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32"/>
  </p:notesMasterIdLst>
  <p:sldIdLst>
    <p:sldId id="256" r:id="rId9"/>
    <p:sldId id="447" r:id="rId10"/>
    <p:sldId id="446" r:id="rId11"/>
    <p:sldId id="457" r:id="rId12"/>
    <p:sldId id="455" r:id="rId13"/>
    <p:sldId id="448" r:id="rId14"/>
    <p:sldId id="421" r:id="rId15"/>
    <p:sldId id="462" r:id="rId16"/>
    <p:sldId id="419" r:id="rId17"/>
    <p:sldId id="470" r:id="rId18"/>
    <p:sldId id="463" r:id="rId19"/>
    <p:sldId id="467" r:id="rId20"/>
    <p:sldId id="459" r:id="rId21"/>
    <p:sldId id="465" r:id="rId22"/>
    <p:sldId id="434" r:id="rId23"/>
    <p:sldId id="413" r:id="rId24"/>
    <p:sldId id="380" r:id="rId25"/>
    <p:sldId id="460" r:id="rId26"/>
    <p:sldId id="461" r:id="rId27"/>
    <p:sldId id="432" r:id="rId28"/>
    <p:sldId id="471" r:id="rId29"/>
    <p:sldId id="429" r:id="rId30"/>
    <p:sldId id="310" r:id="rId3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954B860-CEE6-0E18-DD51-A12D3E9B206F}" name="Charlotte Raby" initials="CR" userId="S::craby@wandlelearningpartnership.org.uk::20cc37f3-5b0f-4c5a-a0b7-8f276c615243" providerId="AD"/>
  <p188:author id="{CE07B5FA-50CB-BF89-AFFB-5559C5452DA1}" name="Duffy Parry" initials="DP [7]" userId="Anonymous_Duffy Parry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Duffy Parry" initials="DP [6]" lastIdx="1" clrIdx="6"/>
  <p:cmAuthor id="1" name="Charlotte Raby" initials="CR" lastIdx="5" clrIdx="0"/>
  <p:cmAuthor id="8" name="Duffy Parry" initials="DP [7]" lastIdx="1" clrIdx="7"/>
  <p:cmAuthor id="2" name="Duffy Parry" initials="DP" lastIdx="1" clrIdx="1"/>
  <p:cmAuthor id="9" name="Microsoft Office User" initials="MOU" lastIdx="6" clrIdx="8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3" name="Duffy Parry" initials="DP [2]" lastIdx="1" clrIdx="2"/>
  <p:cmAuthor id="4" name="Duffy Parry" initials="DP [3]" lastIdx="1" clrIdx="3"/>
  <p:cmAuthor id="5" name="Duffy Parry" initials="DP [4]" lastIdx="1" clrIdx="4"/>
  <p:cmAuthor id="6" name="Duffy Parry" initials="DP [5]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84540F-9F5A-7BCB-F401-91C28A24F267}" v="10" dt="2025-09-22T08:38:15.7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33"/>
    <p:restoredTop sz="49671"/>
  </p:normalViewPr>
  <p:slideViewPr>
    <p:cSldViewPr snapToGrid="0">
      <p:cViewPr varScale="1">
        <p:scale>
          <a:sx n="25" d="100"/>
          <a:sy n="25" d="100"/>
        </p:scale>
        <p:origin x="2088" y="2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microsoft.com/office/2018/10/relationships/authors" Target="authors.xml"/><Relationship Id="rId21" Type="http://schemas.openxmlformats.org/officeDocument/2006/relationships/slide" Target="slides/slide13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commentAuthors" Target="commentAuthor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b="1" i="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15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endParaRPr lang="en-GB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393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endParaRPr lang="en-GB" b="1" i="0" dirty="0"/>
          </a:p>
        </p:txBody>
      </p:sp>
    </p:spTree>
    <p:extLst>
      <p:ext uri="{BB962C8B-B14F-4D97-AF65-F5344CB8AC3E}">
        <p14:creationId xmlns:p14="http://schemas.microsoft.com/office/powerpoint/2010/main" val="2322206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395797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endParaRPr lang="en-GB" b="1" i="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79290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endParaRPr lang="en-GB" b="1" i="0" dirty="0"/>
          </a:p>
        </p:txBody>
      </p:sp>
    </p:spTree>
    <p:extLst>
      <p:ext uri="{BB962C8B-B14F-4D97-AF65-F5344CB8AC3E}">
        <p14:creationId xmlns:p14="http://schemas.microsoft.com/office/powerpoint/2010/main" val="2481167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863601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429927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135369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000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51958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40228710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426538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998189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5523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285445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i="0" dirty="0"/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7345856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i="0" dirty="0"/>
          </a:p>
        </p:txBody>
      </p:sp>
    </p:spTree>
    <p:extLst>
      <p:ext uri="{BB962C8B-B14F-4D97-AF65-F5344CB8AC3E}">
        <p14:creationId xmlns:p14="http://schemas.microsoft.com/office/powerpoint/2010/main" val="324653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-ZtjFIvA_f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hyperlink" Target="https://youtu.be/qDu3JAjf-U0" TargetMode="Externa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tiff"/><Relationship Id="rId4" Type="http://schemas.openxmlformats.org/officeDocument/2006/relationships/image" Target="../media/image22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tiff"/><Relationship Id="rId5" Type="http://schemas.openxmlformats.org/officeDocument/2006/relationships/image" Target="../media/image26.tiff"/><Relationship Id="rId4" Type="http://schemas.openxmlformats.org/officeDocument/2006/relationships/image" Target="../media/image25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7" Type="http://schemas.openxmlformats.org/officeDocument/2006/relationships/image" Target="../media/image32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emf"/><Relationship Id="rId5" Type="http://schemas.openxmlformats.org/officeDocument/2006/relationships/image" Target="../media/image30.png"/><Relationship Id="rId4" Type="http://schemas.openxmlformats.org/officeDocument/2006/relationships/image" Target="../media/image29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849" y="5301208"/>
            <a:ext cx="11235783" cy="1091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  <a:latin typeface="Calibri"/>
                <a:cs typeface="Calibri"/>
              </a:rPr>
              <a:t>Parent workshop: </a:t>
            </a: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Phonics and early reading in Reception, Phase 2 </a:t>
            </a:r>
            <a:endParaRPr lang="en-US" sz="2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(Autumn 1)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4320480" cy="128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29987A-5DE9-0F4E-8665-7BDCAB35A5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sz="4200"/>
              <a:t>A love of reading is the biggest indicator of future academic success.</a:t>
            </a:r>
          </a:p>
          <a:p>
            <a:pPr eaLnBrk="1" hangingPunct="1"/>
            <a:r>
              <a:rPr lang="en-US" sz="1600"/>
              <a:t>OECD (</a:t>
            </a:r>
            <a:r>
              <a:rPr lang="en-GB" sz="1600" b="0"/>
              <a:t>The Organisation for Economic Co-operation and Development)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67611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392" y="1916832"/>
            <a:ext cx="3600400" cy="4398659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7808" y="1916832"/>
            <a:ext cx="3600400" cy="4392488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8112224" y="1916832"/>
            <a:ext cx="3607200" cy="2088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224" y="4204795"/>
            <a:ext cx="3618402" cy="2088465"/>
          </a:xfrm>
          <a:prstGeom prst="roundRect">
            <a:avLst>
              <a:gd name="adj" fmla="val 4293"/>
            </a:avLst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6FA5D5B-84DD-2045-95A0-148DB04A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7003074" cy="1152128"/>
          </a:xfrm>
        </p:spPr>
        <p:txBody>
          <a:bodyPr/>
          <a:lstStyle/>
          <a:p>
            <a:r>
              <a:rPr lang="en-US"/>
              <a:t>How many times have you already read today?</a:t>
            </a:r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9AEEAEB-E0DF-A449-A551-5E1B6661177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12E026-EBF9-F244-AF94-27B3DBD213F8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>
                <a:solidFill>
                  <a:schemeClr val="bg1"/>
                </a:solidFill>
              </a:rPr>
              <a:t>Phonics</a:t>
            </a:r>
          </a:p>
        </p:txBody>
      </p:sp>
    </p:spTree>
    <p:extLst>
      <p:ext uri="{BB962C8B-B14F-4D97-AF65-F5344CB8AC3E}">
        <p14:creationId xmlns:p14="http://schemas.microsoft.com/office/powerpoint/2010/main" val="247234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4392488" cy="4392488"/>
          </a:xfrm>
        </p:spPr>
        <p:txBody>
          <a:bodyPr lIns="91440" tIns="45720" rIns="91440" bIns="45720" anchor="ctr" anchorCtr="0"/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solidFill>
                  <a:schemeClr val="accent2"/>
                </a:solidFill>
              </a:rPr>
              <a:t>Our school has chosen </a:t>
            </a:r>
            <a:br>
              <a:rPr lang="en-GB" dirty="0">
                <a:solidFill>
                  <a:schemeClr val="accent2"/>
                </a:solidFill>
              </a:rPr>
            </a:br>
            <a:r>
              <a:rPr lang="en-GB" i="1" dirty="0">
                <a:solidFill>
                  <a:schemeClr val="accent2"/>
                </a:solidFill>
              </a:rPr>
              <a:t>Little Wandle Letters and Sounds Revised</a:t>
            </a:r>
            <a:r>
              <a:rPr lang="en-GB" dirty="0">
                <a:solidFill>
                  <a:schemeClr val="accent2"/>
                </a:solidFill>
              </a:rPr>
              <a:t> as our Systematic Synthetic Phonics (SSP) programme to teach early reading and spelling. 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</p:spPr>
        <p:txBody>
          <a:bodyPr/>
          <a:lstStyle/>
          <a:p>
            <a:r>
              <a:rPr lang="en-GB"/>
              <a:t>Little </a:t>
            </a:r>
            <a:r>
              <a:rPr lang="en-GB" err="1"/>
              <a:t>Wandle</a:t>
            </a:r>
            <a:r>
              <a:rPr lang="en-GB"/>
              <a:t> Letters and Sounds Revised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603" y="1916832"/>
            <a:ext cx="6770092" cy="424847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8A6BEE2-2F64-BA46-9BBF-202B6434A9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/>
              <a:t>making connections between the sounds of our spoken words and the letters that are used to write them down.</a:t>
            </a:r>
            <a:endParaRPr lang="en-US" sz="400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A6EAF36-1C4D-2840-A444-995DE43561D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3352" y="2348880"/>
            <a:ext cx="11665296" cy="864096"/>
          </a:xfrm>
          <a:prstGeom prst="rect">
            <a:avLst/>
          </a:prstGeom>
        </p:spPr>
        <p:txBody>
          <a:bodyPr lIns="91440" tIns="45720" rIns="91440" bIns="45720" anchor="t"/>
          <a:lstStyle/>
          <a:p>
            <a:pPr algn="ctr"/>
            <a:r>
              <a:rPr lang="en-US" sz="4000" b="1">
                <a:solidFill>
                  <a:schemeClr val="bg1"/>
                </a:solidFill>
              </a:rPr>
              <a:t>Phonics is:</a:t>
            </a:r>
          </a:p>
        </p:txBody>
      </p:sp>
    </p:spTree>
    <p:extLst>
      <p:ext uri="{BB962C8B-B14F-4D97-AF65-F5344CB8AC3E}">
        <p14:creationId xmlns:p14="http://schemas.microsoft.com/office/powerpoint/2010/main" val="146655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Terminology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62339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Phoneme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62339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674407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625082" y="41198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677378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623392" y="51271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1734" y="1484653"/>
            <a:ext cx="6744384" cy="5029383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These are the first group of letters and sounds your child will learn.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We started teaching from week 2 of Reception. The first full days at school.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 lessons are fun, interactive, engaging and have been designed to gradually build over time.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  <a:ea typeface="Calibri"/>
                <a:cs typeface="Calibri"/>
              </a:rPr>
              <a:t>The sound has a picture associated to support the children.</a:t>
            </a:r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This term we are teaching Phase 2 </a:t>
            </a:r>
            <a:endParaRPr lang="en-GB"/>
          </a:p>
        </p:txBody>
      </p:sp>
      <p:pic>
        <p:nvPicPr>
          <p:cNvPr id="6" name="Picture 5" descr="A person standing in front of a white board&#10;&#10;Description automatically generated">
            <a:extLst>
              <a:ext uri="{FF2B5EF4-FFF2-40B4-BE49-F238E27FC236}">
                <a16:creationId xmlns:a16="http://schemas.microsoft.com/office/drawing/2014/main" id="{8B582A44-D7E4-1196-3C08-4B381A10E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100" y="2221992"/>
            <a:ext cx="4558917" cy="284037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03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3B3DD4-A689-7440-8390-D80792CB9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701" y="116632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US">
                <a:ea typeface="Calibri"/>
                <a:cs typeface="Calibri"/>
              </a:rPr>
              <a:t>We teach Phase 2 in this order</a:t>
            </a:r>
            <a:endParaRPr lang="en-US"/>
          </a:p>
        </p:txBody>
      </p:sp>
      <p:pic>
        <p:nvPicPr>
          <p:cNvPr id="2" name="Picture 1" descr="A pink line on a white background&#10;&#10;AI-generated content may be incorrect.">
            <a:extLst>
              <a:ext uri="{FF2B5EF4-FFF2-40B4-BE49-F238E27FC236}">
                <a16:creationId xmlns:a16="http://schemas.microsoft.com/office/drawing/2014/main" id="{EA4F342A-A69E-6094-D050-4A5C63764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696" y="1282250"/>
            <a:ext cx="8753475" cy="2314575"/>
          </a:xfrm>
          <a:prstGeom prst="rect">
            <a:avLst/>
          </a:prstGeom>
        </p:spPr>
      </p:pic>
      <p:pic>
        <p:nvPicPr>
          <p:cNvPr id="4" name="Picture 3" descr="A pink and white box with black text&#10;&#10;AI-generated content may be incorrect.">
            <a:extLst>
              <a:ext uri="{FF2B5EF4-FFF2-40B4-BE49-F238E27FC236}">
                <a16:creationId xmlns:a16="http://schemas.microsoft.com/office/drawing/2014/main" id="{1F989412-B5DC-8D95-7B1E-EEA023D6EC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491" y="3715745"/>
            <a:ext cx="8715375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9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B82B14F-2162-556F-8604-D11477375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GB">
                <a:cs typeface="Calibri"/>
              </a:rPr>
              <a:t>Let’s say the Phase 2 sounds</a:t>
            </a:r>
            <a:endParaRPr lang="en-GB"/>
          </a:p>
        </p:txBody>
      </p:sp>
      <p:pic>
        <p:nvPicPr>
          <p:cNvPr id="6" name="Picture 5" descr="Graphical user interface, application, Teams&#10;&#10;Description automatically generated">
            <a:hlinkClick r:id="rId3"/>
            <a:extLst>
              <a:ext uri="{FF2B5EF4-FFF2-40B4-BE49-F238E27FC236}">
                <a16:creationId xmlns:a16="http://schemas.microsoft.com/office/drawing/2014/main" id="{B04EC60A-918F-3BD1-B68E-054EE9D9A4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7270"/>
          <a:stretch/>
        </p:blipFill>
        <p:spPr>
          <a:xfrm>
            <a:off x="7582228" y="1488525"/>
            <a:ext cx="2646647" cy="2602444"/>
          </a:xfrm>
          <a:prstGeom prst="rect">
            <a:avLst/>
          </a:prstGeom>
        </p:spPr>
      </p:pic>
      <p:pic>
        <p:nvPicPr>
          <p:cNvPr id="8" name="Picture 7" descr="Graphical user interface, application, Teams&#10;&#10;Description automatically generated">
            <a:hlinkClick r:id="rId5"/>
            <a:extLst>
              <a:ext uri="{FF2B5EF4-FFF2-40B4-BE49-F238E27FC236}">
                <a16:creationId xmlns:a16="http://schemas.microsoft.com/office/drawing/2014/main" id="{6709C436-F52C-DD16-86B1-8DE8BAE149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237" t="4087" r="34033" b="-4087"/>
          <a:stretch/>
        </p:blipFill>
        <p:spPr>
          <a:xfrm>
            <a:off x="7663947" y="4141471"/>
            <a:ext cx="2669719" cy="2642575"/>
          </a:xfrm>
          <a:prstGeom prst="rect">
            <a:avLst/>
          </a:prstGeom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701B3F15-C2E8-6A61-F4EC-2ED3DB0C831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813" r="108"/>
          <a:stretch/>
        </p:blipFill>
        <p:spPr>
          <a:xfrm>
            <a:off x="829670" y="1697486"/>
            <a:ext cx="5262356" cy="4969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596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Teacher-led blending is taught throughout Phase 2 and built on in Phase 3.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  <a:ea typeface="Calibri"/>
                <a:cs typeface="Calibri"/>
              </a:rPr>
              <a:t>We start with simple CVC words in week 3 by modelling the sound with sound buttons and then blending using a sweeping motion under the word.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9376" y="332656"/>
            <a:ext cx="10145410" cy="1152128"/>
          </a:xfrm>
        </p:spPr>
        <p:txBody>
          <a:bodyPr lIns="91440" tIns="45720" rIns="91440" bIns="45720" anchor="b" anchorCtr="0"/>
          <a:lstStyle/>
          <a:p>
            <a:r>
              <a:rPr lang="en-US"/>
              <a:t>We teach blending so your child learns to read </a:t>
            </a:r>
            <a:endParaRPr lang="en-US">
              <a:cs typeface="Calibri"/>
            </a:endParaRPr>
          </a:p>
        </p:txBody>
      </p:sp>
      <p:pic>
        <p:nvPicPr>
          <p:cNvPr id="3" name="Picture 2" descr="A person teaching a group of children&#10;&#10;Description automatically generated">
            <a:extLst>
              <a:ext uri="{FF2B5EF4-FFF2-40B4-BE49-F238E27FC236}">
                <a16:creationId xmlns:a16="http://schemas.microsoft.com/office/drawing/2014/main" id="{24357F3E-28E2-6C3E-5352-DD9D4511C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712" y="1916832"/>
            <a:ext cx="5192396" cy="359890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508816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79376" y="1700808"/>
            <a:ext cx="5256584" cy="4941168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These words have unusual spellings e.g. he, the, was.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They are taught in a systematic way.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>
              <a:solidFill>
                <a:schemeClr val="accent2"/>
              </a:solidFill>
            </a:endParaRPr>
          </a:p>
          <a:p>
            <a:r>
              <a:rPr lang="en-US" dirty="0">
                <a:solidFill>
                  <a:schemeClr val="accent2"/>
                </a:solidFill>
                <a:ea typeface="Calibri"/>
                <a:cs typeface="Calibri"/>
              </a:rPr>
              <a:t>Repetition is key.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Tricky words</a:t>
            </a:r>
            <a:endParaRPr lang="en-GB"/>
          </a:p>
        </p:txBody>
      </p:sp>
      <p:pic>
        <p:nvPicPr>
          <p:cNvPr id="6" name="Picture 5" descr="A person holding a piece of paper&#10;&#10;Description automatically generated">
            <a:extLst>
              <a:ext uri="{FF2B5EF4-FFF2-40B4-BE49-F238E27FC236}">
                <a16:creationId xmlns:a16="http://schemas.microsoft.com/office/drawing/2014/main" id="{176920EE-42B5-CBC7-1B8E-CDD75BAA7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984248"/>
            <a:ext cx="5479846" cy="338312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529452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CCB653-43CD-5E45-80A3-0B2B306C73C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3E8739-0EDB-B444-A351-73F5CD537FEA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>
                <a:solidFill>
                  <a:schemeClr val="bg1"/>
                </a:solidFill>
              </a:rPr>
              <a:t>Reading and spelling</a:t>
            </a:r>
          </a:p>
        </p:txBody>
      </p:sp>
    </p:spTree>
    <p:extLst>
      <p:ext uri="{BB962C8B-B14F-4D97-AF65-F5344CB8AC3E}">
        <p14:creationId xmlns:p14="http://schemas.microsoft.com/office/powerpoint/2010/main" val="370824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25187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US" b="1"/>
              <a:t>Spelling	</a:t>
            </a:r>
            <a:endParaRPr lang="en-GB" b="1">
              <a:cs typeface="Calibr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79376" y="1484784"/>
            <a:ext cx="11161240" cy="4392488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Your child will be taught how to spell simple words, using the graphemes they have been taught.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They will practice the correct formation of letters. They will also have handwriting lessons </a:t>
            </a:r>
            <a:r>
              <a:rPr lang="en-US">
                <a:solidFill>
                  <a:schemeClr val="accent2"/>
                </a:solidFill>
              </a:rPr>
              <a:t>separately</a:t>
            </a:r>
            <a:r>
              <a:rPr lang="en-US" dirty="0">
                <a:solidFill>
                  <a:schemeClr val="accent2"/>
                </a:solidFill>
              </a:rPr>
              <a:t> and we use kinetic letters for this.</a:t>
            </a:r>
            <a:r>
              <a:rPr lang="en-US" dirty="0"/>
              <a:t>		</a:t>
            </a: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5583" y="3989696"/>
            <a:ext cx="2051688" cy="20882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1493"/>
          <a:stretch/>
        </p:blipFill>
        <p:spPr>
          <a:xfrm>
            <a:off x="625126" y="3469406"/>
            <a:ext cx="4066493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027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AC732A3-851D-D049-AD06-5F1AF59A65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64904"/>
            <a:ext cx="4176464" cy="3744416"/>
          </a:xfrm>
        </p:spPr>
        <p:txBody>
          <a:bodyPr lIns="91440" tIns="45720" rIns="91440" bIns="45720" anchor="t"/>
          <a:lstStyle/>
          <a:p>
            <a:r>
              <a:rPr lang="en-US">
                <a:solidFill>
                  <a:schemeClr val="accent2"/>
                </a:solidFill>
              </a:rPr>
              <a:t>Say the word.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Segment the sounds.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Count the sounds.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Write them down.</a:t>
            </a:r>
            <a:endParaRPr lang="en-US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CFA671A-2241-5149-A2E4-B0A940F12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b="1"/>
              <a:t>How do we teach spelling?</a:t>
            </a:r>
          </a:p>
        </p:txBody>
      </p:sp>
      <p:pic>
        <p:nvPicPr>
          <p:cNvPr id="5" name="Picture 4" descr="A picture containing person, indoor, wall&#10;&#10;Description automatically generated">
            <a:extLst>
              <a:ext uri="{FF2B5EF4-FFF2-40B4-BE49-F238E27FC236}">
                <a16:creationId xmlns:a16="http://schemas.microsoft.com/office/drawing/2014/main" id="{70A18597-D3C0-654D-A58C-597972A332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253" y="1801214"/>
            <a:ext cx="6741316" cy="449045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99693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351040A-DED0-A14E-B28C-624AD9D53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88840"/>
            <a:ext cx="5616624" cy="4176464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GB" b="1" dirty="0">
                <a:solidFill>
                  <a:schemeClr val="accent2"/>
                </a:solidFill>
              </a:rPr>
              <a:t>Reading practice sessions are: </a:t>
            </a:r>
          </a:p>
          <a:p>
            <a:r>
              <a:rPr lang="en-GB" dirty="0">
                <a:solidFill>
                  <a:schemeClr val="accent2"/>
                </a:solidFill>
              </a:rPr>
              <a:t>timetabled three times a week 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GB" dirty="0">
                <a:solidFill>
                  <a:schemeClr val="accent2"/>
                </a:solidFill>
              </a:rPr>
              <a:t>taught by a trained teacher/teaching assistant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GB" dirty="0">
                <a:solidFill>
                  <a:schemeClr val="accent2"/>
                </a:solidFill>
              </a:rPr>
              <a:t>taught in small groups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children in Reception will bring a book home after the first lot of assessments in week 6.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E6CCD5B-D6D2-5041-8332-77F5BAF0A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/>
              <a:t>How do we practice reading in books?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147FC-1694-9447-A316-7C4CB62A9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040" y="1717880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7C3C28-D01B-D74A-94F9-1B7CEC780E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6040" y="4166152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D0F2AB-F254-3144-A68D-A0290C5B4D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6955" y="2556242"/>
            <a:ext cx="2504138" cy="308509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865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3699B1BC-E66A-8E40-B1ED-E79D03D2F8BC}"/>
              </a:ext>
            </a:extLst>
          </p:cNvPr>
          <p:cNvSpPr txBox="1">
            <a:spLocks/>
          </p:cNvSpPr>
          <p:nvPr/>
        </p:nvSpPr>
        <p:spPr>
          <a:xfrm>
            <a:off x="263352" y="332656"/>
            <a:ext cx="9937104" cy="1152128"/>
          </a:xfrm>
          <a:prstGeom prst="rect">
            <a:avLst/>
          </a:prstGeom>
        </p:spPr>
        <p:txBody>
          <a:bodyPr anchor="b" anchorCtr="0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9pPr>
          </a:lstStyle>
          <a:p>
            <a:endParaRPr lang="en-US"/>
          </a:p>
        </p:txBody>
      </p:sp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:a16="http://schemas.microsoft.com/office/drawing/2014/main" id="{ACEDA292-F7DD-6A4A-B156-4DBE2EFF8E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950" y="2086205"/>
            <a:ext cx="4348233" cy="3816423"/>
          </a:xfrm>
          <a:prstGeom prst="roundRect">
            <a:avLst>
              <a:gd name="adj" fmla="val 3343"/>
            </a:avLst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481A8C2-E3D2-5A46-8FC1-D043DCBC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10368213" cy="1152128"/>
          </a:xfrm>
        </p:spPr>
        <p:txBody>
          <a:bodyPr lIns="91440" tIns="45720" rIns="91440" bIns="45720" anchor="b" anchorCtr="0"/>
          <a:lstStyle/>
          <a:p>
            <a:r>
              <a:rPr lang="en-US" dirty="0"/>
              <a:t>How do we find the right book for your child?</a:t>
            </a:r>
            <a:endParaRPr lang="en-US" dirty="0">
              <a:cs typeface="Calibri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9C6E763-81F8-0149-844B-F8C29823E5E5}"/>
              </a:ext>
            </a:extLst>
          </p:cNvPr>
          <p:cNvCxnSpPr/>
          <p:nvPr/>
        </p:nvCxnSpPr>
        <p:spPr>
          <a:xfrm>
            <a:off x="5447928" y="4064263"/>
            <a:ext cx="936104" cy="0"/>
          </a:xfrm>
          <a:prstGeom prst="straightConnector1">
            <a:avLst/>
          </a:prstGeom>
          <a:ln w="47625"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2F30DC56-E8C1-D645-98C1-6E00FC34C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2737" y="2132856"/>
            <a:ext cx="2795209" cy="2638677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CEA57A-E6D7-224E-8818-48078F7E7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3312" y="2739334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B803DF-37BD-0746-AD9F-AB2ECF12F5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1582" y="3253987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27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E4AC40-E2B1-BC49-BFC1-AB1227E350D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8005F6-CA72-7F49-9FE7-38E6A45AA721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>
                <a:solidFill>
                  <a:schemeClr val="bg1"/>
                </a:solidFill>
              </a:rPr>
              <a:t>Reading at home</a:t>
            </a:r>
          </a:p>
        </p:txBody>
      </p:sp>
    </p:spTree>
    <p:extLst>
      <p:ext uri="{BB962C8B-B14F-4D97-AF65-F5344CB8AC3E}">
        <p14:creationId xmlns:p14="http://schemas.microsoft.com/office/powerpoint/2010/main" val="203553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873" y="2662727"/>
            <a:ext cx="2983849" cy="2828689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6044" y="2274730"/>
            <a:ext cx="2902472" cy="3604683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0786" y="1367385"/>
            <a:ext cx="7950429" cy="525028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/>
              <a:t>Books going home</a:t>
            </a:r>
            <a:endParaRPr lang="en-US" dirty="0">
              <a:cs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4055354" y="4293096"/>
            <a:ext cx="4248472" cy="11300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2064" y="4077072"/>
            <a:ext cx="1519299" cy="15192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9289" y="4415005"/>
            <a:ext cx="886258" cy="88625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5678049" y="3361635"/>
            <a:ext cx="835902" cy="835902"/>
            <a:chOff x="4871864" y="3573016"/>
            <a:chExt cx="720080" cy="72008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536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096" y="2204864"/>
            <a:ext cx="3117864" cy="2968207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205749"/>
            <a:ext cx="5854168" cy="4320074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  <a:cs typeface="Calibri"/>
              </a:rPr>
              <a:t>They might sound out words and blend them before they read them fluently.</a:t>
            </a:r>
            <a:endParaRPr lang="en-US" dirty="0">
              <a:solidFill>
                <a:schemeClr val="accent2"/>
              </a:solidFill>
            </a:endParaRPr>
          </a:p>
          <a:p>
            <a:r>
              <a:rPr lang="en-US" dirty="0">
                <a:solidFill>
                  <a:schemeClr val="accent2"/>
                </a:solidFill>
              </a:rPr>
              <a:t>If they can’t read a word, read it to them.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Talk about the book and celebrate their success.  Return it on a Thursday to be changed.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  <a:ea typeface="Calibri"/>
                <a:cs typeface="Calibri"/>
              </a:rPr>
              <a:t>Library is a Tuesday so please return library books on this day.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10008748" cy="1152128"/>
          </a:xfrm>
        </p:spPr>
        <p:txBody>
          <a:bodyPr lIns="91440" tIns="45720" rIns="91440" bIns="45720" anchor="b" anchorCtr="0"/>
          <a:lstStyle/>
          <a:p>
            <a:r>
              <a:rPr lang="en-US" dirty="0"/>
              <a:t>Listening to your child read their phonics book</a:t>
            </a:r>
            <a:endParaRPr lang="en-US" dirty="0">
              <a:cs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240" y="3212976"/>
            <a:ext cx="3096344" cy="2947720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B1782E-03AC-4E55-775E-33F53B8571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6182454" cy="4392488"/>
          </a:xfrm>
        </p:spPr>
        <p:txBody>
          <a:bodyPr lIns="91440" tIns="45720" rIns="91440" bIns="4572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accent2"/>
                </a:solidFill>
                <a:ea typeface="+mn-lt"/>
                <a:cs typeface="+mn-lt"/>
              </a:rPr>
              <a:t>Wordless books are invaluable as they teach reading behaviors and early reading skills to children who are not blending – yet!</a:t>
            </a:r>
            <a:endParaRPr lang="en-US" sz="2400" dirty="0">
              <a:solidFill>
                <a:schemeClr val="accent2"/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Talk about the pictures.</a:t>
            </a: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Point to the images in the circles and find them on the page.</a:t>
            </a: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Encourage your child to make links from the book to their experiences.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CCC3174-A965-58E1-2875-FDECF04DA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>
                <a:ea typeface="+mj-lt"/>
                <a:cs typeface="+mj-lt"/>
              </a:rPr>
              <a:t>Reading a wordless books</a:t>
            </a:r>
            <a:endParaRPr lang="en-US" dirty="0">
              <a:cs typeface="Calibri"/>
            </a:endParaRPr>
          </a:p>
        </p:txBody>
      </p:sp>
      <p:pic>
        <p:nvPicPr>
          <p:cNvPr id="5" name="Picture 4" descr="A child looking at a book&#10;&#10;Description automatically generated">
            <a:extLst>
              <a:ext uri="{FF2B5EF4-FFF2-40B4-BE49-F238E27FC236}">
                <a16:creationId xmlns:a16="http://schemas.microsoft.com/office/drawing/2014/main" id="{7FE0DF3C-05D3-D6E4-88C6-A7C657A02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1830" y="2278926"/>
            <a:ext cx="4820323" cy="308653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48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336631" y="1929002"/>
            <a:ext cx="4359498" cy="3909005"/>
          </a:xfrm>
          <a:prstGeom prst="round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634" y="1928927"/>
            <a:ext cx="6973078" cy="4380393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</a:rPr>
              <a:t>The library book is for YOU to share and read:</a:t>
            </a:r>
            <a:endParaRPr lang="en-US" b="1" dirty="0">
              <a:solidFill>
                <a:schemeClr val="accent2"/>
              </a:solidFill>
              <a:cs typeface="Calibri"/>
            </a:endParaRP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accent2"/>
                </a:solidFill>
              </a:rPr>
              <a:t>Make the story sound as exciting as you can by changing your voice.</a:t>
            </a:r>
            <a:endParaRPr lang="en-US" sz="2400" dirty="0">
              <a:solidFill>
                <a:schemeClr val="accent2"/>
              </a:solidFill>
              <a:cs typeface="Calibri"/>
            </a:endParaRP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accent2"/>
                </a:solidFill>
              </a:rPr>
              <a:t>Talk with your child as much as you can:</a:t>
            </a:r>
            <a:endParaRPr lang="en-US" sz="2400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Introduce new and exciting language.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Encourage your child to use new vocabulary.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Make up sentences together.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Find different words to use.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Describe things you see.</a:t>
            </a:r>
            <a:endParaRPr lang="en-US" dirty="0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/>
              <a:t>Read to your child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7DBB20-2EB0-A44A-886D-D675349D61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/>
              <a:t>One of the greatest gifts adults can give is to read to children </a:t>
            </a:r>
          </a:p>
          <a:p>
            <a:r>
              <a:rPr lang="en-US" b="0"/>
              <a:t>Carl Sagan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a929a8f-3ca3-4d1c-b5b5-68f6f6733911">
      <Terms xmlns="http://schemas.microsoft.com/office/infopath/2007/PartnerControls"/>
    </lcf76f155ced4ddcb4097134ff3c332f>
    <TaxCatchAll xmlns="9f83f7c9-9736-4aea-b242-8333b9c24e46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A1EF207BFB084DBF8B9C4BA2F207ED" ma:contentTypeVersion="18" ma:contentTypeDescription="Create a new document." ma:contentTypeScope="" ma:versionID="8c507b20c819510bd7662b1f71e8e0f5">
  <xsd:schema xmlns:xsd="http://www.w3.org/2001/XMLSchema" xmlns:xs="http://www.w3.org/2001/XMLSchema" xmlns:p="http://schemas.microsoft.com/office/2006/metadata/properties" xmlns:ns2="8a929a8f-3ca3-4d1c-b5b5-68f6f6733911" xmlns:ns3="9f83f7c9-9736-4aea-b242-8333b9c24e46" targetNamespace="http://schemas.microsoft.com/office/2006/metadata/properties" ma:root="true" ma:fieldsID="f7d88bb5962e50351595957155b093de" ns2:_="" ns3:_="">
    <xsd:import namespace="8a929a8f-3ca3-4d1c-b5b5-68f6f6733911"/>
    <xsd:import namespace="9f83f7c9-9736-4aea-b242-8333b9c24e4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  <xsd:element ref="ns2:MediaServiceLocatio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929a8f-3ca3-4d1c-b5b5-68f6f67339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03c6a5f-2399-4602-b019-b475eac66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83f7c9-9736-4aea-b242-8333b9c24e4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658c5002-ace9-40d3-9bf8-05dd1637604c}" ma:internalName="TaxCatchAll" ma:showField="CatchAllData" ma:web="9f83f7c9-9736-4aea-b242-8333b9c24e4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B8E684-7516-47AC-9294-08AAE612A259}">
  <ds:schemaRefs>
    <ds:schemaRef ds:uri="http://schemas.openxmlformats.org/package/2006/metadata/core-properties"/>
    <ds:schemaRef ds:uri="http://schemas.microsoft.com/office/2006/metadata/properties"/>
    <ds:schemaRef ds:uri="http://purl.org/dc/dcmitype/"/>
    <ds:schemaRef ds:uri="9f83f7c9-9736-4aea-b242-8333b9c24e46"/>
    <ds:schemaRef ds:uri="8a929a8f-3ca3-4d1c-b5b5-68f6f6733911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4088F13-9EE1-44D6-AAFA-5589C45E00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929a8f-3ca3-4d1c-b5b5-68f6f6733911"/>
    <ds:schemaRef ds:uri="9f83f7c9-9736-4aea-b242-8333b9c24e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2133</Words>
  <Application>Microsoft Office PowerPoint</Application>
  <PresentationFormat>Widescreen</PresentationFormat>
  <Paragraphs>263</Paragraphs>
  <Slides>23</Slides>
  <Notes>23</Notes>
  <HiddenSlides>0</HiddenSlides>
  <MMClips>2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PowerPoint Presentation</vt:lpstr>
      <vt:lpstr>How many times have you already read today?</vt:lpstr>
      <vt:lpstr>PowerPoint Presentation</vt:lpstr>
      <vt:lpstr>Little Wandle Letters and Sounds Revised</vt:lpstr>
      <vt:lpstr>Phonics is:</vt:lpstr>
      <vt:lpstr>Terminology </vt:lpstr>
      <vt:lpstr>This term we are teaching Phase 2 </vt:lpstr>
      <vt:lpstr>We teach Phase 2 in this order</vt:lpstr>
      <vt:lpstr>Let’s say the Phase 2 sounds</vt:lpstr>
      <vt:lpstr>We teach blending so your child learns to read </vt:lpstr>
      <vt:lpstr>Tricky words</vt:lpstr>
      <vt:lpstr>PowerPoint Presentation</vt:lpstr>
      <vt:lpstr>Spelling </vt:lpstr>
      <vt:lpstr>How do we teach spelling?</vt:lpstr>
      <vt:lpstr>How do we practice reading in books?</vt:lpstr>
      <vt:lpstr>How do we find the right book for your child?</vt:lpstr>
      <vt:lpstr>PowerPoint Presentation</vt:lpstr>
      <vt:lpstr>Books going home</vt:lpstr>
      <vt:lpstr>Listening to your child read their phonics book</vt:lpstr>
      <vt:lpstr>Reading a wordless books</vt:lpstr>
      <vt:lpstr>Read to your child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Sarah Cleary-King</cp:lastModifiedBy>
  <cp:revision>100</cp:revision>
  <cp:lastPrinted>2021-11-08T18:32:12Z</cp:lastPrinted>
  <dcterms:modified xsi:type="dcterms:W3CDTF">2025-09-22T08:47:03Z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0x010100E6A1EF207BFB084DBF8B9C4BA2F207ED</vt:lpwstr>
  </property>
  <property fmtid="{D5CDD505-2E9C-101B-9397-08002B2CF9AE}" pid="3" name="MediaServiceImageTags">
    <vt:lpwstr/>
  </property>
</Properties>
</file>