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1" r:id="rId4"/>
    <p:sldId id="268" r:id="rId5"/>
    <p:sldId id="262" r:id="rId6"/>
    <p:sldId id="263" r:id="rId7"/>
    <p:sldId id="258" r:id="rId8"/>
    <p:sldId id="264" r:id="rId9"/>
    <p:sldId id="259" r:id="rId10"/>
    <p:sldId id="265" r:id="rId11"/>
    <p:sldId id="260" r:id="rId12"/>
    <p:sldId id="266" r:id="rId13"/>
    <p:sldId id="267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377C1-A794-4DFA-9803-2CFE33107E01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9609-947D-41FA-91F9-E9FBCA0C5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423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69E6C-3316-405C-8431-F094D384C4D4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E5360-5196-4BAF-9BB2-44B5CCE45B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09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1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43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61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70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 thank you and questions but we will be here for the next ….. So come and talk to us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68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3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 talk about PPA              Trainee Lucy              Leadership time                    NQT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15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46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3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13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 / 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19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028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E5360-5196-4BAF-9BB2-44B5CCE45B5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9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42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8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8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4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096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8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68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9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76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025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763FB-F152-44F2-B0D4-B7C66C0F8889}" type="datetimeFigureOut">
              <a:rPr lang="en-GB" smtClean="0"/>
              <a:t>02/10/2019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22B0B-5311-4AEA-81DE-769DFC7C5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5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088" y="-327614"/>
            <a:ext cx="11631991" cy="235235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Welcome to our Year 3 and 4 Curriculum Presentation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2594" y="1825488"/>
            <a:ext cx="9444446" cy="2446065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>
                <a:latin typeface="Comic Sans MS" panose="030F0702030302020204" pitchFamily="66" charset="0"/>
              </a:rPr>
              <a:t>Mrs Hutchison, Miss Harris, Mrs Stock and Miss Clarke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625" y="2841860"/>
            <a:ext cx="3010523" cy="376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2841860"/>
            <a:ext cx="3742236" cy="37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we teach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Introduce new mini adventure and explain what the final task will be.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Whole mornings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Prepare – Trekking – Investigating – Exploring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Learning Walls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Calculation policy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Morning tasks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7"/>
          <a:stretch/>
        </p:blipFill>
        <p:spPr>
          <a:xfrm>
            <a:off x="4312247" y="3931920"/>
            <a:ext cx="6913411" cy="270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0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Calculation policy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 school has a calculation policy which clearly demonstrates how the 4 operations are taught in a progressive way as your child moves from year 1 through to year 6. The policy can be found on our school website, in the maths section in curriculum.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Broadening and deepening their understanding rather than moving them on to the next year group/method.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Problem solving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Reasoning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Applying it in different contexts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Open ended exploratory questions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Home Learning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list of spellings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Regular reading – </a:t>
            </a:r>
            <a:r>
              <a:rPr lang="en-GB" dirty="0">
                <a:latin typeface="Comic Sans MS" panose="030F0702030302020204" pitchFamily="66" charset="0"/>
              </a:rPr>
              <a:t>C</a:t>
            </a:r>
            <a:r>
              <a:rPr lang="en-GB" dirty="0" smtClean="0">
                <a:latin typeface="Comic Sans MS" panose="030F0702030302020204" pitchFamily="66" charset="0"/>
              </a:rPr>
              <a:t>omprehension questions/ please sign diaries – Bug club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Half termly mini project based on the main Learning Adventure – date will be set when to hand in and then learning can be shared/celebrated with the class.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Times tables </a:t>
            </a:r>
            <a:r>
              <a:rPr lang="en-GB" dirty="0" err="1" smtClean="0">
                <a:latin typeface="Comic Sans MS" panose="030F0702030302020204" pitchFamily="66" charset="0"/>
              </a:rPr>
              <a:t>Rockstars</a:t>
            </a:r>
            <a:r>
              <a:rPr lang="en-GB" dirty="0" smtClean="0">
                <a:latin typeface="Comic Sans MS" panose="030F0702030302020204" pitchFamily="66" charset="0"/>
              </a:rPr>
              <a:t> – 5 minutes a day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Writing for pleasure – please bring it in 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What's in your pack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Year 3 and 4 spelling list</a:t>
            </a:r>
          </a:p>
          <a:p>
            <a:r>
              <a:rPr lang="en-GB" dirty="0">
                <a:latin typeface="Comic Sans MS" panose="030F0702030302020204" pitchFamily="66" charset="0"/>
              </a:rPr>
              <a:t>Year 1 and 2 CEW list</a:t>
            </a:r>
          </a:p>
          <a:p>
            <a:r>
              <a:rPr lang="en-GB" smtClean="0">
                <a:latin typeface="Comic Sans MS" panose="030F0702030302020204" pitchFamily="66" charset="0"/>
              </a:rPr>
              <a:t>Spelling </a:t>
            </a:r>
            <a:r>
              <a:rPr lang="en-GB" dirty="0" smtClean="0">
                <a:latin typeface="Comic Sans MS" panose="030F0702030302020204" pitchFamily="66" charset="0"/>
              </a:rPr>
              <a:t>activity leaflet and suggestions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Handwriting suggestions and handwriting examples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Comprehension Reading Questions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Year 3 and 4 grammar meanings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Maths calculation policy Year 2, Year 3 and Year 4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930" y="5064076"/>
            <a:ext cx="2695787" cy="17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 are going to </a:t>
            </a:r>
            <a:r>
              <a:rPr lang="en-GB" u="sng" dirty="0" smtClean="0">
                <a:latin typeface="Comic Sans MS" panose="030F0702030302020204" pitchFamily="66" charset="0"/>
              </a:rPr>
              <a:t>briefly</a:t>
            </a:r>
            <a:r>
              <a:rPr lang="en-GB" dirty="0" smtClean="0">
                <a:latin typeface="Comic Sans MS" panose="030F0702030302020204" pitchFamily="66" charset="0"/>
              </a:rPr>
              <a:t> talk about: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What a day in the life of Year 3 and 4 looks like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Learning Adventures and Mini Adventures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we teach English and End of Year Expectations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we teach Reading and End of Year Expectations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How we teach Maths and End of Year Expectations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     – reasoning problems/calculation policy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Home learning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Parent packs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0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8" y="418012"/>
            <a:ext cx="10076553" cy="518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34"/>
          <a:stretch/>
        </p:blipFill>
        <p:spPr>
          <a:xfrm>
            <a:off x="339634" y="215872"/>
            <a:ext cx="10881361" cy="677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57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5111609" y="1852137"/>
            <a:ext cx="1670755" cy="5705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 rot="19561634">
            <a:off x="2493944" y="3561421"/>
            <a:ext cx="549541" cy="1343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37" y="263360"/>
            <a:ext cx="5406754" cy="37481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364" y="1322677"/>
            <a:ext cx="5281749" cy="2938079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83" y="4233110"/>
            <a:ext cx="3409999" cy="259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we teach English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11" y="1453091"/>
            <a:ext cx="9261969" cy="503237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5600" b="1" dirty="0" smtClean="0">
                <a:latin typeface="CCW Precursive 3" panose="03050602040000000000" pitchFamily="66" charset="0"/>
              </a:rPr>
              <a:t>Writing Skills</a:t>
            </a:r>
          </a:p>
          <a:p>
            <a:r>
              <a:rPr lang="en-GB" sz="5600" dirty="0" smtClean="0">
                <a:latin typeface="CCW Precursive 3" panose="03050602040000000000" pitchFamily="66" charset="0"/>
              </a:rPr>
              <a:t>Start with a new Mini Adventure and have a focus for the end.</a:t>
            </a:r>
          </a:p>
          <a:p>
            <a:r>
              <a:rPr lang="en-GB" sz="5600" dirty="0" smtClean="0">
                <a:latin typeface="CCW Precursive 3" panose="03050602040000000000" pitchFamily="66" charset="0"/>
              </a:rPr>
              <a:t>Whole morning of English</a:t>
            </a:r>
          </a:p>
          <a:p>
            <a:r>
              <a:rPr lang="en-GB" sz="5600" dirty="0" smtClean="0">
                <a:latin typeface="CCW Precursive 3" panose="03050602040000000000" pitchFamily="66" charset="0"/>
              </a:rPr>
              <a:t>Success Criteria – easy for children to see their steps for the lesson </a:t>
            </a:r>
          </a:p>
          <a:p>
            <a:r>
              <a:rPr lang="en-GB" sz="5600" dirty="0" smtClean="0">
                <a:latin typeface="CCW Precursive 3" panose="03050602040000000000" pitchFamily="66" charset="0"/>
              </a:rPr>
              <a:t>Learning Walls</a:t>
            </a:r>
          </a:p>
          <a:p>
            <a:r>
              <a:rPr lang="en-GB" sz="5600" dirty="0" smtClean="0">
                <a:latin typeface="CCW Precursive 3" panose="03050602040000000000" pitchFamily="66" charset="0"/>
              </a:rPr>
              <a:t>Morning tasks (next steps marking, skills or spellings)</a:t>
            </a:r>
          </a:p>
          <a:p>
            <a:pPr marL="0" indent="0">
              <a:buNone/>
            </a:pPr>
            <a:r>
              <a:rPr lang="en-GB" sz="5600" b="1" dirty="0" smtClean="0">
                <a:latin typeface="CCW Precursive 3" panose="03050602040000000000" pitchFamily="66" charset="0"/>
              </a:rPr>
              <a:t>Spelling</a:t>
            </a:r>
          </a:p>
          <a:p>
            <a:pPr lvl="1">
              <a:lnSpc>
                <a:spcPct val="120000"/>
              </a:lnSpc>
            </a:pPr>
            <a:r>
              <a:rPr lang="en-GB" sz="5600" dirty="0" smtClean="0">
                <a:latin typeface="CCW Precursive 3" panose="03050602040000000000" pitchFamily="66" charset="0"/>
              </a:rPr>
              <a:t>Learn one spelling rule each week </a:t>
            </a:r>
          </a:p>
          <a:p>
            <a:pPr lvl="1">
              <a:lnSpc>
                <a:spcPct val="120000"/>
              </a:lnSpc>
            </a:pPr>
            <a:r>
              <a:rPr lang="en-GB" sz="5600" dirty="0" smtClean="0">
                <a:latin typeface="CCW Precursive 3" panose="03050602040000000000" pitchFamily="66" charset="0"/>
              </a:rPr>
              <a:t>Some words do not have rules so keep learning and reading!	 </a:t>
            </a:r>
          </a:p>
          <a:p>
            <a:pPr lvl="1">
              <a:lnSpc>
                <a:spcPct val="120000"/>
              </a:lnSpc>
            </a:pPr>
            <a:r>
              <a:rPr lang="en-GB" sz="5600" dirty="0" smtClean="0">
                <a:latin typeface="CCW Precursive 3" panose="03050602040000000000" pitchFamily="66" charset="0"/>
              </a:rPr>
              <a:t>Home learning- please support your children in learning to spell the year 3 and 4 words correctly. (Please see suggestions in your pack)</a:t>
            </a:r>
            <a:endParaRPr lang="en-GB" sz="6000" b="1" dirty="0" smtClean="0">
              <a:latin typeface="CCW Precursive 3" panose="03050602040000000000" pitchFamily="66" charset="0"/>
            </a:endParaRPr>
          </a:p>
          <a:p>
            <a:pPr marL="0" indent="0">
              <a:buNone/>
            </a:pPr>
            <a:r>
              <a:rPr lang="en-GB" sz="6000" b="1" dirty="0" smtClean="0">
                <a:latin typeface="CCW Precursive 3" panose="03050602040000000000" pitchFamily="66" charset="0"/>
              </a:rPr>
              <a:t>Grammar</a:t>
            </a:r>
          </a:p>
          <a:p>
            <a:pPr lvl="1"/>
            <a:r>
              <a:rPr lang="en-GB" sz="5600" dirty="0" smtClean="0">
                <a:latin typeface="CCW Precursive 3" panose="03050602040000000000" pitchFamily="66" charset="0"/>
              </a:rPr>
              <a:t>High expectations for understanding the language of grammar</a:t>
            </a:r>
          </a:p>
          <a:p>
            <a:pPr lvl="1"/>
            <a:r>
              <a:rPr lang="en-GB" sz="5600" dirty="0" smtClean="0">
                <a:latin typeface="CCW Precursive 3" panose="03050602040000000000" pitchFamily="66" charset="0"/>
              </a:rPr>
              <a:t>Teach through writing but some lessons will be stand-alone</a:t>
            </a:r>
          </a:p>
          <a:p>
            <a:pPr marL="0" indent="0">
              <a:buNone/>
            </a:pPr>
            <a:r>
              <a:rPr lang="en-GB" sz="5600" b="1" dirty="0" smtClean="0">
                <a:latin typeface="CCW Precursive 3" panose="03050602040000000000" pitchFamily="66" charset="0"/>
              </a:rPr>
              <a:t>Handwriting</a:t>
            </a:r>
            <a:r>
              <a:rPr lang="en-GB" sz="5600" dirty="0" smtClean="0">
                <a:latin typeface="CCW Precursive 3" panose="03050602040000000000" pitchFamily="66" charset="0"/>
              </a:rPr>
              <a:t>	</a:t>
            </a:r>
          </a:p>
          <a:p>
            <a:pPr lvl="1"/>
            <a:r>
              <a:rPr lang="en-GB" sz="5600" dirty="0" smtClean="0">
                <a:latin typeface="CCW Precursive 3" panose="03050602040000000000" pitchFamily="66" charset="0"/>
              </a:rPr>
              <a:t>Handwriting affects if a pupils reaches Age Related Expectation or not</a:t>
            </a:r>
          </a:p>
          <a:p>
            <a:pPr lvl="1"/>
            <a:r>
              <a:rPr lang="en-GB" sz="5600" dirty="0" smtClean="0">
                <a:latin typeface="CCW Precursive 3" panose="03050602040000000000" pitchFamily="66" charset="0"/>
              </a:rPr>
              <a:t>The letters needs to be formed correctly using cursive and joined</a:t>
            </a:r>
          </a:p>
          <a:p>
            <a:pPr lvl="1"/>
            <a:r>
              <a:rPr lang="en-GB" sz="5600" dirty="0" smtClean="0">
                <a:latin typeface="CCW Precursive 3" panose="03050602040000000000" pitchFamily="66" charset="0"/>
              </a:rPr>
              <a:t>Build it into home learning and spelling work- exercises- Strategies to keep it fun! </a:t>
            </a:r>
          </a:p>
          <a:p>
            <a:endParaRPr lang="en-GB" dirty="0">
              <a:latin typeface="CCW Precursive 3" panose="03050602040000000000" pitchFamily="66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890" y="652708"/>
            <a:ext cx="2786380" cy="160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End of Year English Expectations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4" y="1554622"/>
            <a:ext cx="4743564" cy="50203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06" y="1554622"/>
            <a:ext cx="5449406" cy="473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How we teach Reading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Guided reading sessions – 1</a:t>
            </a:r>
            <a:r>
              <a:rPr lang="en-GB" baseline="30000" dirty="0" smtClean="0">
                <a:latin typeface="Comic Sans MS" panose="030F0702030302020204" pitchFamily="66" charset="0"/>
              </a:rPr>
              <a:t>st</a:t>
            </a:r>
            <a:r>
              <a:rPr lang="en-GB" dirty="0" smtClean="0">
                <a:latin typeface="Comic Sans MS" panose="030F0702030302020204" pitchFamily="66" charset="0"/>
              </a:rPr>
              <a:t> week whole class teaching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                                          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week carousel of activities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In English sessions – variety of texts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1:1 reading as much as possible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End of day reading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0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End of Year Reading Expectations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/>
              <a:t>Year 3 – Lime is ARE and beyond that is GD</a:t>
            </a:r>
          </a:p>
          <a:p>
            <a:r>
              <a:rPr lang="en-GB" dirty="0" smtClean="0"/>
              <a:t>Year 4 – Brown is ARE and beyond that is GD.</a:t>
            </a:r>
          </a:p>
          <a:p>
            <a:r>
              <a:rPr lang="en-GB" dirty="0" smtClean="0"/>
              <a:t>The comprehension needs to meet the reading ability too so this is only a rough guide.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Reading </a:t>
            </a:r>
            <a:r>
              <a:rPr lang="en-GB" dirty="0"/>
              <a:t>at home</a:t>
            </a:r>
          </a:p>
          <a:p>
            <a:r>
              <a:rPr lang="en-GB" dirty="0"/>
              <a:t>Every night for 10 minutes- independent or adult led </a:t>
            </a:r>
          </a:p>
          <a:p>
            <a:r>
              <a:rPr lang="en-GB" dirty="0"/>
              <a:t>Record in diary to be celebrated every Friday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Book bands</a:t>
            </a:r>
            <a:endParaRPr lang="en-GB" dirty="0"/>
          </a:p>
          <a:p>
            <a:r>
              <a:rPr lang="en-GB" dirty="0"/>
              <a:t>Fluency vs. understanding</a:t>
            </a:r>
          </a:p>
          <a:p>
            <a:r>
              <a:rPr lang="en-GB" dirty="0"/>
              <a:t>Poems/Stories from other cultures/traditional tales</a:t>
            </a:r>
          </a:p>
          <a:p>
            <a:r>
              <a:rPr lang="en-GB" dirty="0"/>
              <a:t>REAL reading- online/researching/news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6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</TotalTime>
  <Words>546</Words>
  <Application>Microsoft Office PowerPoint</Application>
  <PresentationFormat>Widescreen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CCW Precursive 3</vt:lpstr>
      <vt:lpstr>Comic Sans MS</vt:lpstr>
      <vt:lpstr>Office Theme</vt:lpstr>
      <vt:lpstr>Welcome to our Year 3 and 4 Curriculum Presentation</vt:lpstr>
      <vt:lpstr>We are going to briefly talk about:</vt:lpstr>
      <vt:lpstr>PowerPoint Presentation</vt:lpstr>
      <vt:lpstr>PowerPoint Presentation</vt:lpstr>
      <vt:lpstr>PowerPoint Presentation</vt:lpstr>
      <vt:lpstr>How we teach English</vt:lpstr>
      <vt:lpstr>End of Year English Expectations</vt:lpstr>
      <vt:lpstr>How we teach Reading</vt:lpstr>
      <vt:lpstr>End of Year Reading Expectations</vt:lpstr>
      <vt:lpstr>How we teach Maths</vt:lpstr>
      <vt:lpstr>Calculation policy</vt:lpstr>
      <vt:lpstr>Home Learning</vt:lpstr>
      <vt:lpstr>What's in your pack</vt:lpstr>
    </vt:vector>
  </TitlesOfParts>
  <Company>Pilgrims' Cross 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Year 3 Curriculum Presentation</dc:title>
  <dc:creator>Rebecca McNeil</dc:creator>
  <cp:lastModifiedBy>Rossanna Hutchison</cp:lastModifiedBy>
  <cp:revision>24</cp:revision>
  <cp:lastPrinted>2019-10-02T16:40:53Z</cp:lastPrinted>
  <dcterms:created xsi:type="dcterms:W3CDTF">2018-11-20T13:55:33Z</dcterms:created>
  <dcterms:modified xsi:type="dcterms:W3CDTF">2019-10-02T16:41:14Z</dcterms:modified>
</cp:coreProperties>
</file>