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3" r:id="rId5"/>
    <p:sldId id="260" r:id="rId6"/>
    <p:sldId id="262" r:id="rId7"/>
    <p:sldId id="264" r:id="rId8"/>
    <p:sldId id="265" r:id="rId9"/>
    <p:sldId id="266" r:id="rId10"/>
    <p:sldId id="25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9" autoAdjust="0"/>
  </p:normalViewPr>
  <p:slideViewPr>
    <p:cSldViewPr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9697-67AD-4111-87A3-A457E370C91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79B5E-4EF8-4E2D-8721-CE2BBDFB8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3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English</a:t>
            </a:r>
            <a:r>
              <a:rPr lang="en-GB" baseline="0" dirty="0" smtClean="0"/>
              <a:t> and reading books out for parents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5E-4EF8-4E2D-8721-CE2BBDFB8F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9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</a:t>
            </a:r>
            <a:r>
              <a:rPr lang="en-GB" dirty="0" err="1" smtClean="0"/>
              <a:t>Spag</a:t>
            </a:r>
            <a:endParaRPr lang="en-GB" dirty="0" smtClean="0"/>
          </a:p>
          <a:p>
            <a:r>
              <a:rPr lang="en-GB" dirty="0" smtClean="0"/>
              <a:t>Show parent friendly KPI statements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5E-4EF8-4E2D-8721-CE2BBDFB8F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1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r>
              <a:rPr lang="en-GB" baseline="0" dirty="0" smtClean="0"/>
              <a:t> in packs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5E-4EF8-4E2D-8721-CE2BBDFB8F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0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Spelling-</a:t>
            </a:r>
            <a:r>
              <a:rPr lang="en-GB" baseline="0" dirty="0" smtClean="0"/>
              <a:t> home learning help</a:t>
            </a:r>
            <a:endParaRPr lang="en-GB" dirty="0" smtClean="0"/>
          </a:p>
          <a:p>
            <a:r>
              <a:rPr lang="en-GB" dirty="0" smtClean="0"/>
              <a:t>Year 5 grammar</a:t>
            </a:r>
            <a:r>
              <a:rPr lang="en-GB" baseline="0" dirty="0" smtClean="0"/>
              <a:t> </a:t>
            </a:r>
            <a:r>
              <a:rPr lang="en-GB" dirty="0" smtClean="0"/>
              <a:t>language expectations for parents </a:t>
            </a:r>
          </a:p>
          <a:p>
            <a:r>
              <a:rPr lang="en-GB" dirty="0" smtClean="0"/>
              <a:t>Handwriting strategies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5E-4EF8-4E2D-8721-CE2BBDFB8F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0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Spelling-</a:t>
            </a:r>
            <a:r>
              <a:rPr lang="en-GB" baseline="0" dirty="0" smtClean="0"/>
              <a:t> home learning help</a:t>
            </a:r>
            <a:endParaRPr lang="en-GB" dirty="0" smtClean="0"/>
          </a:p>
          <a:p>
            <a:r>
              <a:rPr lang="en-GB" dirty="0" smtClean="0"/>
              <a:t>Year 5 grammar</a:t>
            </a:r>
            <a:r>
              <a:rPr lang="en-GB" baseline="0" dirty="0" smtClean="0"/>
              <a:t> </a:t>
            </a:r>
            <a:r>
              <a:rPr lang="en-GB" dirty="0" smtClean="0"/>
              <a:t>language expectations for parents </a:t>
            </a:r>
          </a:p>
          <a:p>
            <a:r>
              <a:rPr lang="en-GB" dirty="0" smtClean="0"/>
              <a:t>Handwriting strategies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5E-4EF8-4E2D-8721-CE2BBDFB8F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0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4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3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8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3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8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2007-568E-4D10-A37A-232E403F11D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12ED-931D-43F7-99C8-1584EA6D2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Relationship Id="rId9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Year 6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Parent’s Information Evening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6400800" cy="1752600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Reading, Writing, SPAG and Maths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3672408" cy="39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What’s in your pack?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Year 6 </a:t>
            </a:r>
            <a:r>
              <a:rPr lang="en-GB" sz="2400" dirty="0" smtClean="0">
                <a:latin typeface="Arial Rounded MT Bold" panose="020F0704030504030204" pitchFamily="34" charset="0"/>
              </a:rPr>
              <a:t>Reading, Writing and Maths</a:t>
            </a:r>
            <a:r>
              <a:rPr lang="en-GB" sz="2400" dirty="0" smtClean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expectations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Y</a:t>
            </a:r>
            <a:r>
              <a:rPr lang="en-GB" sz="2400" dirty="0" smtClean="0">
                <a:latin typeface="Arial Rounded MT Bold" panose="020F0704030504030204" pitchFamily="34" charset="0"/>
              </a:rPr>
              <a:t>ear 6 expectations for spelling and grammar</a:t>
            </a: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Year 6 maths expectations </a:t>
            </a: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Questions to help with home reading!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SAT’s…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SATs May </a:t>
            </a:r>
            <a:r>
              <a:rPr lang="en-GB" dirty="0" smtClean="0">
                <a:latin typeface="Arial Rounded MT Bold" panose="020F0704030504030204" pitchFamily="34" charset="0"/>
              </a:rPr>
              <a:t>2020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GB" sz="2400" dirty="0" smtClean="0">
                <a:latin typeface="Arial Rounded MT Bold" panose="020F0704030504030204" pitchFamily="34" charset="0"/>
              </a:rPr>
              <a:t>Reading paper </a:t>
            </a:r>
          </a:p>
          <a:p>
            <a:pPr lvl="1"/>
            <a:r>
              <a:rPr lang="en-GB" sz="2400" dirty="0" smtClean="0">
                <a:latin typeface="Arial Rounded MT Bold" panose="020F0704030504030204" pitchFamily="34" charset="0"/>
              </a:rPr>
              <a:t>Spelling test</a:t>
            </a:r>
          </a:p>
          <a:p>
            <a:pPr lvl="1"/>
            <a:r>
              <a:rPr lang="en-GB" sz="2400" dirty="0" smtClean="0">
                <a:latin typeface="Arial Rounded MT Bold" panose="020F0704030504030204" pitchFamily="34" charset="0"/>
              </a:rPr>
              <a:t> </a:t>
            </a:r>
            <a:r>
              <a:rPr lang="en-GB" sz="2400" dirty="0">
                <a:latin typeface="Arial Rounded MT Bold" panose="020F0704030504030204" pitchFamily="34" charset="0"/>
              </a:rPr>
              <a:t>G</a:t>
            </a:r>
            <a:r>
              <a:rPr lang="en-GB" sz="2400" dirty="0" smtClean="0">
                <a:latin typeface="Arial Rounded MT Bold" panose="020F0704030504030204" pitchFamily="34" charset="0"/>
              </a:rPr>
              <a:t>rammar and Vocabulary paper</a:t>
            </a:r>
          </a:p>
          <a:p>
            <a:pPr lvl="1"/>
            <a:r>
              <a:rPr lang="en-GB" sz="2400" dirty="0" smtClean="0">
                <a:latin typeface="Arial Rounded MT Bold" panose="020F0704030504030204" pitchFamily="34" charset="0"/>
              </a:rPr>
              <a:t>Maths Arithmetic and two Reasoning papers</a:t>
            </a:r>
          </a:p>
          <a:p>
            <a:pPr lvl="1"/>
            <a:r>
              <a:rPr lang="en-GB" sz="2400" dirty="0" smtClean="0">
                <a:latin typeface="Arial Rounded MT Bold" panose="020F0704030504030204" pitchFamily="34" charset="0"/>
              </a:rPr>
              <a:t>Arithmetic Paper </a:t>
            </a:r>
          </a:p>
          <a:p>
            <a:pPr lvl="1"/>
            <a:r>
              <a:rPr lang="en-GB" sz="2400" dirty="0" smtClean="0">
                <a:latin typeface="Arial Rounded MT Bold" panose="020F0704030504030204" pitchFamily="34" charset="0"/>
              </a:rPr>
              <a:t>Teacher assessment for writing 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3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typical day in year 6…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1600" dirty="0" smtClean="0">
                <a:latin typeface="Arial Rounded MT Bold" panose="020F0704030504030204" pitchFamily="34" charset="0"/>
              </a:rPr>
              <a:t>Morning task- Literacy starter or Maths Challenge</a:t>
            </a:r>
            <a:endParaRPr lang="en-GB" sz="1600" dirty="0">
              <a:latin typeface="Arial Rounded MT Bold" panose="020F0704030504030204" pitchFamily="34" charset="0"/>
            </a:endParaRPr>
          </a:p>
          <a:p>
            <a:pPr lvl="1"/>
            <a:r>
              <a:rPr lang="en-GB" sz="1600" dirty="0" smtClean="0">
                <a:latin typeface="Arial Rounded MT Bold" panose="020F0704030504030204" pitchFamily="34" charset="0"/>
              </a:rPr>
              <a:t>Worship	</a:t>
            </a:r>
          </a:p>
          <a:p>
            <a:pPr lvl="1"/>
            <a:r>
              <a:rPr lang="en-GB" sz="1600" dirty="0" smtClean="0">
                <a:latin typeface="Arial Rounded MT Bold" panose="020F0704030504030204" pitchFamily="34" charset="0"/>
              </a:rPr>
              <a:t>Maths Adventure morning or English Adventure morning (Prepare/Trek)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Playtime</a:t>
            </a:r>
            <a:r>
              <a:rPr lang="en-GB" sz="1600" dirty="0" smtClean="0">
                <a:latin typeface="Arial Rounded MT Bold" panose="020F0704030504030204" pitchFamily="34" charset="0"/>
              </a:rPr>
              <a:t>	</a:t>
            </a:r>
          </a:p>
          <a:p>
            <a:pPr lvl="1"/>
            <a:r>
              <a:rPr lang="en-GB" sz="1600" dirty="0">
                <a:latin typeface="Arial Rounded MT Bold" panose="020F0704030504030204" pitchFamily="34" charset="0"/>
              </a:rPr>
              <a:t>Maths morning or English </a:t>
            </a:r>
            <a:r>
              <a:rPr lang="en-GB" sz="1600" dirty="0" smtClean="0">
                <a:latin typeface="Arial Rounded MT Bold" panose="020F0704030504030204" pitchFamily="34" charset="0"/>
              </a:rPr>
              <a:t>morning continued (Investigate and Explore)</a:t>
            </a:r>
            <a:endParaRPr lang="en-GB" sz="1600" dirty="0">
              <a:latin typeface="Arial Rounded MT Bold" panose="020F07040305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Lunch</a:t>
            </a:r>
          </a:p>
          <a:p>
            <a:pPr lvl="1"/>
            <a:r>
              <a:rPr lang="en-GB" sz="1600" dirty="0" smtClean="0">
                <a:latin typeface="Arial Rounded MT Bold" panose="020F0704030504030204" pitchFamily="34" charset="0"/>
              </a:rPr>
              <a:t>Guided Reading</a:t>
            </a:r>
            <a:endParaRPr lang="en-GB" sz="1600" dirty="0">
              <a:latin typeface="Arial Rounded MT Bold" panose="020F0704030504030204" pitchFamily="34" charset="0"/>
            </a:endParaRPr>
          </a:p>
          <a:p>
            <a:pPr lvl="1"/>
            <a:r>
              <a:rPr lang="en-GB" sz="1600" dirty="0" smtClean="0">
                <a:latin typeface="Arial Rounded MT Bold" panose="020F0704030504030204" pitchFamily="34" charset="0"/>
              </a:rPr>
              <a:t>Adventure learning </a:t>
            </a:r>
          </a:p>
          <a:p>
            <a:pPr lvl="1"/>
            <a:r>
              <a:rPr lang="en-GB" sz="1600" dirty="0" smtClean="0">
                <a:latin typeface="Arial Rounded MT Bold" panose="020F0704030504030204" pitchFamily="34" charset="0"/>
              </a:rPr>
              <a:t>Arithmetic hit!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Home time- Home Learning on Wednesday’s/Reading check on Friday’s</a:t>
            </a:r>
          </a:p>
          <a:p>
            <a:pPr lvl="1"/>
            <a:endParaRPr lang="en-GB" sz="1800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The expectations are even higher!</a:t>
            </a:r>
          </a:p>
        </p:txBody>
      </p:sp>
    </p:spTree>
    <p:extLst>
      <p:ext uri="{BB962C8B-B14F-4D97-AF65-F5344CB8AC3E}">
        <p14:creationId xmlns:p14="http://schemas.microsoft.com/office/powerpoint/2010/main" val="37258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Reading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579296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Reading at school</a:t>
            </a:r>
          </a:p>
          <a:p>
            <a:pPr lvl="2"/>
            <a:r>
              <a:rPr lang="en-GB" sz="1800" dirty="0" smtClean="0">
                <a:latin typeface="Arial Rounded MT Bold" panose="020F0704030504030204" pitchFamily="34" charset="0"/>
              </a:rPr>
              <a:t>Guided Reading 5x skills based sessions </a:t>
            </a:r>
          </a:p>
          <a:p>
            <a:pPr lvl="2"/>
            <a:r>
              <a:rPr lang="en-GB" sz="1800" dirty="0" smtClean="0">
                <a:latin typeface="Arial Rounded MT Bold" panose="020F0704030504030204" pitchFamily="34" charset="0"/>
              </a:rPr>
              <a:t>Would you like to help?</a:t>
            </a:r>
          </a:p>
          <a:p>
            <a:pPr lvl="2"/>
            <a:endParaRPr lang="en-GB" sz="1800" dirty="0"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Reading at home</a:t>
            </a:r>
          </a:p>
          <a:p>
            <a:pPr lvl="2"/>
            <a:r>
              <a:rPr lang="en-GB" sz="1800" dirty="0" smtClean="0">
                <a:latin typeface="Arial Rounded MT Bold" panose="020F0704030504030204" pitchFamily="34" charset="0"/>
              </a:rPr>
              <a:t>Every night for 10 minutes- independent or adult led </a:t>
            </a:r>
          </a:p>
          <a:p>
            <a:pPr lvl="2"/>
            <a:r>
              <a:rPr lang="en-GB" sz="1800" dirty="0" smtClean="0">
                <a:latin typeface="Arial Rounded MT Bold" panose="020F0704030504030204" pitchFamily="34" charset="0"/>
              </a:rPr>
              <a:t>Record in diary to be celebrated every Friday</a:t>
            </a:r>
          </a:p>
          <a:p>
            <a:pPr marL="914400" lvl="2" indent="0">
              <a:buNone/>
            </a:pPr>
            <a:endParaRPr lang="en-GB" sz="1800" dirty="0"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Book bands/Free readers</a:t>
            </a:r>
          </a:p>
          <a:p>
            <a:pPr lvl="2"/>
            <a:r>
              <a:rPr lang="en-GB" sz="1800" dirty="0" smtClean="0">
                <a:latin typeface="Arial Rounded MT Bold" panose="020F0704030504030204" pitchFamily="34" charset="0"/>
              </a:rPr>
              <a:t>Fluency vs. understanding</a:t>
            </a:r>
          </a:p>
          <a:p>
            <a:pPr lvl="2"/>
            <a:r>
              <a:rPr lang="en-GB" sz="1800" dirty="0" smtClean="0">
                <a:latin typeface="Arial Rounded MT Bold" panose="020F0704030504030204" pitchFamily="34" charset="0"/>
              </a:rPr>
              <a:t>Literary heritage/Poems/other cultures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441648" cy="168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249417" cy="30243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37" y="116632"/>
            <a:ext cx="1943371" cy="29341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16" y="692696"/>
            <a:ext cx="1886213" cy="288647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91" y="260648"/>
            <a:ext cx="2594452" cy="35378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3" y="3320171"/>
            <a:ext cx="1876687" cy="303889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50" y="3147075"/>
            <a:ext cx="1857634" cy="281979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40" y="3579174"/>
            <a:ext cx="1848108" cy="294363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49" y="3687037"/>
            <a:ext cx="189574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Writing and SPAG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endParaRPr lang="en-GB" sz="7000" dirty="0" smtClean="0"/>
          </a:p>
          <a:p>
            <a:pPr marL="0" indent="0">
              <a:buNone/>
            </a:pPr>
            <a:r>
              <a:rPr lang="en-GB" sz="11200" dirty="0" smtClean="0">
                <a:latin typeface="Arial Rounded MT Bold" panose="020F0704030504030204" pitchFamily="34" charset="0"/>
              </a:rPr>
              <a:t>     </a:t>
            </a:r>
            <a:r>
              <a:rPr lang="en-GB" sz="11200" u="sng" dirty="0" smtClean="0">
                <a:latin typeface="Arial Rounded MT Bold" panose="020F0704030504030204" pitchFamily="34" charset="0"/>
              </a:rPr>
              <a:t>Spelling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Learn the spelling rules each week 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Some words do not have rules so keep learning and reading!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Keep your list on the fridge!	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Half termly testing on a range of words in a range of ways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Home learning- Keep it fun!</a:t>
            </a:r>
          </a:p>
          <a:p>
            <a:pPr marL="457200" lvl="1" indent="0">
              <a:buNone/>
            </a:pPr>
            <a:endParaRPr lang="en-GB" sz="5600" dirty="0" smtClean="0"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r>
              <a:rPr lang="en-GB" sz="11200" u="sng" dirty="0" smtClean="0">
                <a:latin typeface="Arial Rounded MT Bold" panose="020F0704030504030204" pitchFamily="34" charset="0"/>
              </a:rPr>
              <a:t>Grammar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6400" dirty="0" smtClean="0">
                <a:latin typeface="Arial Rounded MT Bold" panose="020F0704030504030204" pitchFamily="34" charset="0"/>
              </a:rPr>
              <a:t>High expectations for understanding the language of grammar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6400" dirty="0" smtClean="0">
                <a:latin typeface="Arial Rounded MT Bold" panose="020F0704030504030204" pitchFamily="34" charset="0"/>
              </a:rPr>
              <a:t>Teach through writing</a:t>
            </a:r>
          </a:p>
          <a:p>
            <a:pPr marL="457200" lvl="1" indent="0">
              <a:buNone/>
            </a:pPr>
            <a:endParaRPr lang="en-GB" sz="5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11200" dirty="0" smtClean="0">
                <a:latin typeface="Arial Rounded MT Bold" panose="020F0704030504030204" pitchFamily="34" charset="0"/>
              </a:rPr>
              <a:t>      </a:t>
            </a:r>
            <a:r>
              <a:rPr lang="en-GB" sz="11200" u="sng" dirty="0" smtClean="0">
                <a:latin typeface="Arial Rounded MT Bold" panose="020F0704030504030204" pitchFamily="34" charset="0"/>
              </a:rPr>
              <a:t>Handwriting	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Pride in presentation. 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The letters needs to be formed correctly using diagonal and horizontal strokes that are needed to join letters. </a:t>
            </a:r>
          </a:p>
          <a:p>
            <a:pPr lvl="1"/>
            <a:r>
              <a:rPr lang="en-GB" sz="5600" dirty="0" smtClean="0">
                <a:latin typeface="Arial Rounded MT Bold" panose="020F0704030504030204" pitchFamily="34" charset="0"/>
              </a:rPr>
              <a:t>Build it into home learning and spelling work- exercises! </a:t>
            </a:r>
          </a:p>
          <a:p>
            <a:pPr lvl="1"/>
            <a:endParaRPr lang="en-GB" sz="4500" dirty="0" smtClean="0">
              <a:latin typeface="Arial Rounded MT Bold" panose="020F0704030504030204" pitchFamily="34" charset="0"/>
            </a:endParaRPr>
          </a:p>
          <a:p>
            <a:pPr marL="457200" lvl="1" indent="0" algn="ctr">
              <a:buNone/>
            </a:pPr>
            <a:r>
              <a:rPr lang="en-GB" sz="4500" dirty="0">
                <a:latin typeface="Arial Rounded MT Bold" panose="020F0704030504030204" pitchFamily="34" charset="0"/>
              </a:rPr>
              <a:t>	</a:t>
            </a:r>
            <a:endParaRPr lang="en-GB" sz="4500" dirty="0" smtClean="0">
              <a:latin typeface="Arial Rounded MT Bold" panose="020F0704030504030204" pitchFamily="34" charset="0"/>
            </a:endParaRPr>
          </a:p>
          <a:p>
            <a:pPr lvl="1"/>
            <a:endParaRPr lang="en-GB" dirty="0" smtClean="0">
              <a:latin typeface="Arial Rounded MT Bold" panose="020F0704030504030204" pitchFamily="34" charset="0"/>
            </a:endParaRP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9" y="116632"/>
            <a:ext cx="1224136" cy="18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Writing examples…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9" y="116632"/>
            <a:ext cx="1224136" cy="18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rosmond\AppData\Local\Microsoft\Windows\INetCache\Content.Word\IMG_03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269" y="2099557"/>
            <a:ext cx="5242021" cy="358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osmond\AppData\Local\Microsoft\Windows\INetCache\Content.Word\IMG_03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18" y="2065983"/>
            <a:ext cx="4809971" cy="4444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80728"/>
            <a:ext cx="6322661" cy="5553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8634" y="-11610"/>
            <a:ext cx="6480720" cy="91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 6 Maths Expectations…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mbria" panose="0204050305040603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r>
              <a:rPr lang="en-GB" sz="1600" dirty="0" smtClean="0">
                <a:latin typeface="Cambria" panose="0204050305040603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The </a:t>
            </a:r>
            <a:r>
              <a:rPr lang="en-GB" sz="1600" dirty="0">
                <a:latin typeface="Cambria" panose="020405030504060302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pupil can;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83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examples…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3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2088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217</Words>
  <Application>Microsoft Office PowerPoint</Application>
  <PresentationFormat>On-screen Show (4:3)</PresentationFormat>
  <Paragraphs>79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Cambria</vt:lpstr>
      <vt:lpstr>Helvetica</vt:lpstr>
      <vt:lpstr>Times New Roman</vt:lpstr>
      <vt:lpstr>Wingdings</vt:lpstr>
      <vt:lpstr>Office Theme</vt:lpstr>
      <vt:lpstr>Year 6 Parent’s Information Evening</vt:lpstr>
      <vt:lpstr>A typical day in year 6…</vt:lpstr>
      <vt:lpstr>Reading</vt:lpstr>
      <vt:lpstr>PowerPoint Presentation</vt:lpstr>
      <vt:lpstr>Writing and SPAG</vt:lpstr>
      <vt:lpstr>Writing examples…</vt:lpstr>
      <vt:lpstr>PowerPoint Presentation</vt:lpstr>
      <vt:lpstr>Maths examples…</vt:lpstr>
      <vt:lpstr>PowerPoint Presentation</vt:lpstr>
      <vt:lpstr>What’s in your pack?</vt:lpstr>
      <vt:lpstr>SAT’s…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Parent’s Information Evening</dc:title>
  <dc:creator>ECARTER18</dc:creator>
  <cp:lastModifiedBy>ROSMOND</cp:lastModifiedBy>
  <cp:revision>33</cp:revision>
  <dcterms:created xsi:type="dcterms:W3CDTF">2016-10-04T13:28:12Z</dcterms:created>
  <dcterms:modified xsi:type="dcterms:W3CDTF">2019-10-01T10:20:36Z</dcterms:modified>
</cp:coreProperties>
</file>