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8" r:id="rId6"/>
    <p:sldId id="262" r:id="rId7"/>
    <p:sldId id="263" r:id="rId8"/>
    <p:sldId id="265" r:id="rId9"/>
    <p:sldId id="266" r:id="rId10"/>
    <p:sldId id="267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50" d="100"/>
          <a:sy n="50" d="100"/>
        </p:scale>
        <p:origin x="133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38DE3-7C02-4118-B339-90B8EB098168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2F282-CA61-40C6-A080-FB50C9970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64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042" y="373813"/>
            <a:ext cx="9034659" cy="1646302"/>
          </a:xfrm>
        </p:spPr>
        <p:txBody>
          <a:bodyPr/>
          <a:lstStyle/>
          <a:p>
            <a:pPr algn="l"/>
            <a:r>
              <a:rPr lang="en-GB" sz="4800" dirty="0" smtClean="0"/>
              <a:t>Key Stage </a:t>
            </a:r>
            <a:r>
              <a:rPr lang="en-GB" sz="4800" dirty="0" smtClean="0"/>
              <a:t>1 </a:t>
            </a:r>
            <a:r>
              <a:rPr lang="en-GB" sz="4800" dirty="0" smtClean="0"/>
              <a:t>Information Evening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312" y="2348994"/>
            <a:ext cx="8504036" cy="1096899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Thursday 3</a:t>
            </a:r>
            <a:r>
              <a:rPr lang="en-GB" sz="2800" baseline="30000" dirty="0" smtClean="0"/>
              <a:t>rd</a:t>
            </a:r>
            <a:r>
              <a:rPr lang="en-GB" sz="2800" dirty="0" smtClean="0"/>
              <a:t> October</a:t>
            </a:r>
            <a:r>
              <a:rPr lang="en-GB" sz="2800" dirty="0" smtClean="0"/>
              <a:t>– </a:t>
            </a:r>
            <a:r>
              <a:rPr lang="en-GB" sz="2800" dirty="0" smtClean="0"/>
              <a:t>6pm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7" y="3337538"/>
            <a:ext cx="3788229" cy="2523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7" y="4998206"/>
            <a:ext cx="1726480" cy="17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544203"/>
            <a:ext cx="7766936" cy="1048114"/>
          </a:xfrm>
        </p:spPr>
        <p:txBody>
          <a:bodyPr/>
          <a:lstStyle/>
          <a:p>
            <a:pPr algn="ctr"/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1592317"/>
            <a:ext cx="7766936" cy="4572000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sz="22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en-GB" sz="22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GB" sz="2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Thank you for coming.</a:t>
            </a:r>
            <a:endParaRPr lang="en-GB" sz="2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4" y="2192091"/>
            <a:ext cx="2634904" cy="337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131" y="851338"/>
            <a:ext cx="800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 </a:t>
            </a:r>
            <a:r>
              <a:rPr lang="en-GB" sz="3600" smtClean="0"/>
              <a:t>Key Stage </a:t>
            </a:r>
            <a:r>
              <a:rPr lang="en-GB" sz="3600" dirty="0" smtClean="0"/>
              <a:t>1 Team</a:t>
            </a:r>
            <a:endParaRPr lang="en-GB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563072"/>
              </p:ext>
            </p:extLst>
          </p:nvPr>
        </p:nvGraphicFramePr>
        <p:xfrm>
          <a:off x="1007242" y="1965142"/>
          <a:ext cx="862548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6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Sycamore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Maple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Hazel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Lime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Teacher: Miss Plaw</a:t>
                      </a:r>
                    </a:p>
                    <a:p>
                      <a:pPr algn="ctr"/>
                      <a:endParaRPr lang="en-GB" sz="2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LSA:</a:t>
                      </a:r>
                      <a:r>
                        <a:rPr lang="en-GB" sz="2400" baseline="0" dirty="0" smtClean="0">
                          <a:latin typeface="Comic Sans MS" panose="030F0702030302020204" pitchFamily="66" charset="0"/>
                        </a:rPr>
                        <a:t> Mrs </a:t>
                      </a:r>
                      <a:r>
                        <a:rPr lang="en-GB" sz="2400" baseline="0" dirty="0" err="1" smtClean="0">
                          <a:latin typeface="Comic Sans MS" panose="030F0702030302020204" pitchFamily="66" charset="0"/>
                        </a:rPr>
                        <a:t>Foynes</a:t>
                      </a:r>
                      <a:endParaRPr lang="en-GB" sz="24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Teacher: Miss Burgess</a:t>
                      </a:r>
                    </a:p>
                    <a:p>
                      <a:pPr algn="ctr"/>
                      <a:endParaRPr lang="en-GB" sz="2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LSA: Mrs </a:t>
                      </a:r>
                      <a:r>
                        <a:rPr lang="en-GB" sz="2400" dirty="0" err="1" smtClean="0">
                          <a:latin typeface="Comic Sans MS" panose="030F0702030302020204" pitchFamily="66" charset="0"/>
                        </a:rPr>
                        <a:t>Odling</a:t>
                      </a:r>
                      <a:endParaRPr lang="en-GB" sz="2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Teacher: Mrs</a:t>
                      </a:r>
                      <a:r>
                        <a:rPr lang="en-GB" sz="2400" baseline="0" dirty="0" smtClean="0">
                          <a:latin typeface="Comic Sans MS" panose="030F0702030302020204" pitchFamily="66" charset="0"/>
                        </a:rPr>
                        <a:t> Carter &amp; Mr Rushton </a:t>
                      </a:r>
                      <a:endParaRPr lang="en-GB" sz="2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LSA: Mr</a:t>
                      </a:r>
                      <a:r>
                        <a:rPr lang="en-GB" sz="2400" baseline="0" dirty="0" smtClean="0">
                          <a:latin typeface="Comic Sans MS" panose="030F0702030302020204" pitchFamily="66" charset="0"/>
                        </a:rPr>
                        <a:t> Stott</a:t>
                      </a:r>
                      <a:endParaRPr lang="en-GB" sz="2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Teacher</a:t>
                      </a:r>
                      <a:r>
                        <a:rPr lang="en-GB" sz="2400" baseline="0" dirty="0" smtClean="0">
                          <a:latin typeface="Comic Sans MS" panose="030F0702030302020204" pitchFamily="66" charset="0"/>
                        </a:rPr>
                        <a:t>: Miss Longley</a:t>
                      </a:r>
                    </a:p>
                    <a:p>
                      <a:pPr algn="ctr"/>
                      <a:endParaRPr lang="en-GB" sz="24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400" baseline="0" dirty="0" smtClean="0">
                          <a:latin typeface="Comic Sans MS" panose="030F0702030302020204" pitchFamily="66" charset="0"/>
                        </a:rPr>
                        <a:t>LSA: Miss Casey</a:t>
                      </a:r>
                    </a:p>
                    <a:p>
                      <a:pPr algn="ctr"/>
                      <a:endParaRPr lang="en-GB" sz="24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6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7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Moving Towards Independence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77334" y="1639614"/>
            <a:ext cx="867103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In Year 1 children are encouraged to develop their independence and become more responsible by</a:t>
            </a:r>
            <a:r>
              <a:rPr lang="en-GB" sz="2000" dirty="0" smtClean="0">
                <a:latin typeface="Comic Sans MS" panose="030F0702030302020204" pitchFamily="66" charset="0"/>
              </a:rPr>
              <a:t>…..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Handing in letters/reply slips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Handing in home-learning 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Changing their reading </a:t>
            </a:r>
            <a:r>
              <a:rPr lang="en-GB" sz="2000" dirty="0" smtClean="0">
                <a:latin typeface="Comic Sans MS" panose="030F0702030302020204" pitchFamily="66" charset="0"/>
              </a:rPr>
              <a:t>book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omic Sans MS" panose="030F0702030302020204" pitchFamily="66" charset="0"/>
              </a:rPr>
              <a:t>Changing for PE quickly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Ensuring they have all their things at home time (if all belongings are clearly named  this is very helpful)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0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469"/>
          </a:xfrm>
        </p:spPr>
        <p:txBody>
          <a:bodyPr/>
          <a:lstStyle/>
          <a:p>
            <a:r>
              <a:rPr lang="en-GB" dirty="0" smtClean="0"/>
              <a:t>Structure of Year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40070"/>
            <a:ext cx="9890518" cy="867554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Comic Sans MS" pitchFamily="66" charset="0"/>
              </a:rPr>
              <a:t>The curriculum is delivered through exciting learning adventures that incorporate a whole range of subject areas. </a:t>
            </a:r>
          </a:p>
          <a:p>
            <a:endParaRPr lang="en-GB" sz="22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21" t="24740" r="21453" b="13280"/>
          <a:stretch/>
        </p:blipFill>
        <p:spPr>
          <a:xfrm>
            <a:off x="2194015" y="2207624"/>
            <a:ext cx="7406641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469"/>
          </a:xfrm>
        </p:spPr>
        <p:txBody>
          <a:bodyPr/>
          <a:lstStyle/>
          <a:p>
            <a:r>
              <a:rPr lang="en-GB" dirty="0" smtClean="0"/>
              <a:t>Structure of Year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40069"/>
            <a:ext cx="9890518" cy="5076497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Comic Sans MS" pitchFamily="66" charset="0"/>
              </a:rPr>
              <a:t>The curriculum is delivered through exciting learning adventures that incorporate a whole range of subject areas. </a:t>
            </a:r>
          </a:p>
          <a:p>
            <a:endParaRPr lang="en-GB" sz="22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063" t="32552" r="29941" b="26563"/>
          <a:stretch/>
        </p:blipFill>
        <p:spPr>
          <a:xfrm>
            <a:off x="1409699" y="2382892"/>
            <a:ext cx="7658101" cy="42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57" y="283029"/>
            <a:ext cx="8596668" cy="840828"/>
          </a:xfrm>
        </p:spPr>
        <p:txBody>
          <a:bodyPr/>
          <a:lstStyle/>
          <a:p>
            <a:r>
              <a:rPr lang="en-GB" dirty="0" smtClean="0"/>
              <a:t>Reading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760" y="993229"/>
            <a:ext cx="10761542" cy="459093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GB" sz="6400" dirty="0">
                <a:latin typeface="Comic Sans MS" panose="030F0702030302020204" pitchFamily="66" charset="0"/>
              </a:rPr>
              <a:t>Reading skills continue to be taught through phonic sessions, individual reading and guided reading.</a:t>
            </a:r>
          </a:p>
          <a:p>
            <a:pPr algn="ctr">
              <a:buNone/>
            </a:pPr>
            <a:endParaRPr lang="en-GB" sz="6400" dirty="0">
              <a:latin typeface="Comic Sans MS" panose="030F0702030302020204" pitchFamily="66" charset="0"/>
            </a:endParaRPr>
          </a:p>
          <a:p>
            <a:r>
              <a:rPr lang="en-GB" sz="6400" dirty="0">
                <a:latin typeface="Comic Sans MS" panose="030F0702030302020204" pitchFamily="66" charset="0"/>
              </a:rPr>
              <a:t>Book bands</a:t>
            </a:r>
          </a:p>
          <a:p>
            <a:pPr lvl="2"/>
            <a:r>
              <a:rPr lang="en-GB" sz="6400" dirty="0">
                <a:latin typeface="Comic Sans MS" panose="030F0702030302020204" pitchFamily="66" charset="0"/>
              </a:rPr>
              <a:t>Fluency vs. understanding</a:t>
            </a:r>
          </a:p>
          <a:p>
            <a:pPr lvl="2"/>
            <a:r>
              <a:rPr lang="en-GB" sz="6400" dirty="0">
                <a:latin typeface="Comic Sans MS" panose="030F0702030302020204" pitchFamily="66" charset="0"/>
              </a:rPr>
              <a:t>Many different texts ranging in ability and themes within a book band</a:t>
            </a:r>
          </a:p>
          <a:p>
            <a:pPr lvl="2"/>
            <a:r>
              <a:rPr lang="en-GB" sz="6400" dirty="0">
                <a:latin typeface="Comic Sans MS" panose="030F0702030302020204" pitchFamily="66" charset="0"/>
              </a:rPr>
              <a:t>Children are assessed on familiar texts so it is good to read the book more than once</a:t>
            </a:r>
          </a:p>
          <a:p>
            <a:pPr marL="914400" lvl="2" indent="0">
              <a:buNone/>
            </a:pPr>
            <a:endParaRPr lang="en-GB" sz="6400" dirty="0">
              <a:latin typeface="Comic Sans MS" panose="030F0702030302020204" pitchFamily="66" charset="0"/>
            </a:endParaRPr>
          </a:p>
          <a:p>
            <a:r>
              <a:rPr lang="en-GB" sz="6400" dirty="0">
                <a:latin typeface="Comic Sans MS" panose="030F0702030302020204" pitchFamily="66" charset="0"/>
              </a:rPr>
              <a:t>Reading at school</a:t>
            </a:r>
          </a:p>
          <a:p>
            <a:pPr lvl="2"/>
            <a:r>
              <a:rPr lang="en-GB" sz="6400" dirty="0">
                <a:latin typeface="Comic Sans MS" panose="030F0702030302020204" pitchFamily="66" charset="0"/>
              </a:rPr>
              <a:t>Guided Reading – do not record in reading diaries</a:t>
            </a:r>
          </a:p>
          <a:p>
            <a:pPr lvl="2"/>
            <a:r>
              <a:rPr lang="en-GB" sz="6400" dirty="0">
                <a:latin typeface="Comic Sans MS" panose="030F0702030302020204" pitchFamily="66" charset="0"/>
              </a:rPr>
              <a:t>Reading with teacher  as often as possible</a:t>
            </a:r>
          </a:p>
          <a:p>
            <a:pPr lvl="2"/>
            <a:r>
              <a:rPr lang="en-GB" sz="6400" dirty="0">
                <a:latin typeface="Comic Sans MS" panose="030F0702030302020204" pitchFamily="66" charset="0"/>
              </a:rPr>
              <a:t>Can you help?</a:t>
            </a:r>
          </a:p>
          <a:p>
            <a:pPr lvl="2"/>
            <a:endParaRPr lang="en-GB" sz="6400" dirty="0">
              <a:latin typeface="Comic Sans MS" panose="030F0702030302020204" pitchFamily="66" charset="0"/>
            </a:endParaRPr>
          </a:p>
          <a:p>
            <a:r>
              <a:rPr lang="en-GB" sz="6400" dirty="0">
                <a:latin typeface="Comic Sans MS" panose="030F0702030302020204" pitchFamily="66" charset="0"/>
              </a:rPr>
              <a:t>Reading at home</a:t>
            </a:r>
          </a:p>
          <a:p>
            <a:pPr lvl="2"/>
            <a:r>
              <a:rPr lang="en-GB" sz="6400" dirty="0">
                <a:latin typeface="Comic Sans MS" panose="030F0702030302020204" pitchFamily="66" charset="0"/>
              </a:rPr>
              <a:t>First page of diary provides information</a:t>
            </a:r>
          </a:p>
          <a:p>
            <a:pPr lvl="2"/>
            <a:r>
              <a:rPr lang="en-GB" sz="6400" dirty="0">
                <a:latin typeface="Comic Sans MS" panose="030F0702030302020204" pitchFamily="66" charset="0"/>
              </a:rPr>
              <a:t>Recommended to read every night for 10 minutes and record in diary (includes Bug Club)</a:t>
            </a:r>
          </a:p>
          <a:p>
            <a:pPr lvl="2"/>
            <a:r>
              <a:rPr lang="en-GB" sz="6400" dirty="0">
                <a:latin typeface="Comic Sans MS" panose="030F0702030302020204" pitchFamily="66" charset="0"/>
              </a:rPr>
              <a:t>Children can change their book daily  - we encourage independence!</a:t>
            </a:r>
          </a:p>
          <a:p>
            <a:pPr lvl="2"/>
            <a:r>
              <a:rPr lang="en-GB" sz="6400" dirty="0">
                <a:latin typeface="Comic Sans MS" panose="030F0702030302020204" pitchFamily="66" charset="0"/>
              </a:rPr>
              <a:t>Questions to ask and strategies to use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625" y="3187337"/>
            <a:ext cx="2419039" cy="18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82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Phonics and End of Year Quizzes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50428"/>
            <a:ext cx="9668449" cy="54075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P</a:t>
            </a:r>
            <a:r>
              <a:rPr lang="en-GB" sz="1600" dirty="0" smtClean="0">
                <a:latin typeface="Comic Sans MS" panose="030F0702030302020204" pitchFamily="66" charset="0"/>
              </a:rPr>
              <a:t>honics sessions – building on learning from Year R. The children will then be learning new sounds to support their reading and writing.</a:t>
            </a:r>
          </a:p>
          <a:p>
            <a:pPr marL="0" indent="0">
              <a:buNone/>
            </a:pP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In </a:t>
            </a:r>
            <a:r>
              <a:rPr lang="en-GB" sz="1600" dirty="0">
                <a:latin typeface="Comic Sans MS" panose="030F0702030302020204" pitchFamily="66" charset="0"/>
              </a:rPr>
              <a:t>Year One there is a statutory phonic screening check that the children do in June.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This is similar to the phonic assessments that we do throughout the year.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The check is administered as part of the school day and how the children achieved is reported to parents in the annual reports at the end of the year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SATs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May </a:t>
            </a:r>
            <a:r>
              <a:rPr lang="en-GB" sz="2000" dirty="0" smtClean="0">
                <a:latin typeface="Comic Sans MS" panose="030F0702030302020204" pitchFamily="66" charset="0"/>
              </a:rPr>
              <a:t>2020</a:t>
            </a:r>
            <a:endParaRPr lang="en-GB" sz="2000" dirty="0">
              <a:latin typeface="Comic Sans MS" panose="030F0702030302020204" pitchFamily="66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Reading paper 1 and 2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Maths paper 1 and 2</a:t>
            </a:r>
          </a:p>
          <a:p>
            <a:pPr lvl="1"/>
            <a:endParaRPr lang="en-GB" sz="2000" dirty="0">
              <a:latin typeface="Comic Sans MS" panose="030F0702030302020204" pitchFamily="66" charset="0"/>
            </a:endParaRPr>
          </a:p>
          <a:p>
            <a:pPr lvl="1"/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Teacher assessment is most important at KS1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756" y="75532"/>
            <a:ext cx="1960108" cy="13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531"/>
          </a:xfrm>
        </p:spPr>
        <p:txBody>
          <a:bodyPr/>
          <a:lstStyle/>
          <a:p>
            <a:r>
              <a:rPr lang="en-GB" dirty="0" smtClean="0"/>
              <a:t>Maths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250278"/>
            <a:ext cx="2707791" cy="1523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963" t="26823" r="10908" b="12500"/>
          <a:stretch/>
        </p:blipFill>
        <p:spPr>
          <a:xfrm>
            <a:off x="505885" y="1315127"/>
            <a:ext cx="5780615" cy="307507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7"/>
          <a:stretch/>
        </p:blipFill>
        <p:spPr>
          <a:xfrm>
            <a:off x="5194951" y="3981450"/>
            <a:ext cx="6786842" cy="26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924"/>
          </a:xfrm>
        </p:spPr>
        <p:txBody>
          <a:bodyPr/>
          <a:lstStyle/>
          <a:p>
            <a:r>
              <a:rPr lang="en-GB" dirty="0" smtClean="0"/>
              <a:t>Home Learning Pack &amp; Home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326524"/>
            <a:ext cx="4184035" cy="5009882"/>
          </a:xfrm>
        </p:spPr>
        <p:txBody>
          <a:bodyPr>
            <a:normAutofit/>
          </a:bodyPr>
          <a:lstStyle/>
          <a:p>
            <a:r>
              <a:rPr lang="en-GB" dirty="0" smtClean="0"/>
              <a:t>Reading book mark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Phonics sound mat</a:t>
            </a:r>
          </a:p>
          <a:p>
            <a:endParaRPr lang="en-GB" dirty="0"/>
          </a:p>
          <a:p>
            <a:r>
              <a:rPr lang="en-GB" dirty="0" smtClean="0"/>
              <a:t>Handwriting font </a:t>
            </a:r>
          </a:p>
          <a:p>
            <a:endParaRPr lang="en-GB" dirty="0"/>
          </a:p>
          <a:p>
            <a:r>
              <a:rPr lang="en-GB" dirty="0" smtClean="0"/>
              <a:t>Key words to read and spell</a:t>
            </a:r>
          </a:p>
          <a:p>
            <a:endParaRPr lang="en-GB" dirty="0"/>
          </a:p>
          <a:p>
            <a:r>
              <a:rPr lang="en-GB" dirty="0" smtClean="0"/>
              <a:t>Spelling leaflet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0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414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Berlin Sans FB</vt:lpstr>
      <vt:lpstr>Calibri</vt:lpstr>
      <vt:lpstr>Comic Sans MS</vt:lpstr>
      <vt:lpstr>Trebuchet MS</vt:lpstr>
      <vt:lpstr>Wingdings</vt:lpstr>
      <vt:lpstr>Wingdings 3</vt:lpstr>
      <vt:lpstr>Facet</vt:lpstr>
      <vt:lpstr>Key Stage 1 Information Evening</vt:lpstr>
      <vt:lpstr>PowerPoint Presentation</vt:lpstr>
      <vt:lpstr>Moving Towards Independence  </vt:lpstr>
      <vt:lpstr>Structure of Year 1</vt:lpstr>
      <vt:lpstr>Structure of Year 2</vt:lpstr>
      <vt:lpstr>Reading </vt:lpstr>
      <vt:lpstr>Phonics and End of Year Quizzes</vt:lpstr>
      <vt:lpstr>Maths </vt:lpstr>
      <vt:lpstr>Home Learning Pack &amp; Home Learning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Information Evening</dc:title>
  <dc:creator>Rebecca</dc:creator>
  <cp:lastModifiedBy>RPlaw</cp:lastModifiedBy>
  <cp:revision>32</cp:revision>
  <cp:lastPrinted>2019-10-03T16:12:18Z</cp:lastPrinted>
  <dcterms:created xsi:type="dcterms:W3CDTF">2016-09-11T19:37:06Z</dcterms:created>
  <dcterms:modified xsi:type="dcterms:W3CDTF">2019-10-03T16:24:13Z</dcterms:modified>
</cp:coreProperties>
</file>