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9" r:id="rId3"/>
    <p:sldId id="355" r:id="rId4"/>
    <p:sldId id="258" r:id="rId5"/>
    <p:sldId id="260" r:id="rId6"/>
    <p:sldId id="263" r:id="rId7"/>
    <p:sldId id="265" r:id="rId8"/>
    <p:sldId id="266" r:id="rId9"/>
    <p:sldId id="267" r:id="rId10"/>
    <p:sldId id="268" r:id="rId11"/>
    <p:sldId id="269" r:id="rId12"/>
    <p:sldId id="274" r:id="rId13"/>
    <p:sldId id="286" r:id="rId14"/>
    <p:sldId id="279" r:id="rId15"/>
    <p:sldId id="280" r:id="rId16"/>
    <p:sldId id="281" r:id="rId17"/>
    <p:sldId id="283" r:id="rId18"/>
    <p:sldId id="284" r:id="rId19"/>
    <p:sldId id="282" r:id="rId20"/>
    <p:sldId id="285" r:id="rId21"/>
    <p:sldId id="287" r:id="rId22"/>
    <p:sldId id="288" r:id="rId23"/>
    <p:sldId id="289" r:id="rId24"/>
    <p:sldId id="290" r:id="rId25"/>
    <p:sldId id="291" r:id="rId26"/>
    <p:sldId id="292" r:id="rId27"/>
    <p:sldId id="294" r:id="rId28"/>
    <p:sldId id="293" r:id="rId29"/>
    <p:sldId id="296" r:id="rId30"/>
    <p:sldId id="297" r:id="rId31"/>
    <p:sldId id="295" r:id="rId32"/>
    <p:sldId id="299" r:id="rId33"/>
    <p:sldId id="302" r:id="rId34"/>
    <p:sldId id="300"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22" r:id="rId52"/>
    <p:sldId id="325" r:id="rId53"/>
    <p:sldId id="324" r:id="rId54"/>
    <p:sldId id="326" r:id="rId55"/>
    <p:sldId id="327" r:id="rId56"/>
    <p:sldId id="328" r:id="rId57"/>
    <p:sldId id="329" r:id="rId58"/>
    <p:sldId id="330" r:id="rId59"/>
    <p:sldId id="331" r:id="rId60"/>
    <p:sldId id="332" r:id="rId61"/>
    <p:sldId id="319" r:id="rId62"/>
    <p:sldId id="336" r:id="rId63"/>
    <p:sldId id="334" r:id="rId64"/>
    <p:sldId id="335" r:id="rId65"/>
    <p:sldId id="333" r:id="rId66"/>
    <p:sldId id="337" r:id="rId67"/>
    <p:sldId id="340" r:id="rId68"/>
    <p:sldId id="342" r:id="rId69"/>
    <p:sldId id="343" r:id="rId70"/>
    <p:sldId id="320" r:id="rId71"/>
    <p:sldId id="344" r:id="rId72"/>
    <p:sldId id="345" r:id="rId73"/>
    <p:sldId id="346" r:id="rId74"/>
    <p:sldId id="347" r:id="rId75"/>
    <p:sldId id="349" r:id="rId76"/>
    <p:sldId id="350" r:id="rId77"/>
    <p:sldId id="351" r:id="rId78"/>
    <p:sldId id="353" r:id="rId79"/>
    <p:sldId id="352" r:id="rId80"/>
    <p:sldId id="321" r:id="rId81"/>
    <p:sldId id="356" r:id="rId82"/>
    <p:sldId id="357" r:id="rId83"/>
    <p:sldId id="358" r:id="rId84"/>
    <p:sldId id="359" r:id="rId85"/>
    <p:sldId id="360" r:id="rId86"/>
    <p:sldId id="361" r:id="rId87"/>
    <p:sldId id="362" r:id="rId88"/>
    <p:sldId id="364" r:id="rId89"/>
    <p:sldId id="363" r:id="rId90"/>
    <p:sldId id="366" r:id="rId91"/>
    <p:sldId id="367" r:id="rId92"/>
    <p:sldId id="368" r:id="rId93"/>
    <p:sldId id="369" r:id="rId94"/>
    <p:sldId id="370"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B53E3E-CA60-4F4C-8340-6E81B84DEC9F}">
          <p14:sldIdLst>
            <p14:sldId id="259"/>
          </p14:sldIdLst>
        </p14:section>
        <p14:section name="Summary Section" id="{BD6B82D5-43C2-4030-BC4F-DB02439E9CE1}">
          <p14:sldIdLst>
            <p14:sldId id="355"/>
          </p14:sldIdLst>
        </p14:section>
        <p14:section name="Section 1" id="{E9ACEB9F-A599-4F93-8866-373F6998B6D9}">
          <p14:sldIdLst>
            <p14:sldId id="258"/>
            <p14:sldId id="260"/>
            <p14:sldId id="263"/>
            <p14:sldId id="265"/>
            <p14:sldId id="266"/>
            <p14:sldId id="267"/>
            <p14:sldId id="268"/>
            <p14:sldId id="269"/>
            <p14:sldId id="274"/>
            <p14:sldId id="286"/>
          </p14:sldIdLst>
        </p14:section>
        <p14:section name="Section 2" id="{1B953D9E-18FF-4E99-A4CD-CD32F9594296}">
          <p14:sldIdLst>
            <p14:sldId id="279"/>
            <p14:sldId id="280"/>
            <p14:sldId id="281"/>
            <p14:sldId id="283"/>
            <p14:sldId id="284"/>
            <p14:sldId id="282"/>
            <p14:sldId id="285"/>
            <p14:sldId id="287"/>
            <p14:sldId id="288"/>
            <p14:sldId id="289"/>
            <p14:sldId id="290"/>
            <p14:sldId id="291"/>
            <p14:sldId id="292"/>
          </p14:sldIdLst>
        </p14:section>
        <p14:section name="Section 3" id="{5460E3C1-DD68-445F-9160-929433A7A4BE}">
          <p14:sldIdLst>
            <p14:sldId id="294"/>
            <p14:sldId id="293"/>
            <p14:sldId id="296"/>
            <p14:sldId id="297"/>
            <p14:sldId id="295"/>
          </p14:sldIdLst>
        </p14:section>
        <p14:section name="Section 4" id="{578CA24F-E729-4BCD-BE24-BDD57184A46A}">
          <p14:sldIdLst>
            <p14:sldId id="299"/>
            <p14:sldId id="302"/>
            <p14:sldId id="300"/>
            <p14:sldId id="303"/>
            <p14:sldId id="304"/>
            <p14:sldId id="305"/>
            <p14:sldId id="306"/>
            <p14:sldId id="307"/>
            <p14:sldId id="308"/>
            <p14:sldId id="309"/>
            <p14:sldId id="310"/>
            <p14:sldId id="311"/>
            <p14:sldId id="312"/>
            <p14:sldId id="313"/>
            <p14:sldId id="314"/>
            <p14:sldId id="315"/>
            <p14:sldId id="316"/>
            <p14:sldId id="317"/>
          </p14:sldIdLst>
        </p14:section>
        <p14:section name="Section 5" id="{6D39D513-1D0D-4608-86BC-46AE1D3DE21C}">
          <p14:sldIdLst>
            <p14:sldId id="318"/>
            <p14:sldId id="322"/>
            <p14:sldId id="325"/>
            <p14:sldId id="324"/>
            <p14:sldId id="326"/>
            <p14:sldId id="327"/>
            <p14:sldId id="328"/>
            <p14:sldId id="329"/>
            <p14:sldId id="330"/>
            <p14:sldId id="331"/>
            <p14:sldId id="332"/>
          </p14:sldIdLst>
        </p14:section>
        <p14:section name="Section 6" id="{6D17FFEB-306B-4877-A909-8EA9ED87A7FD}">
          <p14:sldIdLst>
            <p14:sldId id="319"/>
            <p14:sldId id="336"/>
            <p14:sldId id="334"/>
            <p14:sldId id="335"/>
            <p14:sldId id="333"/>
            <p14:sldId id="337"/>
            <p14:sldId id="340"/>
            <p14:sldId id="342"/>
            <p14:sldId id="343"/>
          </p14:sldIdLst>
        </p14:section>
        <p14:section name="Section 7" id="{4ADB3DF3-83B9-4395-9582-7B05D86A98EC}">
          <p14:sldIdLst>
            <p14:sldId id="320"/>
            <p14:sldId id="344"/>
            <p14:sldId id="345"/>
            <p14:sldId id="346"/>
            <p14:sldId id="347"/>
            <p14:sldId id="349"/>
            <p14:sldId id="350"/>
            <p14:sldId id="351"/>
            <p14:sldId id="353"/>
            <p14:sldId id="352"/>
          </p14:sldIdLst>
        </p14:section>
        <p14:section name="Section 8" id="{F52CFAAA-7FA7-44EC-AB2E-BAD6111CD37A}">
          <p14:sldIdLst>
            <p14:sldId id="321"/>
            <p14:sldId id="356"/>
            <p14:sldId id="357"/>
            <p14:sldId id="358"/>
            <p14:sldId id="359"/>
            <p14:sldId id="360"/>
            <p14:sldId id="361"/>
            <p14:sldId id="362"/>
            <p14:sldId id="364"/>
            <p14:sldId id="363"/>
            <p14:sldId id="366"/>
            <p14:sldId id="367"/>
            <p14:sldId id="368"/>
            <p14:sldId id="369"/>
            <p14:sldId id="37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a Ellis" initials="ME" lastIdx="2" clrIdx="0">
    <p:extLst>
      <p:ext uri="{19B8F6BF-5375-455C-9EA6-DF929625EA0E}">
        <p15:presenceInfo xmlns:p15="http://schemas.microsoft.com/office/powerpoint/2012/main" userId="S::cseiheme@hants.gov.uk::1244cc11-7113-467d-ab3a-9e0ebad4ea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21A08"/>
    <a:srgbClr val="A7E9FB"/>
    <a:srgbClr val="FFFF66"/>
    <a:srgbClr val="FFFFCC"/>
    <a:srgbClr val="FF9900"/>
    <a:srgbClr val="9933FF"/>
    <a:srgbClr val="33CCFF"/>
    <a:srgbClr val="66CCFF"/>
    <a:srgbClr val="33CC33"/>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D5FA3-48D9-4A18-ACFA-8A68A8E07437}" v="15" dt="2021-01-12T11:14:27.3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2" autoAdjust="0"/>
    <p:restoredTop sz="96607" autoAdjust="0"/>
  </p:normalViewPr>
  <p:slideViewPr>
    <p:cSldViewPr snapToGrid="0">
      <p:cViewPr varScale="1">
        <p:scale>
          <a:sx n="157" d="100"/>
          <a:sy n="157" d="100"/>
        </p:scale>
        <p:origin x="234" y="138"/>
      </p:cViewPr>
      <p:guideLst/>
    </p:cSldViewPr>
  </p:slideViewPr>
  <p:outlineViewPr>
    <p:cViewPr>
      <p:scale>
        <a:sx n="33" d="100"/>
        <a:sy n="33" d="100"/>
      </p:scale>
      <p:origin x="0" y="-28963"/>
    </p:cViewPr>
  </p:outlineViewPr>
  <p:notesTextViewPr>
    <p:cViewPr>
      <p:scale>
        <a:sx n="1" d="1"/>
        <a:sy n="1" d="1"/>
      </p:scale>
      <p:origin x="0" y="0"/>
    </p:cViewPr>
  </p:notesTextViewPr>
  <p:sorterViewPr>
    <p:cViewPr>
      <p:scale>
        <a:sx n="100" d="100"/>
        <a:sy n="100" d="100"/>
      </p:scale>
      <p:origin x="0" y="-257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04CBB-394D-49B5-BBAF-E4FD4F28C7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A1B5928-C663-4A45-B242-5767B2069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0D40B06-C7E6-4DC2-97C8-341D53F19A96}"/>
              </a:ext>
            </a:extLst>
          </p:cNvPr>
          <p:cNvSpPr>
            <a:spLocks noGrp="1"/>
          </p:cNvSpPr>
          <p:nvPr>
            <p:ph type="dt" sz="half" idx="10"/>
          </p:nvPr>
        </p:nvSpPr>
        <p:spPr/>
        <p:txBody>
          <a:bodyPr/>
          <a:lstStyle/>
          <a:p>
            <a:fld id="{1A82D2E3-C47F-4A5F-8FFB-228BFAC30074}" type="datetimeFigureOut">
              <a:rPr lang="en-GB" smtClean="0"/>
              <a:t>12/01/2021</a:t>
            </a:fld>
            <a:endParaRPr lang="en-GB"/>
          </a:p>
        </p:txBody>
      </p:sp>
      <p:sp>
        <p:nvSpPr>
          <p:cNvPr id="5" name="Footer Placeholder 4">
            <a:extLst>
              <a:ext uri="{FF2B5EF4-FFF2-40B4-BE49-F238E27FC236}">
                <a16:creationId xmlns:a16="http://schemas.microsoft.com/office/drawing/2014/main" id="{DA4E21DD-BDBA-43E8-81D3-64FA39167B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548FDE-2E1E-41A0-99EA-44906DD8A3BA}"/>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2111155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3192D-5312-45CD-9052-55C07C5ED7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4E27D0-663C-418E-AC8F-61B90E4317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726ABB-401E-423D-A3D7-DC1CA3FEE5B3}"/>
              </a:ext>
            </a:extLst>
          </p:cNvPr>
          <p:cNvSpPr>
            <a:spLocks noGrp="1"/>
          </p:cNvSpPr>
          <p:nvPr>
            <p:ph type="dt" sz="half" idx="10"/>
          </p:nvPr>
        </p:nvSpPr>
        <p:spPr/>
        <p:txBody>
          <a:bodyPr/>
          <a:lstStyle/>
          <a:p>
            <a:fld id="{1A82D2E3-C47F-4A5F-8FFB-228BFAC30074}" type="datetimeFigureOut">
              <a:rPr lang="en-GB" smtClean="0"/>
              <a:t>12/01/2021</a:t>
            </a:fld>
            <a:endParaRPr lang="en-GB"/>
          </a:p>
        </p:txBody>
      </p:sp>
      <p:sp>
        <p:nvSpPr>
          <p:cNvPr id="5" name="Footer Placeholder 4">
            <a:extLst>
              <a:ext uri="{FF2B5EF4-FFF2-40B4-BE49-F238E27FC236}">
                <a16:creationId xmlns:a16="http://schemas.microsoft.com/office/drawing/2014/main" id="{9AA47CED-9552-4946-9907-4CE68220BF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A14CD0-0952-4DAD-8217-E3C9892A649E}"/>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630565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88C9B-F566-4CB1-B895-FD04A6A0BB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FEC554-0518-4864-8FB4-E924358130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C99FE6-9056-478C-8BBC-BED235AC8E6E}"/>
              </a:ext>
            </a:extLst>
          </p:cNvPr>
          <p:cNvSpPr>
            <a:spLocks noGrp="1"/>
          </p:cNvSpPr>
          <p:nvPr>
            <p:ph type="dt" sz="half" idx="10"/>
          </p:nvPr>
        </p:nvSpPr>
        <p:spPr/>
        <p:txBody>
          <a:bodyPr/>
          <a:lstStyle/>
          <a:p>
            <a:fld id="{1A82D2E3-C47F-4A5F-8FFB-228BFAC30074}" type="datetimeFigureOut">
              <a:rPr lang="en-GB" smtClean="0"/>
              <a:t>12/01/2021</a:t>
            </a:fld>
            <a:endParaRPr lang="en-GB"/>
          </a:p>
        </p:txBody>
      </p:sp>
      <p:sp>
        <p:nvSpPr>
          <p:cNvPr id="5" name="Footer Placeholder 4">
            <a:extLst>
              <a:ext uri="{FF2B5EF4-FFF2-40B4-BE49-F238E27FC236}">
                <a16:creationId xmlns:a16="http://schemas.microsoft.com/office/drawing/2014/main" id="{8B87A382-EB5D-4271-B2E9-E7158C81D1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FA4437-2D97-472C-A1FB-E94053BE9CBD}"/>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3140085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84AB-EFF8-4FC6-90AF-61D3F36F7D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7E06F77-42C7-41F5-80B9-2ECEAC5A5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007785-55E1-4A5C-80CD-459E061C583A}"/>
              </a:ext>
            </a:extLst>
          </p:cNvPr>
          <p:cNvSpPr>
            <a:spLocks noGrp="1"/>
          </p:cNvSpPr>
          <p:nvPr>
            <p:ph type="dt" sz="half" idx="10"/>
          </p:nvPr>
        </p:nvSpPr>
        <p:spPr/>
        <p:txBody>
          <a:bodyPr/>
          <a:lstStyle/>
          <a:p>
            <a:fld id="{DE4DA55D-35F4-434A-B847-2E93115811EA}" type="datetimeFigureOut">
              <a:rPr lang="en-GB" smtClean="0"/>
              <a:t>12/01/2021</a:t>
            </a:fld>
            <a:endParaRPr lang="en-GB"/>
          </a:p>
        </p:txBody>
      </p:sp>
      <p:sp>
        <p:nvSpPr>
          <p:cNvPr id="5" name="Footer Placeholder 4">
            <a:extLst>
              <a:ext uri="{FF2B5EF4-FFF2-40B4-BE49-F238E27FC236}">
                <a16:creationId xmlns:a16="http://schemas.microsoft.com/office/drawing/2014/main" id="{232C9D65-FE4F-4402-9918-FE5149F879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F1E0AB-3372-4962-8D54-3CCBA11FE56D}"/>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743003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030A-F0A1-4CD4-B669-9EF9858407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C359F3-A4A7-4007-BD04-ED6F0076D4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6951DF-5BC9-47AD-A440-6F98E7035746}"/>
              </a:ext>
            </a:extLst>
          </p:cNvPr>
          <p:cNvSpPr>
            <a:spLocks noGrp="1"/>
          </p:cNvSpPr>
          <p:nvPr>
            <p:ph type="dt" sz="half" idx="10"/>
          </p:nvPr>
        </p:nvSpPr>
        <p:spPr/>
        <p:txBody>
          <a:bodyPr/>
          <a:lstStyle/>
          <a:p>
            <a:fld id="{DE4DA55D-35F4-434A-B847-2E93115811EA}" type="datetimeFigureOut">
              <a:rPr lang="en-GB" smtClean="0"/>
              <a:t>12/01/2021</a:t>
            </a:fld>
            <a:endParaRPr lang="en-GB"/>
          </a:p>
        </p:txBody>
      </p:sp>
      <p:sp>
        <p:nvSpPr>
          <p:cNvPr id="5" name="Footer Placeholder 4">
            <a:extLst>
              <a:ext uri="{FF2B5EF4-FFF2-40B4-BE49-F238E27FC236}">
                <a16:creationId xmlns:a16="http://schemas.microsoft.com/office/drawing/2014/main" id="{D3CD0E68-157A-48FC-A58D-86D2D01851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5A2FF5-DAFF-4929-9BF4-1B98FCFDEB76}"/>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21705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F3869-80E9-4A12-BB75-1518285D46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30635FB-383B-46EB-A493-3EC09F3175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32A7F8-105B-4221-9D2E-563F1A852BBE}"/>
              </a:ext>
            </a:extLst>
          </p:cNvPr>
          <p:cNvSpPr>
            <a:spLocks noGrp="1"/>
          </p:cNvSpPr>
          <p:nvPr>
            <p:ph type="dt" sz="half" idx="10"/>
          </p:nvPr>
        </p:nvSpPr>
        <p:spPr/>
        <p:txBody>
          <a:bodyPr/>
          <a:lstStyle/>
          <a:p>
            <a:fld id="{DE4DA55D-35F4-434A-B847-2E93115811EA}" type="datetimeFigureOut">
              <a:rPr lang="en-GB" smtClean="0"/>
              <a:t>12/01/2021</a:t>
            </a:fld>
            <a:endParaRPr lang="en-GB"/>
          </a:p>
        </p:txBody>
      </p:sp>
      <p:sp>
        <p:nvSpPr>
          <p:cNvPr id="5" name="Footer Placeholder 4">
            <a:extLst>
              <a:ext uri="{FF2B5EF4-FFF2-40B4-BE49-F238E27FC236}">
                <a16:creationId xmlns:a16="http://schemas.microsoft.com/office/drawing/2014/main" id="{93AF893B-25E4-4AAC-B350-78C452EBEE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9B37F1-5597-406D-9406-498D639300BC}"/>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1344783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6403-BD36-4C1A-BE60-708BCF3D56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7C5245-077C-47B6-AD8A-1AF6BF5DA3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AA176B-7813-4776-A4E2-A4BAD80E9B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427B5E-D82E-4A48-897A-4B1AAE99D05C}"/>
              </a:ext>
            </a:extLst>
          </p:cNvPr>
          <p:cNvSpPr>
            <a:spLocks noGrp="1"/>
          </p:cNvSpPr>
          <p:nvPr>
            <p:ph type="dt" sz="half" idx="10"/>
          </p:nvPr>
        </p:nvSpPr>
        <p:spPr/>
        <p:txBody>
          <a:bodyPr/>
          <a:lstStyle/>
          <a:p>
            <a:fld id="{DE4DA55D-35F4-434A-B847-2E93115811EA}" type="datetimeFigureOut">
              <a:rPr lang="en-GB" smtClean="0"/>
              <a:t>12/01/2021</a:t>
            </a:fld>
            <a:endParaRPr lang="en-GB"/>
          </a:p>
        </p:txBody>
      </p:sp>
      <p:sp>
        <p:nvSpPr>
          <p:cNvPr id="6" name="Footer Placeholder 5">
            <a:extLst>
              <a:ext uri="{FF2B5EF4-FFF2-40B4-BE49-F238E27FC236}">
                <a16:creationId xmlns:a16="http://schemas.microsoft.com/office/drawing/2014/main" id="{01C90864-FCEB-4AFC-A4C3-1C4674CD46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48E085-B943-44C2-AE20-3DE1A4FBCA5D}"/>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322762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5F84E-8FB1-45F6-9022-8D4FB8114D4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A2CC2F-CA87-4B89-91D8-E5B2C834F2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F01CA-06C9-46FA-A0D8-48BB002788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2F5A48-6E35-47AF-9123-E171620BAB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5C690F-A172-40AB-A79C-0DDBBD98A2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8ADAED-F0AF-4381-846C-CE49A7FF273A}"/>
              </a:ext>
            </a:extLst>
          </p:cNvPr>
          <p:cNvSpPr>
            <a:spLocks noGrp="1"/>
          </p:cNvSpPr>
          <p:nvPr>
            <p:ph type="dt" sz="half" idx="10"/>
          </p:nvPr>
        </p:nvSpPr>
        <p:spPr/>
        <p:txBody>
          <a:bodyPr/>
          <a:lstStyle/>
          <a:p>
            <a:fld id="{DE4DA55D-35F4-434A-B847-2E93115811EA}" type="datetimeFigureOut">
              <a:rPr lang="en-GB" smtClean="0"/>
              <a:t>12/01/2021</a:t>
            </a:fld>
            <a:endParaRPr lang="en-GB"/>
          </a:p>
        </p:txBody>
      </p:sp>
      <p:sp>
        <p:nvSpPr>
          <p:cNvPr id="8" name="Footer Placeholder 7">
            <a:extLst>
              <a:ext uri="{FF2B5EF4-FFF2-40B4-BE49-F238E27FC236}">
                <a16:creationId xmlns:a16="http://schemas.microsoft.com/office/drawing/2014/main" id="{D47CB04E-8345-41A3-9F59-176B7A97342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B7F393-A712-4980-B0E4-BEE0E300CB81}"/>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401368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C795-F13C-474E-922E-91E7D88AD7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29835E-80FF-426C-88E4-0A3EEB223F7F}"/>
              </a:ext>
            </a:extLst>
          </p:cNvPr>
          <p:cNvSpPr>
            <a:spLocks noGrp="1"/>
          </p:cNvSpPr>
          <p:nvPr>
            <p:ph type="dt" sz="half" idx="10"/>
          </p:nvPr>
        </p:nvSpPr>
        <p:spPr/>
        <p:txBody>
          <a:bodyPr/>
          <a:lstStyle/>
          <a:p>
            <a:fld id="{DE4DA55D-35F4-434A-B847-2E93115811EA}" type="datetimeFigureOut">
              <a:rPr lang="en-GB" smtClean="0"/>
              <a:t>12/01/2021</a:t>
            </a:fld>
            <a:endParaRPr lang="en-GB"/>
          </a:p>
        </p:txBody>
      </p:sp>
      <p:sp>
        <p:nvSpPr>
          <p:cNvPr id="4" name="Footer Placeholder 3">
            <a:extLst>
              <a:ext uri="{FF2B5EF4-FFF2-40B4-BE49-F238E27FC236}">
                <a16:creationId xmlns:a16="http://schemas.microsoft.com/office/drawing/2014/main" id="{D3C2F79A-E203-4CF0-B2E5-3660D4593E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992E3C7-4B02-4118-95B9-2629B05D2FC1}"/>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1493857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288557-E3BB-4A6C-AD09-94385B5B98DF}"/>
              </a:ext>
            </a:extLst>
          </p:cNvPr>
          <p:cNvSpPr>
            <a:spLocks noGrp="1"/>
          </p:cNvSpPr>
          <p:nvPr>
            <p:ph type="dt" sz="half" idx="10"/>
          </p:nvPr>
        </p:nvSpPr>
        <p:spPr/>
        <p:txBody>
          <a:bodyPr/>
          <a:lstStyle/>
          <a:p>
            <a:fld id="{DE4DA55D-35F4-434A-B847-2E93115811EA}" type="datetimeFigureOut">
              <a:rPr lang="en-GB" smtClean="0"/>
              <a:t>12/01/2021</a:t>
            </a:fld>
            <a:endParaRPr lang="en-GB"/>
          </a:p>
        </p:txBody>
      </p:sp>
      <p:sp>
        <p:nvSpPr>
          <p:cNvPr id="3" name="Footer Placeholder 2">
            <a:extLst>
              <a:ext uri="{FF2B5EF4-FFF2-40B4-BE49-F238E27FC236}">
                <a16:creationId xmlns:a16="http://schemas.microsoft.com/office/drawing/2014/main" id="{3F6A84B5-7E47-478F-A7EF-18F0D6F7ACA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4AF7208-139D-4F15-81AE-93B9F52E603A}"/>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3778419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09B82-EFE3-4663-B25A-DD1EBA094A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1A1838F-FA96-4F27-9B4B-DA8016AAB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9726C4-12C1-46F1-9555-8AA8B86EF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2A553C-2E11-4D9C-A7F6-2D2D224F9168}"/>
              </a:ext>
            </a:extLst>
          </p:cNvPr>
          <p:cNvSpPr>
            <a:spLocks noGrp="1"/>
          </p:cNvSpPr>
          <p:nvPr>
            <p:ph type="dt" sz="half" idx="10"/>
          </p:nvPr>
        </p:nvSpPr>
        <p:spPr/>
        <p:txBody>
          <a:bodyPr/>
          <a:lstStyle/>
          <a:p>
            <a:fld id="{DE4DA55D-35F4-434A-B847-2E93115811EA}" type="datetimeFigureOut">
              <a:rPr lang="en-GB" smtClean="0"/>
              <a:t>12/01/2021</a:t>
            </a:fld>
            <a:endParaRPr lang="en-GB"/>
          </a:p>
        </p:txBody>
      </p:sp>
      <p:sp>
        <p:nvSpPr>
          <p:cNvPr id="6" name="Footer Placeholder 5">
            <a:extLst>
              <a:ext uri="{FF2B5EF4-FFF2-40B4-BE49-F238E27FC236}">
                <a16:creationId xmlns:a16="http://schemas.microsoft.com/office/drawing/2014/main" id="{71AEAEB9-E6CF-471A-9FF2-1A244BC255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A68775-8A00-444F-8096-8A64FFF746C4}"/>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194217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1E60-9D32-4569-893B-9B4C2A0C00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5D0F12-4B4A-45EA-B55F-D7F29D9CA5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8C3D7E-2060-4828-B94A-26403018D1DE}"/>
              </a:ext>
            </a:extLst>
          </p:cNvPr>
          <p:cNvSpPr>
            <a:spLocks noGrp="1"/>
          </p:cNvSpPr>
          <p:nvPr>
            <p:ph type="dt" sz="half" idx="10"/>
          </p:nvPr>
        </p:nvSpPr>
        <p:spPr/>
        <p:txBody>
          <a:bodyPr/>
          <a:lstStyle/>
          <a:p>
            <a:fld id="{1A82D2E3-C47F-4A5F-8FFB-228BFAC30074}" type="datetimeFigureOut">
              <a:rPr lang="en-GB" smtClean="0"/>
              <a:t>12/01/2021</a:t>
            </a:fld>
            <a:endParaRPr lang="en-GB"/>
          </a:p>
        </p:txBody>
      </p:sp>
      <p:sp>
        <p:nvSpPr>
          <p:cNvPr id="5" name="Footer Placeholder 4">
            <a:extLst>
              <a:ext uri="{FF2B5EF4-FFF2-40B4-BE49-F238E27FC236}">
                <a16:creationId xmlns:a16="http://schemas.microsoft.com/office/drawing/2014/main" id="{D54AA258-4EA3-40AA-91FE-464512369F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450E61-AA5C-4BB2-B2DF-1238D4A74A19}"/>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26705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F349E-7AD8-42E4-BD77-08E76C2A3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86565DE-1B80-4D7B-B19D-0E4DA616E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DC373F3-8A53-42F7-BA4A-2D33BC08DD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C76F1A-43D2-43F5-AE0C-10B9B2006E5C}"/>
              </a:ext>
            </a:extLst>
          </p:cNvPr>
          <p:cNvSpPr>
            <a:spLocks noGrp="1"/>
          </p:cNvSpPr>
          <p:nvPr>
            <p:ph type="dt" sz="half" idx="10"/>
          </p:nvPr>
        </p:nvSpPr>
        <p:spPr/>
        <p:txBody>
          <a:bodyPr/>
          <a:lstStyle/>
          <a:p>
            <a:fld id="{DE4DA55D-35F4-434A-B847-2E93115811EA}" type="datetimeFigureOut">
              <a:rPr lang="en-GB" smtClean="0"/>
              <a:t>12/01/2021</a:t>
            </a:fld>
            <a:endParaRPr lang="en-GB"/>
          </a:p>
        </p:txBody>
      </p:sp>
      <p:sp>
        <p:nvSpPr>
          <p:cNvPr id="6" name="Footer Placeholder 5">
            <a:extLst>
              <a:ext uri="{FF2B5EF4-FFF2-40B4-BE49-F238E27FC236}">
                <a16:creationId xmlns:a16="http://schemas.microsoft.com/office/drawing/2014/main" id="{9C157A09-2E02-4928-B605-D4B73437BF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C4F695-0E46-41BA-B96A-6D84A6382F4A}"/>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3911904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7C84-C112-44E9-A026-54783ED09DC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23B8EA-4704-4D3C-9D53-AD6B8505D6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965738-EC42-4AF0-8C1E-3A056F4CE002}"/>
              </a:ext>
            </a:extLst>
          </p:cNvPr>
          <p:cNvSpPr>
            <a:spLocks noGrp="1"/>
          </p:cNvSpPr>
          <p:nvPr>
            <p:ph type="dt" sz="half" idx="10"/>
          </p:nvPr>
        </p:nvSpPr>
        <p:spPr/>
        <p:txBody>
          <a:bodyPr/>
          <a:lstStyle/>
          <a:p>
            <a:fld id="{DE4DA55D-35F4-434A-B847-2E93115811EA}" type="datetimeFigureOut">
              <a:rPr lang="en-GB" smtClean="0"/>
              <a:t>12/01/2021</a:t>
            </a:fld>
            <a:endParaRPr lang="en-GB"/>
          </a:p>
        </p:txBody>
      </p:sp>
      <p:sp>
        <p:nvSpPr>
          <p:cNvPr id="5" name="Footer Placeholder 4">
            <a:extLst>
              <a:ext uri="{FF2B5EF4-FFF2-40B4-BE49-F238E27FC236}">
                <a16:creationId xmlns:a16="http://schemas.microsoft.com/office/drawing/2014/main" id="{2EA3A336-F067-4E5A-8768-784C065898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6EB3-B6FF-4D3C-94F3-CBD8E2046FE0}"/>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656510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E1581B-6ED1-414F-9873-7EB17825F01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269897-78FA-4E39-A4F5-E29A2D61EB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C22C4A-A6AB-4598-84F8-C4C513331AFE}"/>
              </a:ext>
            </a:extLst>
          </p:cNvPr>
          <p:cNvSpPr>
            <a:spLocks noGrp="1"/>
          </p:cNvSpPr>
          <p:nvPr>
            <p:ph type="dt" sz="half" idx="10"/>
          </p:nvPr>
        </p:nvSpPr>
        <p:spPr/>
        <p:txBody>
          <a:bodyPr/>
          <a:lstStyle/>
          <a:p>
            <a:fld id="{DE4DA55D-35F4-434A-B847-2E93115811EA}" type="datetimeFigureOut">
              <a:rPr lang="en-GB" smtClean="0"/>
              <a:t>12/01/2021</a:t>
            </a:fld>
            <a:endParaRPr lang="en-GB"/>
          </a:p>
        </p:txBody>
      </p:sp>
      <p:sp>
        <p:nvSpPr>
          <p:cNvPr id="5" name="Footer Placeholder 4">
            <a:extLst>
              <a:ext uri="{FF2B5EF4-FFF2-40B4-BE49-F238E27FC236}">
                <a16:creationId xmlns:a16="http://schemas.microsoft.com/office/drawing/2014/main" id="{CD87043C-8F65-46A0-8347-D168C0423E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73FCB-B058-460F-9469-C83B9FA2EC83}"/>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3042983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B2FAF-D067-4C4A-AA93-43691DAD7A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C7916A-AD48-4D94-8DF8-D21D30C7D0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BDF3E0-C334-4612-B613-2C9BED5EDA1D}"/>
              </a:ext>
            </a:extLst>
          </p:cNvPr>
          <p:cNvSpPr>
            <a:spLocks noGrp="1"/>
          </p:cNvSpPr>
          <p:nvPr>
            <p:ph type="dt" sz="half" idx="10"/>
          </p:nvPr>
        </p:nvSpPr>
        <p:spPr/>
        <p:txBody>
          <a:bodyPr/>
          <a:lstStyle/>
          <a:p>
            <a:fld id="{1A82D2E3-C47F-4A5F-8FFB-228BFAC30074}" type="datetimeFigureOut">
              <a:rPr lang="en-GB" smtClean="0"/>
              <a:t>12/01/2021</a:t>
            </a:fld>
            <a:endParaRPr lang="en-GB"/>
          </a:p>
        </p:txBody>
      </p:sp>
      <p:sp>
        <p:nvSpPr>
          <p:cNvPr id="5" name="Footer Placeholder 4">
            <a:extLst>
              <a:ext uri="{FF2B5EF4-FFF2-40B4-BE49-F238E27FC236}">
                <a16:creationId xmlns:a16="http://schemas.microsoft.com/office/drawing/2014/main" id="{B04438E1-6EE3-444C-9C70-95C9AC9E1C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AAB181-B951-4C1F-B4C3-6FF5BD4FEE25}"/>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154667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86A5C-0A02-43E5-B13A-238C27D3A3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032FB2-BC1C-4F40-8B5E-29B797CF70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D142669-A7B4-4985-A1C7-81F278F2BF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E68A39-286C-4C39-A8E8-1E8EA35BD90A}"/>
              </a:ext>
            </a:extLst>
          </p:cNvPr>
          <p:cNvSpPr>
            <a:spLocks noGrp="1"/>
          </p:cNvSpPr>
          <p:nvPr>
            <p:ph type="dt" sz="half" idx="10"/>
          </p:nvPr>
        </p:nvSpPr>
        <p:spPr/>
        <p:txBody>
          <a:bodyPr/>
          <a:lstStyle/>
          <a:p>
            <a:fld id="{1A82D2E3-C47F-4A5F-8FFB-228BFAC30074}" type="datetimeFigureOut">
              <a:rPr lang="en-GB" smtClean="0"/>
              <a:t>12/01/2021</a:t>
            </a:fld>
            <a:endParaRPr lang="en-GB"/>
          </a:p>
        </p:txBody>
      </p:sp>
      <p:sp>
        <p:nvSpPr>
          <p:cNvPr id="6" name="Footer Placeholder 5">
            <a:extLst>
              <a:ext uri="{FF2B5EF4-FFF2-40B4-BE49-F238E27FC236}">
                <a16:creationId xmlns:a16="http://schemas.microsoft.com/office/drawing/2014/main" id="{9814233D-D8E2-4C0C-9243-C536AC7CC1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E22A78-4E6B-4A69-8825-372E4A553788}"/>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184846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DFEA-7F2E-421B-91A1-CAFC4C54E5C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C05A69-790D-4AB7-A5F8-6419BA96B2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6927CE-556D-4F6F-A954-121F93F753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C26911-B625-4A1A-9836-96597F0416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02BEF4-026F-49DD-B3D3-8C0AC8032A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A4BA3A-BFCD-442F-8368-91015DA47F68}"/>
              </a:ext>
            </a:extLst>
          </p:cNvPr>
          <p:cNvSpPr>
            <a:spLocks noGrp="1"/>
          </p:cNvSpPr>
          <p:nvPr>
            <p:ph type="dt" sz="half" idx="10"/>
          </p:nvPr>
        </p:nvSpPr>
        <p:spPr/>
        <p:txBody>
          <a:bodyPr/>
          <a:lstStyle/>
          <a:p>
            <a:fld id="{1A82D2E3-C47F-4A5F-8FFB-228BFAC30074}" type="datetimeFigureOut">
              <a:rPr lang="en-GB" smtClean="0"/>
              <a:t>12/01/2021</a:t>
            </a:fld>
            <a:endParaRPr lang="en-GB"/>
          </a:p>
        </p:txBody>
      </p:sp>
      <p:sp>
        <p:nvSpPr>
          <p:cNvPr id="8" name="Footer Placeholder 7">
            <a:extLst>
              <a:ext uri="{FF2B5EF4-FFF2-40B4-BE49-F238E27FC236}">
                <a16:creationId xmlns:a16="http://schemas.microsoft.com/office/drawing/2014/main" id="{ED31A986-7E4F-4435-A971-1BF3EF2F68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45823B-20E8-4109-B5E2-8AB23C760385}"/>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1687706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FF88-60B4-4386-BD32-25806A327F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5B1CF02-FB20-4217-A96E-703261FC337D}"/>
              </a:ext>
            </a:extLst>
          </p:cNvPr>
          <p:cNvSpPr>
            <a:spLocks noGrp="1"/>
          </p:cNvSpPr>
          <p:nvPr>
            <p:ph type="dt" sz="half" idx="10"/>
          </p:nvPr>
        </p:nvSpPr>
        <p:spPr/>
        <p:txBody>
          <a:bodyPr/>
          <a:lstStyle/>
          <a:p>
            <a:fld id="{1A82D2E3-C47F-4A5F-8FFB-228BFAC30074}" type="datetimeFigureOut">
              <a:rPr lang="en-GB" smtClean="0"/>
              <a:t>12/01/2021</a:t>
            </a:fld>
            <a:endParaRPr lang="en-GB"/>
          </a:p>
        </p:txBody>
      </p:sp>
      <p:sp>
        <p:nvSpPr>
          <p:cNvPr id="4" name="Footer Placeholder 3">
            <a:extLst>
              <a:ext uri="{FF2B5EF4-FFF2-40B4-BE49-F238E27FC236}">
                <a16:creationId xmlns:a16="http://schemas.microsoft.com/office/drawing/2014/main" id="{72F73B28-E5EB-45C4-99C4-27B1051CC5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19B240-FF66-40A4-9E47-5ACDBF6EB28E}"/>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3671841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8CB526-A0F3-4DAA-85B4-FB4EA3A950E4}"/>
              </a:ext>
            </a:extLst>
          </p:cNvPr>
          <p:cNvSpPr>
            <a:spLocks noGrp="1"/>
          </p:cNvSpPr>
          <p:nvPr>
            <p:ph type="dt" sz="half" idx="10"/>
          </p:nvPr>
        </p:nvSpPr>
        <p:spPr/>
        <p:txBody>
          <a:bodyPr/>
          <a:lstStyle/>
          <a:p>
            <a:fld id="{1A82D2E3-C47F-4A5F-8FFB-228BFAC30074}" type="datetimeFigureOut">
              <a:rPr lang="en-GB" smtClean="0"/>
              <a:t>12/01/2021</a:t>
            </a:fld>
            <a:endParaRPr lang="en-GB"/>
          </a:p>
        </p:txBody>
      </p:sp>
      <p:sp>
        <p:nvSpPr>
          <p:cNvPr id="3" name="Footer Placeholder 2">
            <a:extLst>
              <a:ext uri="{FF2B5EF4-FFF2-40B4-BE49-F238E27FC236}">
                <a16:creationId xmlns:a16="http://schemas.microsoft.com/office/drawing/2014/main" id="{820F938D-1797-4F3B-B9DE-090F41D957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647D4FD-91DB-41A3-B1E4-39CAC80E74F3}"/>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203958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A8A7-5B79-45F5-9499-6FAB1CE2B3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448FD02-3732-444C-9552-E1E666560D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DFA038-5369-465E-BDB7-6E04E984A6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893634-F363-46B4-87D5-71D1F97C4119}"/>
              </a:ext>
            </a:extLst>
          </p:cNvPr>
          <p:cNvSpPr>
            <a:spLocks noGrp="1"/>
          </p:cNvSpPr>
          <p:nvPr>
            <p:ph type="dt" sz="half" idx="10"/>
          </p:nvPr>
        </p:nvSpPr>
        <p:spPr/>
        <p:txBody>
          <a:bodyPr/>
          <a:lstStyle/>
          <a:p>
            <a:fld id="{1A82D2E3-C47F-4A5F-8FFB-228BFAC30074}" type="datetimeFigureOut">
              <a:rPr lang="en-GB" smtClean="0"/>
              <a:t>12/01/2021</a:t>
            </a:fld>
            <a:endParaRPr lang="en-GB"/>
          </a:p>
        </p:txBody>
      </p:sp>
      <p:sp>
        <p:nvSpPr>
          <p:cNvPr id="6" name="Footer Placeholder 5">
            <a:extLst>
              <a:ext uri="{FF2B5EF4-FFF2-40B4-BE49-F238E27FC236}">
                <a16:creationId xmlns:a16="http://schemas.microsoft.com/office/drawing/2014/main" id="{45934EAF-C310-407B-B9C0-8A18F92E84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3FC2B3-B831-413C-93BA-3BD0EDA3E2F3}"/>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332973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A607-9A90-4055-9B1F-7B3B284BE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E4CB98F-5426-4D4C-956A-CCCE756FC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C5884B-2E44-48B4-8176-2503121A1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D0EDB-98FE-430A-A131-ADA7E44ADBB5}"/>
              </a:ext>
            </a:extLst>
          </p:cNvPr>
          <p:cNvSpPr>
            <a:spLocks noGrp="1"/>
          </p:cNvSpPr>
          <p:nvPr>
            <p:ph type="dt" sz="half" idx="10"/>
          </p:nvPr>
        </p:nvSpPr>
        <p:spPr/>
        <p:txBody>
          <a:bodyPr/>
          <a:lstStyle/>
          <a:p>
            <a:fld id="{1A82D2E3-C47F-4A5F-8FFB-228BFAC30074}" type="datetimeFigureOut">
              <a:rPr lang="en-GB" smtClean="0"/>
              <a:t>12/01/2021</a:t>
            </a:fld>
            <a:endParaRPr lang="en-GB"/>
          </a:p>
        </p:txBody>
      </p:sp>
      <p:sp>
        <p:nvSpPr>
          <p:cNvPr id="6" name="Footer Placeholder 5">
            <a:extLst>
              <a:ext uri="{FF2B5EF4-FFF2-40B4-BE49-F238E27FC236}">
                <a16:creationId xmlns:a16="http://schemas.microsoft.com/office/drawing/2014/main" id="{3ECDAE74-DBF8-4C2D-9212-D538886322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BBDE38-06C7-485C-8668-8DC6461F760B}"/>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354219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1B77BF-F53C-48A7-96BD-BA78DE53BD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27E558-B243-44E2-BCA1-44D451483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0E8107-7865-4DB6-AA7F-3516094EA2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2D2E3-C47F-4A5F-8FFB-228BFAC30074}" type="datetimeFigureOut">
              <a:rPr lang="en-GB" smtClean="0"/>
              <a:t>12/01/2021</a:t>
            </a:fld>
            <a:endParaRPr lang="en-GB"/>
          </a:p>
        </p:txBody>
      </p:sp>
      <p:sp>
        <p:nvSpPr>
          <p:cNvPr id="5" name="Footer Placeholder 4">
            <a:extLst>
              <a:ext uri="{FF2B5EF4-FFF2-40B4-BE49-F238E27FC236}">
                <a16:creationId xmlns:a16="http://schemas.microsoft.com/office/drawing/2014/main" id="{F888DCC2-E30B-4DCB-8411-2254A04597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82D6521-6EC2-41E9-80F8-1306D8EA59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87F85-E1EA-4DE0-B870-E0D31C3DB606}" type="slidenum">
              <a:rPr lang="en-GB" smtClean="0"/>
              <a:t>‹#›</a:t>
            </a:fld>
            <a:endParaRPr lang="en-GB"/>
          </a:p>
        </p:txBody>
      </p:sp>
    </p:spTree>
    <p:extLst>
      <p:ext uri="{BB962C8B-B14F-4D97-AF65-F5344CB8AC3E}">
        <p14:creationId xmlns:p14="http://schemas.microsoft.com/office/powerpoint/2010/main" val="2457142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A9534F-D030-4103-89D3-471EB490E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B3C29D-483C-40D7-9E36-A0DEE7EA5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2BE2CE-FB09-428E-8E05-A2C644D415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DA55D-35F4-434A-B847-2E93115811EA}" type="datetimeFigureOut">
              <a:rPr lang="en-GB" smtClean="0"/>
              <a:t>12/01/2021</a:t>
            </a:fld>
            <a:endParaRPr lang="en-GB"/>
          </a:p>
        </p:txBody>
      </p:sp>
      <p:sp>
        <p:nvSpPr>
          <p:cNvPr id="5" name="Footer Placeholder 4">
            <a:extLst>
              <a:ext uri="{FF2B5EF4-FFF2-40B4-BE49-F238E27FC236}">
                <a16:creationId xmlns:a16="http://schemas.microsoft.com/office/drawing/2014/main" id="{FB865D39-97D2-4EA3-91D8-C35A78C375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3F444CB-1E45-4FAD-A8AA-7E35B90E26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B8372-44B0-45D8-B78E-C34A093D27AE}" type="slidenum">
              <a:rPr lang="en-GB" smtClean="0"/>
              <a:t>‹#›</a:t>
            </a:fld>
            <a:endParaRPr lang="en-GB"/>
          </a:p>
        </p:txBody>
      </p:sp>
    </p:spTree>
    <p:extLst>
      <p:ext uri="{BB962C8B-B14F-4D97-AF65-F5344CB8AC3E}">
        <p14:creationId xmlns:p14="http://schemas.microsoft.com/office/powerpoint/2010/main" val="174078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svg"/><Relationship Id="rId7" Type="http://schemas.openxmlformats.org/officeDocument/2006/relationships/slide" Target="slide19.xm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slide" Target="slide25.xml"/><Relationship Id="rId5" Type="http://schemas.openxmlformats.org/officeDocument/2006/relationships/slide" Target="slide14.xml"/><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slide" Target="slide23.xml"/></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slide" Target="slide18.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slide" Target="slide16.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6.png"/><Relationship Id="rId7" Type="http://schemas.openxmlformats.org/officeDocument/2006/relationships/slide" Target="NULL"/><Relationship Id="rId2"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slide" Target="slide20.xml"/><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slide" Target="slide21.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31.xm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slide" Target="slide26.xml"/><Relationship Id="rId17" Type="http://schemas.openxmlformats.org/officeDocument/2006/relationships/slide" Target="slide79.xml"/><Relationship Id="rId2" Type="http://schemas.openxmlformats.org/officeDocument/2006/relationships/image" Target="../media/image3.png"/><Relationship Id="rId16" Type="http://schemas.openxmlformats.org/officeDocument/2006/relationships/slide" Target="slide69.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13.xml"/><Relationship Id="rId5" Type="http://schemas.openxmlformats.org/officeDocument/2006/relationships/image" Target="../media/image6.png"/><Relationship Id="rId15" Type="http://schemas.openxmlformats.org/officeDocument/2006/relationships/slide" Target="slide60.xml"/><Relationship Id="rId10" Type="http://schemas.openxmlformats.org/officeDocument/2006/relationships/slide" Target="slide3.xm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slide" Target="slide49.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8.xml"/><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slide" Target="NULL"/><Relationship Id="rId3" Type="http://schemas.openxmlformats.org/officeDocument/2006/relationships/image" Target="../media/image74.svg"/><Relationship Id="rId7" Type="http://schemas.openxmlformats.org/officeDocument/2006/relationships/image" Target="../media/image76.png"/><Relationship Id="rId12" Type="http://schemas.openxmlformats.org/officeDocument/2006/relationships/image" Target="NULL"/><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slide" Target="NULL"/><Relationship Id="rId5" Type="http://schemas.openxmlformats.org/officeDocument/2006/relationships/slide" Target="NULL"/><Relationship Id="rId10" Type="http://schemas.openxmlformats.org/officeDocument/2006/relationships/image" Target="../media/image77.png"/><Relationship Id="rId4" Type="http://schemas.openxmlformats.org/officeDocument/2006/relationships/image" Target="../media/image75.png"/><Relationship Id="rId9" Type="http://schemas.openxmlformats.org/officeDocument/2006/relationships/image" Target="NUL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slide" Target="NULL"/><Relationship Id="rId3" Type="http://schemas.openxmlformats.org/officeDocument/2006/relationships/image" Target="../media/image80.jpeg"/><Relationship Id="rId7"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video" Target="https://www.youtube.com/embed/rf8FX2sI3gU?feature=oembed" TargetMode="External"/><Relationship Id="rId6" Type="http://schemas.openxmlformats.org/officeDocument/2006/relationships/image" Target="../media/image82.jpeg"/><Relationship Id="rId5" Type="http://schemas.microsoft.com/office/2007/relationships/hdphoto" Target="../media/hdphoto7.wdp"/><Relationship Id="rId4" Type="http://schemas.openxmlformats.org/officeDocument/2006/relationships/image" Target="../media/image81.png"/><Relationship Id="rId9" Type="http://schemas.openxmlformats.org/officeDocument/2006/relationships/image" Target="NULL"/></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7.png"/><Relationship Id="rId7"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video" Target="https://www.youtube.com/embed/gm9CIJ74Oxw?feature=oembed" TargetMode="External"/><Relationship Id="rId6" Type="http://schemas.openxmlformats.org/officeDocument/2006/relationships/image" Target="../media/image85.png"/><Relationship Id="rId5" Type="http://schemas.openxmlformats.org/officeDocument/2006/relationships/image" Target="../media/image84.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svg"/><Relationship Id="rId7" Type="http://schemas.openxmlformats.org/officeDocument/2006/relationships/slide" Target="slide9.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slide" Target="slide12.xml"/><Relationship Id="rId5" Type="http://schemas.openxmlformats.org/officeDocument/2006/relationships/slide" Target="slide4.xm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slide" Target="slide10.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0.svg"/><Relationship Id="rId7" Type="http://schemas.openxmlformats.org/officeDocument/2006/relationships/slide" Target="slide43.xml"/><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slide" Target="slide46.xml"/><Relationship Id="rId5" Type="http://schemas.openxmlformats.org/officeDocument/2006/relationships/slide" Target="slide32.xml"/><Relationship Id="rId10" Type="http://schemas.openxmlformats.org/officeDocument/2006/relationships/image" Target="../media/image94.png"/><Relationship Id="rId4" Type="http://schemas.openxmlformats.org/officeDocument/2006/relationships/image" Target="../media/image91.png"/><Relationship Id="rId9" Type="http://schemas.openxmlformats.org/officeDocument/2006/relationships/slide" Target="slide44.xml"/></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NULL"/><Relationship Id="rId3" Type="http://schemas.openxmlformats.org/officeDocument/2006/relationships/image" Target="../media/image95.png"/><Relationship Id="rId7" Type="http://schemas.openxmlformats.org/officeDocument/2006/relationships/image" Target="../media/image98.svg"/><Relationship Id="rId12" Type="http://schemas.openxmlformats.org/officeDocument/2006/relationships/slide" Target="NULL"/><Relationship Id="rId2" Type="http://schemas.openxmlformats.org/officeDocument/2006/relationships/hyperlink" Target="https://hants-my.sharepoint.com/personal/cseiheme_hants_gov_uk/Documents/Desktop/Parent%20pack/4%20Relationships/Additional%20Play%20Activities.pdf" TargetMode="External"/><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0.png"/><Relationship Id="rId5" Type="http://schemas.openxmlformats.org/officeDocument/2006/relationships/image" Target="../media/image96.png"/><Relationship Id="rId10" Type="http://schemas.openxmlformats.org/officeDocument/2006/relationships/image" Target="NULL"/><Relationship Id="rId4" Type="http://schemas.openxmlformats.org/officeDocument/2006/relationships/hyperlink" Target="https://hants-my.sharepoint.com/personal/cseiheme_hants_gov_uk/Documents/Desktop/Parent%20pack/4%20Relationships/Parents%20Guide%20to%20Play.pdf" TargetMode="External"/><Relationship Id="rId9" Type="http://schemas.openxmlformats.org/officeDocument/2006/relationships/slide" Target="NULL"/></Relationships>
</file>

<file path=ppt/slides/_rels/slide3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slide" Target="NULL"/><Relationship Id="rId3" Type="http://schemas.openxmlformats.org/officeDocument/2006/relationships/image" Target="../media/image102.png"/><Relationship Id="rId7" Type="http://schemas.openxmlformats.org/officeDocument/2006/relationships/slide" Target="NULL"/><Relationship Id="rId12" Type="http://schemas.openxmlformats.org/officeDocument/2006/relationships/image" Target="../media/image105.pn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slide" Target="NULL"/><Relationship Id="rId4" Type="http://schemas.openxmlformats.org/officeDocument/2006/relationships/slide" Target="NULL"/><Relationship Id="rId9" Type="http://schemas.openxmlformats.org/officeDocument/2006/relationships/image" Target="../media/image104.png"/><Relationship Id="rId14" Type="http://schemas.openxmlformats.org/officeDocument/2006/relationships/image" Target="NULL"/></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slide" Target="NULL"/><Relationship Id="rId3" Type="http://schemas.openxmlformats.org/officeDocument/2006/relationships/image" Target="../media/image111.png"/><Relationship Id="rId7" Type="http://schemas.openxmlformats.org/officeDocument/2006/relationships/slide" Target="NULL"/><Relationship Id="rId12" Type="http://schemas.openxmlformats.org/officeDocument/2006/relationships/image" Target="../media/image114.pn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slide" Target="NULL"/><Relationship Id="rId4" Type="http://schemas.openxmlformats.org/officeDocument/2006/relationships/slide" Target="NULL"/><Relationship Id="rId9" Type="http://schemas.openxmlformats.org/officeDocument/2006/relationships/image" Target="../media/image113.png"/><Relationship Id="rId14" Type="http://schemas.openxmlformats.org/officeDocument/2006/relationships/image" Target="NULL"/></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NULL"/><Relationship Id="rId13" Type="http://schemas.openxmlformats.org/officeDocument/2006/relationships/image" Target="../media/image22.png"/><Relationship Id="rId18" Type="http://schemas.openxmlformats.org/officeDocument/2006/relationships/image" Target="NULL"/><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slide" Target="NULL"/><Relationship Id="rId2" Type="http://schemas.openxmlformats.org/officeDocument/2006/relationships/slideLayout" Target="../slideLayouts/slideLayout7.xml"/><Relationship Id="rId16" Type="http://schemas.openxmlformats.org/officeDocument/2006/relationships/image" Target="../media/image23.png"/><Relationship Id="rId1" Type="http://schemas.openxmlformats.org/officeDocument/2006/relationships/video" Target="https://www.youtube.com/embed/-625X7Swjvw?feature=oembed" TargetMode="External"/><Relationship Id="rId6" Type="http://schemas.openxmlformats.org/officeDocument/2006/relationships/image" Target="../media/image19.jpeg"/><Relationship Id="rId11" Type="http://schemas.openxmlformats.org/officeDocument/2006/relationships/slide" Target="NULL"/><Relationship Id="rId5" Type="http://schemas.openxmlformats.org/officeDocument/2006/relationships/image" Target="../media/image18.png"/><Relationship Id="rId15" Type="http://schemas.openxmlformats.org/officeDocument/2006/relationships/image" Target="NULL"/><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NULL"/><Relationship Id="rId14" Type="http://schemas.openxmlformats.org/officeDocument/2006/relationships/slide" Target="NULL"/></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s://www.google.co.uk/url?sa=i&amp;url=https%3A%2F%2Fwww.shutterstock.com%2Fsearch%2Fblackboard%2Bbackground&amp;psig=AOvVaw11zgYt0Yi0WHRTu8JaisW6&amp;ust=1605885575064000&amp;source=images&amp;cd=vfe&amp;ved=0CAIQjRxqFwoTCNi824_0ju0CFQAAAAAdAAAAABAD" TargetMode="Externa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hyperlink" Target="https://www.google.co.uk/url?sa=i&amp;url=https%3A%2F%2Fwww.twinkl.ae%2Fillustration%2Fmatching-game-adult-child-card-play-activity-eyfs&amp;psig=AOvVaw341aHpFvvzrzaiaa-2ftfH&amp;ust=1600939285977000&amp;source=images&amp;cd=vfe&amp;ved=0CAIQjRxqFwoTCMDt1eP5_usCFQAAAAAdAAAAABAD" TargetMode="External"/></Relationships>
</file>

<file path=ppt/slides/_rels/slide44.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slide" Target="slide45.xml"/><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3.png"/><Relationship Id="rId5" Type="http://schemas.microsoft.com/office/2007/relationships/hdphoto" Target="../media/hdphoto10.wdp"/><Relationship Id="rId4" Type="http://schemas.openxmlformats.org/officeDocument/2006/relationships/image" Target="../media/image122.png"/></Relationships>
</file>

<file path=ppt/slides/_rels/slide4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hyperlink" Target="http://www.saia.org.uk/" TargetMode="External"/><Relationship Id="rId3" Type="http://schemas.openxmlformats.org/officeDocument/2006/relationships/image" Target="../media/image126.png"/><Relationship Id="rId7" Type="http://schemas.openxmlformats.org/officeDocument/2006/relationships/slide" Target="slide48.xml"/><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slide" Target="slide47.xml"/><Relationship Id="rId4" Type="http://schemas.openxmlformats.org/officeDocument/2006/relationships/image" Target="../media/image127.png"/></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hyperlink" Target="http://www.saia.org.uk/" TargetMode="External"/><Relationship Id="rId5" Type="http://schemas.microsoft.com/office/2007/relationships/hdphoto" Target="../media/hdphoto12.wdp"/><Relationship Id="rId4" Type="http://schemas.openxmlformats.org/officeDocument/2006/relationships/image" Target="../media/image131.pn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hyperlink" Target="http://www.saia.org.uk/" TargetMode="External"/><Relationship Id="rId4" Type="http://schemas.microsoft.com/office/2007/relationships/hdphoto" Target="../media/hdphoto13.wdp"/></Relationships>
</file>

<file path=ppt/slides/_rels/slide4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5.svg"/><Relationship Id="rId7" Type="http://schemas.openxmlformats.org/officeDocument/2006/relationships/slide" Target="slide54.xml"/><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slide" Target="slide59.xml"/><Relationship Id="rId5" Type="http://schemas.openxmlformats.org/officeDocument/2006/relationships/slide" Target="slide50.xml"/><Relationship Id="rId10" Type="http://schemas.openxmlformats.org/officeDocument/2006/relationships/image" Target="../media/image139.png"/><Relationship Id="rId4" Type="http://schemas.openxmlformats.org/officeDocument/2006/relationships/image" Target="../media/image136.png"/><Relationship Id="rId9" Type="http://schemas.openxmlformats.org/officeDocument/2006/relationships/slide" Target="slide55.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41.png"/><Relationship Id="rId7" Type="http://schemas.openxmlformats.org/officeDocument/2006/relationships/slide" Target="NULL"/><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slide" Target="NULL"/><Relationship Id="rId4" Type="http://schemas.openxmlformats.org/officeDocument/2006/relationships/slide" Target="NULL"/><Relationship Id="rId9" Type="http://schemas.openxmlformats.org/officeDocument/2006/relationships/image" Target="../media/image143.png"/></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 Id="rId4" Type="http://schemas.microsoft.com/office/2007/relationships/hdphoto" Target="../media/hdphoto14.wdp"/></Relationships>
</file>

<file path=ppt/slides/_rels/slide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microsoft.com/office/2007/relationships/hdphoto" Target="../media/hdphoto15.wdp"/></Relationships>
</file>

<file path=ppt/slides/_rels/slide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4.xml"/><Relationship Id="rId5" Type="http://schemas.openxmlformats.org/officeDocument/2006/relationships/hyperlink" Target="http://www.barnardos.org.uk/" TargetMode="External"/><Relationship Id="rId4" Type="http://schemas.openxmlformats.org/officeDocument/2006/relationships/image" Target="../media/image150.png"/></Relationships>
</file>

<file path=ppt/slides/_rels/slide5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hyperlink" Target="http://www.beaconhouse.org.uk/"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slide" Target="NULL"/><Relationship Id="rId7" Type="http://schemas.openxmlformats.org/officeDocument/2006/relationships/image" Target="NULL"/><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slide" Target="NULL"/><Relationship Id="rId5" Type="http://schemas.openxmlformats.org/officeDocument/2006/relationships/image" Target="../media/image158.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slide" Target="NULL"/></Relationships>
</file>

<file path=ppt/slides/_rels/slide56.xml.rels><?xml version="1.0" encoding="UTF-8" standalone="yes"?>
<Relationships xmlns="http://schemas.openxmlformats.org/package/2006/relationships"><Relationship Id="rId3" Type="http://schemas.openxmlformats.org/officeDocument/2006/relationships/image" Target="../media/image161.svg"/><Relationship Id="rId2" Type="http://schemas.openxmlformats.org/officeDocument/2006/relationships/image" Target="../media/image160.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62.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8" Type="http://schemas.openxmlformats.org/officeDocument/2006/relationships/hyperlink" Target="https://www.winchester.ac.uk/collaboration/widening-participation/military-service-children/" TargetMode="External"/><Relationship Id="rId13" Type="http://schemas.openxmlformats.org/officeDocument/2006/relationships/hyperlink" Target="https://aldershothive.blogspot.com/search/label/Education" TargetMode="External"/><Relationship Id="rId3" Type="http://schemas.openxmlformats.org/officeDocument/2006/relationships/hyperlink" Target="https://www.ssafa.org.uk/get-help/mental-wellbeing/dealing-with-mental-health-challenges-and-stress" TargetMode="External"/><Relationship Id="rId7" Type="http://schemas.openxmlformats.org/officeDocument/2006/relationships/hyperlink" Target="https://www.rafbf.org/about-us/useful-links-and-resources/welfare-and-wellbeing-support" TargetMode="External"/><Relationship Id="rId12" Type="http://schemas.openxmlformats.org/officeDocument/2006/relationships/hyperlink" Target="https://www.army.mod.uk/people/support-well/army-parents-network/" TargetMode="External"/><Relationship Id="rId2" Type="http://schemas.openxmlformats.org/officeDocument/2006/relationships/hyperlink" Target="https://www.gov.uk/government/groups/the-childrens-education-advisory-service-ceas" TargetMode="External"/><Relationship Id="rId1" Type="http://schemas.openxmlformats.org/officeDocument/2006/relationships/slideLayout" Target="../slideLayouts/slideLayout8.xml"/><Relationship Id="rId6" Type="http://schemas.openxmlformats.org/officeDocument/2006/relationships/hyperlink" Target="https://www.royalnavy.mod.uk/careers/royal-marines/what-do-i-get/support-your-family" TargetMode="External"/><Relationship Id="rId11" Type="http://schemas.openxmlformats.org/officeDocument/2006/relationships/hyperlink" Target="https://www.ssafa.org.uk/get-help/disability-support/additional-needs-and-disability-support/fandf-membership-form" TargetMode="External"/><Relationship Id="rId5" Type="http://schemas.openxmlformats.org/officeDocument/2006/relationships/hyperlink" Target="https://www.royalvoluntaryservice.org.uk/our-services/advice-and-support" TargetMode="External"/><Relationship Id="rId15" Type="http://schemas.openxmlformats.org/officeDocument/2006/relationships/image" Target="../media/image165.svg"/><Relationship Id="rId10" Type="http://schemas.openxmlformats.org/officeDocument/2006/relationships/hyperlink" Target="https://www.britishlegion.org.uk/get-support/physical-and-mental-wellbeing" TargetMode="External"/><Relationship Id="rId4" Type="http://schemas.openxmlformats.org/officeDocument/2006/relationships/hyperlink" Target="https://www.army.mod.uk/people/support-well/the-army-welfare-service-aws/" TargetMode="External"/><Relationship Id="rId9" Type="http://schemas.openxmlformats.org/officeDocument/2006/relationships/hyperlink" Target="http://mkcheroes.co.uk/" TargetMode="External"/><Relationship Id="rId14" Type="http://schemas.openxmlformats.org/officeDocument/2006/relationships/image" Target="../media/image164.png"/></Relationships>
</file>

<file path=ppt/slides/_rels/slide59.xml.rels><?xml version="1.0" encoding="UTF-8" standalone="yes"?>
<Relationships xmlns="http://schemas.openxmlformats.org/package/2006/relationships"><Relationship Id="rId3" Type="http://schemas.openxmlformats.org/officeDocument/2006/relationships/hyperlink" Target="http://www.beaconhouse.org.uk/" TargetMode="External"/><Relationship Id="rId2" Type="http://schemas.openxmlformats.org/officeDocument/2006/relationships/image" Target="../media/image16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8" Type="http://schemas.openxmlformats.org/officeDocument/2006/relationships/slide" Target="NULL"/><Relationship Id="rId13" Type="http://schemas.openxmlformats.org/officeDocument/2006/relationships/image" Target="../media/image172.png"/><Relationship Id="rId3" Type="http://schemas.openxmlformats.org/officeDocument/2006/relationships/image" Target="../media/image168.svg"/><Relationship Id="rId7" Type="http://schemas.openxmlformats.org/officeDocument/2006/relationships/image" Target="../media/image170.png"/><Relationship Id="rId12" Type="http://schemas.openxmlformats.org/officeDocument/2006/relationships/image" Target="NULL"/><Relationship Id="rId2"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slide" Target="NULL"/><Relationship Id="rId5" Type="http://schemas.openxmlformats.org/officeDocument/2006/relationships/slide" Target="NULL"/><Relationship Id="rId15" Type="http://schemas.openxmlformats.org/officeDocument/2006/relationships/image" Target="NULL"/><Relationship Id="rId10" Type="http://schemas.openxmlformats.org/officeDocument/2006/relationships/image" Target="../media/image171.png"/><Relationship Id="rId4" Type="http://schemas.openxmlformats.org/officeDocument/2006/relationships/image" Target="../media/image169.png"/><Relationship Id="rId9" Type="http://schemas.openxmlformats.org/officeDocument/2006/relationships/image" Target="NULL"/><Relationship Id="rId14" Type="http://schemas.openxmlformats.org/officeDocument/2006/relationships/slide" Target="NULL"/></Relationships>
</file>

<file path=ppt/slides/_rels/slide6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hyperlink" Target="https://www.google.co.uk/url?sa=i&amp;url=https%3A%2F%2Fwww.shutterstock.com%2Fsearch%2Fexploding%2Bbrain&amp;psig=AOvVaw3XYQy8lP-NpizZ5xcq974c&amp;ust=1606309820172000&amp;source=images&amp;cd=vfe&amp;ved=0CAIQjRxqFwoTCODjzsegm-0CFQAAAAAdAAAAABAD"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slide" Target="NULL"/><Relationship Id="rId3" Type="http://schemas.openxmlformats.org/officeDocument/2006/relationships/image" Target="../media/image175.png"/><Relationship Id="rId7" Type="http://schemas.openxmlformats.org/officeDocument/2006/relationships/image" Target="../media/image177.png"/><Relationship Id="rId2" Type="http://schemas.openxmlformats.org/officeDocument/2006/relationships/image" Target="../media/image174.jpe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176.png"/><Relationship Id="rId4" Type="http://schemas.microsoft.com/office/2007/relationships/hdphoto" Target="../media/hdphoto17.wdp"/><Relationship Id="rId9" Type="http://schemas.openxmlformats.org/officeDocument/2006/relationships/image" Target="NULL"/></Relationships>
</file>

<file path=ppt/slides/_rels/slide6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79.png"/><Relationship Id="rId7" Type="http://schemas.openxmlformats.org/officeDocument/2006/relationships/slide" Target="NULL"/><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82.png"/><Relationship Id="rId11" Type="http://schemas.openxmlformats.org/officeDocument/2006/relationships/image" Target="NULL"/><Relationship Id="rId5" Type="http://schemas.openxmlformats.org/officeDocument/2006/relationships/image" Target="../media/image181.png"/><Relationship Id="rId10" Type="http://schemas.openxmlformats.org/officeDocument/2006/relationships/slide" Target="NULL"/><Relationship Id="rId4" Type="http://schemas.openxmlformats.org/officeDocument/2006/relationships/image" Target="../media/image180.png"/><Relationship Id="rId9" Type="http://schemas.openxmlformats.org/officeDocument/2006/relationships/image" Target="../media/image183.png"/></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slideLayout" Target="../slideLayouts/slideLayout7.xml"/><Relationship Id="rId1" Type="http://schemas.openxmlformats.org/officeDocument/2006/relationships/video" Target="https://www.youtube.com/embed/1Evwgu369Jw?feature=oembed" TargetMode="External"/><Relationship Id="rId6" Type="http://schemas.openxmlformats.org/officeDocument/2006/relationships/hyperlink" Target="http://www.youtube.com/watch?v=1Evwgu369Jw&amp;vl=en-GB" TargetMode="External"/><Relationship Id="rId5" Type="http://schemas.openxmlformats.org/officeDocument/2006/relationships/image" Target="../media/image185.jpeg"/><Relationship Id="rId4" Type="http://schemas.microsoft.com/office/2007/relationships/hdphoto" Target="../media/hdphoto19.wdp"/></Relationships>
</file>

<file path=ppt/slides/_rels/slide6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hyperlink" Target="http://www.barnardos.org.uk/" TargetMode="External"/><Relationship Id="rId5" Type="http://schemas.openxmlformats.org/officeDocument/2006/relationships/image" Target="NULL"/><Relationship Id="rId4" Type="http://schemas.openxmlformats.org/officeDocument/2006/relationships/slide" Target="NULL"/></Relationships>
</file>

<file path=ppt/slides/_rels/slide6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6.xml"/><Relationship Id="rId4" Type="http://schemas.openxmlformats.org/officeDocument/2006/relationships/hyperlink" Target="http://www.barnardos.org.uk/"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slideLayout" Target="../slideLayouts/slideLayout6.xml"/><Relationship Id="rId1" Type="http://schemas.openxmlformats.org/officeDocument/2006/relationships/video" Target="https://www.youtube.com/embed/Wcm-1FBrDvU?feature=oembed" TargetMode="External"/><Relationship Id="rId4" Type="http://schemas.openxmlformats.org/officeDocument/2006/relationships/image" Target="../media/image191.jpeg"/></Relationships>
</file>

<file path=ppt/slides/_rels/slide69.xml.rels><?xml version="1.0" encoding="UTF-8" standalone="yes"?>
<Relationships xmlns="http://schemas.openxmlformats.org/package/2006/relationships"><Relationship Id="rId8" Type="http://schemas.openxmlformats.org/officeDocument/2006/relationships/slide" Target="NULL"/><Relationship Id="rId13" Type="http://schemas.openxmlformats.org/officeDocument/2006/relationships/image" Target="../media/image197.png"/><Relationship Id="rId18" Type="http://schemas.openxmlformats.org/officeDocument/2006/relationships/image" Target="NULL"/><Relationship Id="rId26" Type="http://schemas.openxmlformats.org/officeDocument/2006/relationships/slide" Target="NULL"/><Relationship Id="rId3" Type="http://schemas.openxmlformats.org/officeDocument/2006/relationships/image" Target="../media/image193.svg"/><Relationship Id="rId21" Type="http://schemas.openxmlformats.org/officeDocument/2006/relationships/image" Target="NULL"/><Relationship Id="rId7" Type="http://schemas.openxmlformats.org/officeDocument/2006/relationships/image" Target="../media/image195.png"/><Relationship Id="rId12" Type="http://schemas.openxmlformats.org/officeDocument/2006/relationships/image" Target="NULL"/><Relationship Id="rId17" Type="http://schemas.openxmlformats.org/officeDocument/2006/relationships/slide" Target="NULL"/><Relationship Id="rId25" Type="http://schemas.openxmlformats.org/officeDocument/2006/relationships/image" Target="../media/image201.png"/><Relationship Id="rId2" Type="http://schemas.openxmlformats.org/officeDocument/2006/relationships/image" Target="../media/image192.png"/><Relationship Id="rId16" Type="http://schemas.openxmlformats.org/officeDocument/2006/relationships/image" Target="../media/image198.png"/><Relationship Id="rId20" Type="http://schemas.openxmlformats.org/officeDocument/2006/relationships/slide" Target="NULL"/><Relationship Id="rId29" Type="http://schemas.openxmlformats.org/officeDocument/2006/relationships/slid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slide" Target="NULL"/><Relationship Id="rId24" Type="http://schemas.openxmlformats.org/officeDocument/2006/relationships/image" Target="NULL"/><Relationship Id="rId5" Type="http://schemas.openxmlformats.org/officeDocument/2006/relationships/slide" Target="NULL"/><Relationship Id="rId15" Type="http://schemas.openxmlformats.org/officeDocument/2006/relationships/image" Target="NULL"/><Relationship Id="rId23" Type="http://schemas.openxmlformats.org/officeDocument/2006/relationships/slide" Target="NULL"/><Relationship Id="rId28" Type="http://schemas.openxmlformats.org/officeDocument/2006/relationships/image" Target="../media/image202.png"/><Relationship Id="rId10" Type="http://schemas.openxmlformats.org/officeDocument/2006/relationships/image" Target="../media/image196.png"/><Relationship Id="rId19" Type="http://schemas.openxmlformats.org/officeDocument/2006/relationships/image" Target="../media/image199.png"/><Relationship Id="rId4" Type="http://schemas.openxmlformats.org/officeDocument/2006/relationships/image" Target="../media/image194.png"/><Relationship Id="rId9" Type="http://schemas.openxmlformats.org/officeDocument/2006/relationships/image" Target="NULL"/><Relationship Id="rId14" Type="http://schemas.openxmlformats.org/officeDocument/2006/relationships/slide" Target="NULL"/><Relationship Id="rId22" Type="http://schemas.openxmlformats.org/officeDocument/2006/relationships/image" Target="../media/image200.png"/><Relationship Id="rId27" Type="http://schemas.openxmlformats.org/officeDocument/2006/relationships/image" Target="NULL"/><Relationship Id="rId30"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hyperlink" Target="https://www.google.co.uk/url?sa=i&amp;url=https%3A%2F%2Fmyhoustonmajic.com%2F3181291%2Fthe-power-of-post-it-notes%2F&amp;psig=AOvVaw04NLyNxuFv8Obk_kmLO8e8&amp;ust=1600939426903000&amp;source=images&amp;cd=vfe&amp;ved=0CAIQjRxqFwoTCOjLi6P6_usCFQAAAAAdAAAAABAD" TargetMode="Externa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hyperlink" Target="https://www.google.co.uk/url?sa=i&amp;url=https%3A%2F%2Fwww.pinclipart.com%2Fmaxpin%2FhJTwRJ%2F&amp;psig=AOvVaw0L-tBO_-RNuUM4Pa-aAxT2&amp;ust=1600939540645000&amp;source=images&amp;cd=vfe&amp;ved=0CAIQjRxqFwoTCPjTld_6_usCFQAAAAAdAAAAABAD" TargetMode="Externa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hyperlink" Target="https://www.google.co.uk/url?sa=i&amp;url=https%3A%2F%2Fwww.dreamstime.com%2Fillustration%2Fwoman-hiding-behind-mask.html&amp;psig=AOvVaw2lq8XYwLo-xJ-kF4n2nelU&amp;ust=1600939783773000&amp;source=images&amp;cd=vfe&amp;ved=0CAIQjRxqFwoTCNjWjc37_usCFQAAAAAdAAAAABAJ" TargetMode="External"/><Relationship Id="rId2" Type="http://schemas.openxmlformats.org/officeDocument/2006/relationships/image" Target="../media/image206.png"/><Relationship Id="rId1" Type="http://schemas.openxmlformats.org/officeDocument/2006/relationships/slideLayout" Target="../slideLayouts/slideLayout9.xml"/><Relationship Id="rId4" Type="http://schemas.openxmlformats.org/officeDocument/2006/relationships/image" Target="../media/image207.jpeg"/></Relationships>
</file>

<file path=ppt/slides/_rels/slide7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hyperlink" Target="https://www.google.co.uk/url?sa=i&amp;url=https%3A%2F%2Fwww.kindpng.com%2Fimgv%2FTbhhomi_clipart-conditioner-big-image-clip-art-shampoo-hd%2F&amp;psig=AOvVaw3aieXsT5leh-g5Xf-_3PfZ&amp;ust=1600940489387000&amp;source=images&amp;cd=vfe&amp;ved=0CAIQjRxqFwoTCPinmZ_-_usCFQAAAAAdAAAAABAD" TargetMode="External"/><Relationship Id="rId1" Type="http://schemas.openxmlformats.org/officeDocument/2006/relationships/slideLayout" Target="../slideLayouts/slideLayout9.xml"/><Relationship Id="rId4" Type="http://schemas.microsoft.com/office/2007/relationships/hdphoto" Target="../media/hdphoto20.wdp"/></Relationships>
</file>

<file path=ppt/slides/_rels/slide74.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hyperlink" Target="https://www.google.co.uk/url?sa=i&amp;url=https%3A%2F%2Fcrainase.wordpress.com%2F2015%2F11%2F13%2Fanswers-to-graphing-patterns-questions%2F&amp;psig=AOvVaw1GEpzLi8MKnNwzkA0Fm7k0&amp;ust=1600940781690000&amp;source=images&amp;cd=vfe&amp;ved=0CAIQjRxqFwoTCJCksq___usCFQAAAAAdAAAAABAJ" TargetMode="Externa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hyperlink" Target="https://www.google.co.uk/url?sa=i&amp;url=https%3A%2F%2Fwww.pngkit.com%2Fview%2Fu2w7u2u2y3i1e6t4_thumbs-up-thumbs-down-clip-art-at-clker%2F&amp;psig=AOvVaw22lh6hNNJDK1BL7w71Oum-&amp;ust=1600940852554000&amp;source=images&amp;cd=vfe&amp;ved=0CAIQjRxqFwoTCMjoycz__usCFQAAAAAdAAAAABAJ" TargetMode="External"/><Relationship Id="rId1" Type="http://schemas.openxmlformats.org/officeDocument/2006/relationships/slideLayout" Target="../slideLayouts/slideLayout8.xml"/><Relationship Id="rId4" Type="http://schemas.microsoft.com/office/2007/relationships/hdphoto" Target="../media/hdphoto21.wdp"/></Relationships>
</file>

<file path=ppt/slides/_rels/slide7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hyperlink" Target="https://www.google.co.uk/url?sa=i&amp;url=http%3A%2F%2Fclipart-library.com%2Fyes-cliparts.html&amp;psig=AOvVaw3zabPJyVqS6__BXnsuv0nW&amp;ust=1600940975675000&amp;source=images&amp;cd=vfe&amp;ved=0CAIQjRxqFwoTCIi4uoeA_-sCFQAAAAAdAAAAABAD" TargetMode="Externa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hyperlink" Target="https://www.google.co.uk/url?sa=i&amp;url=http%3A%2F%2Fclipart-library.com%2Flisten-cliparts.html&amp;psig=AOvVaw29FlwYpBXQaMsqL8Boj8do&amp;ust=1600941182281000&amp;source=images&amp;cd=vfe&amp;ved=0CAIQjRxqFwoTCIi9sOuA_-sCFQAAAAAdAAAAABAD" TargetMode="Externa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hyperlink" Target="https://www.google.co.uk/url?sa=i&amp;url=https%3A%2F%2Fwww.dreamstime.com%2Fillustration%2Fred-stop-go.html&amp;psig=AOvVaw1L-_DTGRsNOiOKwqHgWMF6&amp;ust=1600941041166000&amp;source=images&amp;cd=vfe&amp;ved=0CAIQjRxqFwoTCJCHkqyA_-sCFQAAAAAdAAAAABAD" TargetMode="External"/><Relationship Id="rId1" Type="http://schemas.openxmlformats.org/officeDocument/2006/relationships/slideLayout" Target="../slideLayouts/slideLayout8.xml"/><Relationship Id="rId4" Type="http://schemas.openxmlformats.org/officeDocument/2006/relationships/image" Target="../media/image215.jpeg"/></Relationships>
</file>

<file path=ppt/slides/_rels/slide79.xml.rels><?xml version="1.0" encoding="UTF-8" standalone="yes"?>
<Relationships xmlns="http://schemas.openxmlformats.org/package/2006/relationships"><Relationship Id="rId8" Type="http://schemas.openxmlformats.org/officeDocument/2006/relationships/image" Target="../media/image221.svg"/><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hyperlink" Target="https://hants-my.sharepoint.com/personal/cseiheme_hants_gov_uk/Documents/Desktop/Supporting%20Parents.pdf" TargetMode="External"/><Relationship Id="rId1" Type="http://schemas.openxmlformats.org/officeDocument/2006/relationships/slideLayout" Target="../slideLayouts/slideLayout7.xml"/><Relationship Id="rId6" Type="http://schemas.openxmlformats.org/officeDocument/2006/relationships/image" Target="../media/image219.svg"/><Relationship Id="rId5" Type="http://schemas.openxmlformats.org/officeDocument/2006/relationships/image" Target="../media/image218.png"/><Relationship Id="rId10" Type="http://schemas.openxmlformats.org/officeDocument/2006/relationships/image" Target="../media/image223.svg"/><Relationship Id="rId4" Type="http://schemas.openxmlformats.org/officeDocument/2006/relationships/image" Target="../media/image217.svg"/><Relationship Id="rId9" Type="http://schemas.openxmlformats.org/officeDocument/2006/relationships/image" Target="../media/image222.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8" Type="http://schemas.openxmlformats.org/officeDocument/2006/relationships/slide" Target="slide84.xml"/><Relationship Id="rId13" Type="http://schemas.openxmlformats.org/officeDocument/2006/relationships/slide" Target="slide89.xml"/><Relationship Id="rId3" Type="http://schemas.openxmlformats.org/officeDocument/2006/relationships/image" Target="../media/image217.svg"/><Relationship Id="rId7" Type="http://schemas.openxmlformats.org/officeDocument/2006/relationships/slide" Target="slide83.xml"/><Relationship Id="rId12" Type="http://schemas.openxmlformats.org/officeDocument/2006/relationships/slide" Target="slide81.xml"/><Relationship Id="rId2" Type="http://schemas.openxmlformats.org/officeDocument/2006/relationships/image" Target="../media/image216.png"/><Relationship Id="rId16" Type="http://schemas.openxmlformats.org/officeDocument/2006/relationships/slide" Target="slide92.xml"/><Relationship Id="rId1" Type="http://schemas.openxmlformats.org/officeDocument/2006/relationships/slideLayout" Target="../slideLayouts/slideLayout7.xml"/><Relationship Id="rId6" Type="http://schemas.openxmlformats.org/officeDocument/2006/relationships/slide" Target="slide82.xml"/><Relationship Id="rId11" Type="http://schemas.openxmlformats.org/officeDocument/2006/relationships/slide" Target="slide88.xml"/><Relationship Id="rId5" Type="http://schemas.openxmlformats.org/officeDocument/2006/relationships/image" Target="../media/image219.svg"/><Relationship Id="rId15" Type="http://schemas.openxmlformats.org/officeDocument/2006/relationships/slide" Target="slide91.xml"/><Relationship Id="rId10" Type="http://schemas.openxmlformats.org/officeDocument/2006/relationships/slide" Target="slide87.xml"/><Relationship Id="rId4" Type="http://schemas.openxmlformats.org/officeDocument/2006/relationships/image" Target="../media/image218.png"/><Relationship Id="rId9" Type="http://schemas.openxmlformats.org/officeDocument/2006/relationships/slide" Target="slide86.xml"/><Relationship Id="rId14" Type="http://schemas.openxmlformats.org/officeDocument/2006/relationships/slide" Target="slide90.xml"/></Relationships>
</file>

<file path=ppt/slides/_rels/slide81.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hyperlink" Target="http://www.nspcc.org.uk/keeping-children-safe/support-for-parents/separation-and-divorce/" TargetMode="External"/><Relationship Id="rId18" Type="http://schemas.openxmlformats.org/officeDocument/2006/relationships/image" Target="../media/image234.png"/><Relationship Id="rId3" Type="http://schemas.openxmlformats.org/officeDocument/2006/relationships/image" Target="../media/image224.png"/><Relationship Id="rId21" Type="http://schemas.openxmlformats.org/officeDocument/2006/relationships/image" Target="../media/image236.png"/><Relationship Id="rId7" Type="http://schemas.openxmlformats.org/officeDocument/2006/relationships/hyperlink" Target="https://resolution.org.uk/looking-for-help/parents-children-the-law/" TargetMode="External"/><Relationship Id="rId12" Type="http://schemas.openxmlformats.org/officeDocument/2006/relationships/hyperlink" Target="https://familylives.org.uk/advice/divorce-and-separation/shared-parenting-and-contact/advice-if-your-ex-has-different-routines-and-parenting-styles" TargetMode="External"/><Relationship Id="rId17" Type="http://schemas.openxmlformats.org/officeDocument/2006/relationships/image" Target="../media/image233.png"/><Relationship Id="rId2" Type="http://schemas.openxmlformats.org/officeDocument/2006/relationships/hyperlink" Target="https://www.voicesinthemiddle.com/" TargetMode="External"/><Relationship Id="rId16" Type="http://schemas.openxmlformats.org/officeDocument/2006/relationships/image" Target="../media/image232.png"/><Relationship Id="rId20" Type="http://schemas.openxmlformats.org/officeDocument/2006/relationships/hyperlink" Target="https://hants-my.sharepoint.com/personal/cseiheme_hants_gov_uk/Documents/Desktop/Supporting%20Parents.pdf" TargetMode="External"/><Relationship Id="rId1" Type="http://schemas.openxmlformats.org/officeDocument/2006/relationships/slideLayout" Target="../slideLayouts/slideLayout7.xml"/><Relationship Id="rId6" Type="http://schemas.openxmlformats.org/officeDocument/2006/relationships/image" Target="../media/image225.png"/><Relationship Id="rId11" Type="http://schemas.openxmlformats.org/officeDocument/2006/relationships/image" Target="../media/image227.png"/><Relationship Id="rId5" Type="http://schemas.openxmlformats.org/officeDocument/2006/relationships/hyperlink" Target="https://www.nspcc.org.uk/keeping-children-safe/support-for-parents/separation-and-divorce/" TargetMode="External"/><Relationship Id="rId15" Type="http://schemas.openxmlformats.org/officeDocument/2006/relationships/image" Target="../media/image230.png"/><Relationship Id="rId10" Type="http://schemas.openxmlformats.org/officeDocument/2006/relationships/hyperlink" Target="https://familylives.org.uk/advice/divorce-and-separation/shared-parenting-and-contact/what-is-shared-parenting/" TargetMode="External"/><Relationship Id="rId19" Type="http://schemas.openxmlformats.org/officeDocument/2006/relationships/image" Target="../media/image235.svg"/><Relationship Id="rId4" Type="http://schemas.openxmlformats.org/officeDocument/2006/relationships/hyperlink" Target="https://www.nspcc.org.uk/keeping-children-safe/support-for-parents/talking-about-difficult-topics/" TargetMode="External"/><Relationship Id="rId9" Type="http://schemas.openxmlformats.org/officeDocument/2006/relationships/hyperlink" Target="https://resolution.org.uk/looking-for-help/parents-children-the-law/managing-life-between-two-homes/" TargetMode="External"/><Relationship Id="rId14" Type="http://schemas.openxmlformats.org/officeDocument/2006/relationships/image" Target="../media/image228.png"/><Relationship Id="rId22" Type="http://schemas.openxmlformats.org/officeDocument/2006/relationships/image" Target="../media/image237.svg"/></Relationships>
</file>

<file path=ppt/slides/_rels/slide82.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43.png"/><Relationship Id="rId18" Type="http://schemas.openxmlformats.org/officeDocument/2006/relationships/image" Target="../media/image246.png"/><Relationship Id="rId3" Type="http://schemas.openxmlformats.org/officeDocument/2006/relationships/image" Target="../media/image239.png"/><Relationship Id="rId21" Type="http://schemas.openxmlformats.org/officeDocument/2006/relationships/image" Target="../media/image237.svg"/><Relationship Id="rId7" Type="http://schemas.openxmlformats.org/officeDocument/2006/relationships/hyperlink" Target="https://www.mentalhealth.org.uk/our-work/children-young-people-and-families" TargetMode="External"/><Relationship Id="rId12" Type="http://schemas.openxmlformats.org/officeDocument/2006/relationships/image" Target="../media/image242.png"/><Relationship Id="rId17" Type="http://schemas.openxmlformats.org/officeDocument/2006/relationships/image" Target="../media/image245.svg"/><Relationship Id="rId2" Type="http://schemas.openxmlformats.org/officeDocument/2006/relationships/image" Target="../media/image238.png"/><Relationship Id="rId16" Type="http://schemas.openxmlformats.org/officeDocument/2006/relationships/image" Target="../media/image244.png"/><Relationship Id="rId20" Type="http://schemas.openxmlformats.org/officeDocument/2006/relationships/image" Target="../media/image236.png"/><Relationship Id="rId1" Type="http://schemas.openxmlformats.org/officeDocument/2006/relationships/slideLayout" Target="../slideLayouts/slideLayout7.xml"/><Relationship Id="rId6" Type="http://schemas.openxmlformats.org/officeDocument/2006/relationships/hyperlink" Target="https://www.anxietyuk.org.uk/get-help/support-for-children-young-people/" TargetMode="External"/><Relationship Id="rId11" Type="http://schemas.openxmlformats.org/officeDocument/2006/relationships/image" Target="../media/image241.png"/><Relationship Id="rId5" Type="http://schemas.openxmlformats.org/officeDocument/2006/relationships/hyperlink" Target="https://youngminds.org.uk/find-help/for-parents/parents-guide-to-support-a-z/parents-guide-to-support-anxiety/" TargetMode="External"/><Relationship Id="rId15" Type="http://schemas.openxmlformats.org/officeDocument/2006/relationships/image" Target="../media/image235.svg"/><Relationship Id="rId10" Type="http://schemas.openxmlformats.org/officeDocument/2006/relationships/hyperlink" Target="https://www.mentalhealth.org.uk/sites/default/files/anxious_child.pdf" TargetMode="External"/><Relationship Id="rId19" Type="http://schemas.openxmlformats.org/officeDocument/2006/relationships/hyperlink" Target="https://hants-my.sharepoint.com/personal/cseiheme_hants_gov_uk/Documents/Desktop/Supporting%20Parents.pdf" TargetMode="External"/><Relationship Id="rId4" Type="http://schemas.openxmlformats.org/officeDocument/2006/relationships/image" Target="../media/image240.png"/><Relationship Id="rId9" Type="http://schemas.openxmlformats.org/officeDocument/2006/relationships/hyperlink" Target="https://hampshirecamhs.nhs.uk/help/parents-carers/anxiety-professionals/" TargetMode="External"/><Relationship Id="rId14" Type="http://schemas.openxmlformats.org/officeDocument/2006/relationships/image" Target="../media/image234.png"/></Relationships>
</file>

<file path=ppt/slides/_rels/slide83.xml.rels><?xml version="1.0" encoding="UTF-8" standalone="yes"?>
<Relationships xmlns="http://schemas.openxmlformats.org/package/2006/relationships"><Relationship Id="rId8" Type="http://schemas.openxmlformats.org/officeDocument/2006/relationships/image" Target="../media/image236.png"/><Relationship Id="rId13" Type="http://schemas.openxmlformats.org/officeDocument/2006/relationships/hyperlink" Target="https://hants-my.sharepoint.com/personal/cseiheme_hants_gov_uk/Documents/Desktop/Supporting%20Parents.pdf" TargetMode="External"/><Relationship Id="rId3" Type="http://schemas.openxmlformats.org/officeDocument/2006/relationships/image" Target="../media/image247.png"/><Relationship Id="rId7" Type="http://schemas.openxmlformats.org/officeDocument/2006/relationships/hyperlink" Target="https://www.mentalhealth.org.uk/sites/default/files/anxious_child.pdf" TargetMode="External"/><Relationship Id="rId12" Type="http://schemas.openxmlformats.org/officeDocument/2006/relationships/image" Target="../media/image249.png"/><Relationship Id="rId17" Type="http://schemas.openxmlformats.org/officeDocument/2006/relationships/hyperlink" Target="https://www.ukadhd.com/top-tips-for-parents!.htm" TargetMode="External"/><Relationship Id="rId2" Type="http://schemas.openxmlformats.org/officeDocument/2006/relationships/hyperlink" Target="https://www.adhdfoundation.org.uk/information/parents/" TargetMode="External"/><Relationship Id="rId16"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42.png"/><Relationship Id="rId11" Type="http://schemas.openxmlformats.org/officeDocument/2006/relationships/hyperlink" Target="https://www.additudemag.com/" TargetMode="External"/><Relationship Id="rId5" Type="http://schemas.openxmlformats.org/officeDocument/2006/relationships/image" Target="../media/image241.png"/><Relationship Id="rId15" Type="http://schemas.openxmlformats.org/officeDocument/2006/relationships/hyperlink" Target="https://hampshirecamhs.nhs.uk/help/parents-carers/adhd-professionals/" TargetMode="External"/><Relationship Id="rId10" Type="http://schemas.openxmlformats.org/officeDocument/2006/relationships/image" Target="../media/image248.png"/><Relationship Id="rId4" Type="http://schemas.openxmlformats.org/officeDocument/2006/relationships/image" Target="../media/image228.png"/><Relationship Id="rId9" Type="http://schemas.openxmlformats.org/officeDocument/2006/relationships/image" Target="../media/image237.svg"/><Relationship Id="rId14" Type="http://schemas.openxmlformats.org/officeDocument/2006/relationships/image" Target="../media/image250.png"/></Relationships>
</file>

<file path=ppt/slides/_rels/slide84.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hyperlink" Target="https://hampshirecamhs.nhs.uk/help/parents-carers/autistic-spectrum-condition/" TargetMode="External"/><Relationship Id="rId3" Type="http://schemas.openxmlformats.org/officeDocument/2006/relationships/hyperlink" Target="https://www.autism.org.uk/" TargetMode="External"/><Relationship Id="rId7" Type="http://schemas.openxmlformats.org/officeDocument/2006/relationships/image" Target="../media/image252.png"/><Relationship Id="rId12" Type="http://schemas.openxmlformats.org/officeDocument/2006/relationships/image" Target="../media/image255.png"/><Relationship Id="rId2" Type="http://schemas.openxmlformats.org/officeDocument/2006/relationships/hyperlink" Target="https://www.theautismtrust.org.uk/" TargetMode="External"/><Relationship Id="rId1" Type="http://schemas.openxmlformats.org/officeDocument/2006/relationships/slideLayout" Target="../slideLayouts/slideLayout7.xml"/><Relationship Id="rId6" Type="http://schemas.openxmlformats.org/officeDocument/2006/relationships/image" Target="../media/image237.svg"/><Relationship Id="rId11" Type="http://schemas.openxmlformats.org/officeDocument/2006/relationships/hyperlink" Target="https://www.autismeducationtrust.org.uk/" TargetMode="External"/><Relationship Id="rId5" Type="http://schemas.openxmlformats.org/officeDocument/2006/relationships/image" Target="../media/image236.png"/><Relationship Id="rId15" Type="http://schemas.openxmlformats.org/officeDocument/2006/relationships/image" Target="../media/image242.png"/><Relationship Id="rId10" Type="http://schemas.openxmlformats.org/officeDocument/2006/relationships/image" Target="../media/image254.png"/><Relationship Id="rId4" Type="http://schemas.openxmlformats.org/officeDocument/2006/relationships/hyperlink" Target="https://hants-my.sharepoint.com/personal/cseiheme_hants_gov_uk/Documents/Desktop/Supporting%20Parents.pdf" TargetMode="External"/><Relationship Id="rId9" Type="http://schemas.openxmlformats.org/officeDocument/2006/relationships/image" Target="../media/image253.png"/><Relationship Id="rId14" Type="http://schemas.openxmlformats.org/officeDocument/2006/relationships/image" Target="../media/image256.png"/></Relationships>
</file>

<file path=ppt/slides/_rels/slide85.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hyperlink" Target="https://familylives.org.uk/advice/divorce-and-separation/shared-parenting-and-contact/what-is-shared-parenting/" TargetMode="External"/><Relationship Id="rId7" Type="http://schemas.openxmlformats.org/officeDocument/2006/relationships/image" Target="../media/image257.png"/><Relationship Id="rId2" Type="http://schemas.openxmlformats.org/officeDocument/2006/relationships/hyperlink" Target="https://www.autismlittlelearners.com/" TargetMode="External"/><Relationship Id="rId1" Type="http://schemas.openxmlformats.org/officeDocument/2006/relationships/slideLayout" Target="../slideLayouts/slideLayout7.xml"/><Relationship Id="rId6" Type="http://schemas.openxmlformats.org/officeDocument/2006/relationships/image" Target="../media/image237.svg"/><Relationship Id="rId11" Type="http://schemas.openxmlformats.org/officeDocument/2006/relationships/image" Target="../media/image259.png"/><Relationship Id="rId5" Type="http://schemas.openxmlformats.org/officeDocument/2006/relationships/image" Target="../media/image236.png"/><Relationship Id="rId10" Type="http://schemas.openxmlformats.org/officeDocument/2006/relationships/hyperlink" Target="https://yourautismtoolbox.com/" TargetMode="External"/><Relationship Id="rId4" Type="http://schemas.openxmlformats.org/officeDocument/2006/relationships/hyperlink" Target="https://hants-my.sharepoint.com/personal/cseiheme_hants_gov_uk/Documents/Desktop/Supporting%20Parents.pdf" TargetMode="External"/><Relationship Id="rId9" Type="http://schemas.openxmlformats.org/officeDocument/2006/relationships/image" Target="../media/image258.png"/></Relationships>
</file>

<file path=ppt/slides/_rels/slide86.xml.rels><?xml version="1.0" encoding="UTF-8" standalone="yes"?>
<Relationships xmlns="http://schemas.openxmlformats.org/package/2006/relationships"><Relationship Id="rId8" Type="http://schemas.openxmlformats.org/officeDocument/2006/relationships/hyperlink" Target="https://www.annafreud.org/parents-and-carers/child-in-mind/" TargetMode="External"/><Relationship Id="rId13" Type="http://schemas.openxmlformats.org/officeDocument/2006/relationships/image" Target="../media/image234.png"/><Relationship Id="rId18" Type="http://schemas.openxmlformats.org/officeDocument/2006/relationships/image" Target="../media/image264.png"/><Relationship Id="rId3" Type="http://schemas.openxmlformats.org/officeDocument/2006/relationships/hyperlink" Target="https://www.actionforchildren.org.uk/in-your-area/services/online-parenting-support-for-0-5-year-olds/" TargetMode="External"/><Relationship Id="rId7" Type="http://schemas.openxmlformats.org/officeDocument/2006/relationships/image" Target="../media/image237.svg"/><Relationship Id="rId12" Type="http://schemas.openxmlformats.org/officeDocument/2006/relationships/image" Target="../media/image262.png"/><Relationship Id="rId17" Type="http://schemas.openxmlformats.org/officeDocument/2006/relationships/image" Target="../media/image263.png"/><Relationship Id="rId2" Type="http://schemas.openxmlformats.org/officeDocument/2006/relationships/image" Target="../media/image260.png"/><Relationship Id="rId16" Type="http://schemas.openxmlformats.org/officeDocument/2006/relationships/image" Target="../media/image245.svg"/><Relationship Id="rId1" Type="http://schemas.openxmlformats.org/officeDocument/2006/relationships/slideLayout" Target="../slideLayouts/slideLayout7.xml"/><Relationship Id="rId6" Type="http://schemas.openxmlformats.org/officeDocument/2006/relationships/image" Target="../media/image236.png"/><Relationship Id="rId11" Type="http://schemas.openxmlformats.org/officeDocument/2006/relationships/image" Target="../media/image261.png"/><Relationship Id="rId5" Type="http://schemas.openxmlformats.org/officeDocument/2006/relationships/hyperlink" Target="https://hants-my.sharepoint.com/personal/cseiheme_hants_gov_uk/Documents/Desktop/Supporting%20Parents.pdf" TargetMode="External"/><Relationship Id="rId15" Type="http://schemas.openxmlformats.org/officeDocument/2006/relationships/image" Target="../media/image244.png"/><Relationship Id="rId10" Type="http://schemas.openxmlformats.org/officeDocument/2006/relationships/hyperlink" Target="https://www.familylives.org.uk/" TargetMode="External"/><Relationship Id="rId19" Type="http://schemas.openxmlformats.org/officeDocument/2006/relationships/image" Target="../media/image265.png"/><Relationship Id="rId4" Type="http://schemas.openxmlformats.org/officeDocument/2006/relationships/hyperlink" Target="https://hampshireyouthaccess.org.uk/" TargetMode="External"/><Relationship Id="rId9" Type="http://schemas.openxmlformats.org/officeDocument/2006/relationships/image" Target="../media/image228.png"/><Relationship Id="rId14" Type="http://schemas.openxmlformats.org/officeDocument/2006/relationships/image" Target="../media/image235.svg"/></Relationships>
</file>

<file path=ppt/slides/_rels/slide87.xml.rels><?xml version="1.0" encoding="UTF-8" standalone="yes"?>
<Relationships xmlns="http://schemas.openxmlformats.org/package/2006/relationships"><Relationship Id="rId8" Type="http://schemas.openxmlformats.org/officeDocument/2006/relationships/image" Target="../media/image266.png"/><Relationship Id="rId3" Type="http://schemas.openxmlformats.org/officeDocument/2006/relationships/hyperlink" Target="https://www.mindmoose.co.uk/parents/" TargetMode="External"/><Relationship Id="rId7" Type="http://schemas.openxmlformats.org/officeDocument/2006/relationships/image" Target="../media/image237.svg"/><Relationship Id="rId2" Type="http://schemas.openxmlformats.org/officeDocument/2006/relationships/hyperlink" Target="https://biglifejournal-uk.co.uk/" TargetMode="External"/><Relationship Id="rId1" Type="http://schemas.openxmlformats.org/officeDocument/2006/relationships/slideLayout" Target="../slideLayouts/slideLayout7.xml"/><Relationship Id="rId6" Type="http://schemas.openxmlformats.org/officeDocument/2006/relationships/image" Target="../media/image236.png"/><Relationship Id="rId11" Type="http://schemas.openxmlformats.org/officeDocument/2006/relationships/image" Target="../media/image268.png"/><Relationship Id="rId5" Type="http://schemas.openxmlformats.org/officeDocument/2006/relationships/hyperlink" Target="https://hants-my.sharepoint.com/personal/cseiheme_hants_gov_uk/Documents/Desktop/Supporting%20Parents.pdf" TargetMode="External"/><Relationship Id="rId10" Type="http://schemas.openxmlformats.org/officeDocument/2006/relationships/image" Target="../media/image267.png"/><Relationship Id="rId4" Type="http://schemas.openxmlformats.org/officeDocument/2006/relationships/hyperlink" Target="https://carolgraysocialstories.com/carols-club/?fbclid=IwAR3tLoio6cs0vBgaF6643UlNIKpQymw996piaAnOepSfzgaJWhuFOJ2ORX8" TargetMode="External"/><Relationship Id="rId9" Type="http://schemas.openxmlformats.org/officeDocument/2006/relationships/image" Target="../media/image228.png"/></Relationships>
</file>

<file path=ppt/slides/_rels/slide88.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hyperlink" Target="https://www.youtube.com/user/yogawithadriene" TargetMode="External"/><Relationship Id="rId7" Type="http://schemas.openxmlformats.org/officeDocument/2006/relationships/hyperlink" Target="https://hants-my.sharepoint.com/personal/cseiheme_hants_gov_uk/Documents/Desktop/Supporting%20Parents.pdf" TargetMode="External"/><Relationship Id="rId12" Type="http://schemas.openxmlformats.org/officeDocument/2006/relationships/image" Target="../media/image271.png"/><Relationship Id="rId2" Type="http://schemas.openxmlformats.org/officeDocument/2006/relationships/image" Target="../media/image269.png"/><Relationship Id="rId1" Type="http://schemas.openxmlformats.org/officeDocument/2006/relationships/slideLayout" Target="../slideLayouts/slideLayout7.xml"/><Relationship Id="rId6" Type="http://schemas.openxmlformats.org/officeDocument/2006/relationships/hyperlink" Target="https://www.youtube.com/user/yogawithadrien" TargetMode="External"/><Relationship Id="rId11" Type="http://schemas.openxmlformats.org/officeDocument/2006/relationships/hyperlink" Target="https://www.mind.org.uk/information-support/drugs-and-treatments/talking-therapy-and-counselling/how-to-find-a-therapist/" TargetMode="External"/><Relationship Id="rId5" Type="http://schemas.openxmlformats.org/officeDocument/2006/relationships/hyperlink" Target="https://www.mindful.org/meditation/mindfulness-getting-started/" TargetMode="External"/><Relationship Id="rId10" Type="http://schemas.openxmlformats.org/officeDocument/2006/relationships/image" Target="../media/image270.png"/><Relationship Id="rId4" Type="http://schemas.openxmlformats.org/officeDocument/2006/relationships/image" Target="../media/image228.png"/><Relationship Id="rId9" Type="http://schemas.openxmlformats.org/officeDocument/2006/relationships/image" Target="../media/image237.svg"/></Relationships>
</file>

<file path=ppt/slides/_rels/slide89.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hyperlink" Target="https://hants-my.sharepoint.com/personal/cseiheme_hants_gov_uk/Documents/Desktop/Supporting%20Parents.pdf" TargetMode="External"/><Relationship Id="rId7" Type="http://schemas.openxmlformats.org/officeDocument/2006/relationships/image" Target="../media/image228.png"/><Relationship Id="rId2" Type="http://schemas.openxmlformats.org/officeDocument/2006/relationships/hyperlink" Target="https://www.gingerbread.org.uk/" TargetMode="External"/><Relationship Id="rId1" Type="http://schemas.openxmlformats.org/officeDocument/2006/relationships/slideLayout" Target="../slideLayouts/slideLayout7.xml"/><Relationship Id="rId6" Type="http://schemas.openxmlformats.org/officeDocument/2006/relationships/image" Target="../media/image272.png"/><Relationship Id="rId5" Type="http://schemas.openxmlformats.org/officeDocument/2006/relationships/image" Target="../media/image237.svg"/><Relationship Id="rId4" Type="http://schemas.openxmlformats.org/officeDocument/2006/relationships/image" Target="../media/image236.png"/><Relationship Id="rId9" Type="http://schemas.openxmlformats.org/officeDocument/2006/relationships/hyperlink" Target="http://www.singleparents.org.uk/"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jpeg"/><Relationship Id="rId3" Type="http://schemas.openxmlformats.org/officeDocument/2006/relationships/video" Target="https://www.youtube.com/embed/0vLvoEXLApA?feature=oembed" TargetMode="External"/><Relationship Id="rId7" Type="http://schemas.openxmlformats.org/officeDocument/2006/relationships/image" Target="../media/image32.jpeg"/><Relationship Id="rId12" Type="http://schemas.microsoft.com/office/2007/relationships/hdphoto" Target="../media/hdphoto4.wdp"/><Relationship Id="rId2" Type="http://schemas.openxmlformats.org/officeDocument/2006/relationships/video" Target="https://www.youtube.com/embed/udWUburoToQ?feature=oembed" TargetMode="External"/><Relationship Id="rId16" Type="http://schemas.openxmlformats.org/officeDocument/2006/relationships/hyperlink" Target="http://www.cosmickids.com/" TargetMode="External"/><Relationship Id="rId1" Type="http://schemas.openxmlformats.org/officeDocument/2006/relationships/video" Target="https://www.youtube.com/embed/tbCjkPlsaes?feature=oembed" TargetMode="Externa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hyperlink" Target="http://www.app.gonoodle.com/" TargetMode="External"/><Relationship Id="rId10" Type="http://schemas.openxmlformats.org/officeDocument/2006/relationships/image" Target="../media/image34.jpeg"/><Relationship Id="rId4" Type="http://schemas.openxmlformats.org/officeDocument/2006/relationships/slideLayout" Target="../slideLayouts/slideLayout7.xml"/><Relationship Id="rId9" Type="http://schemas.microsoft.com/office/2007/relationships/hdphoto" Target="../media/hdphoto3.wdp"/><Relationship Id="rId14" Type="http://schemas.openxmlformats.org/officeDocument/2006/relationships/hyperlink" Target="http://www.beaconhouse.org.uk/" TargetMode="External"/></Relationships>
</file>

<file path=ppt/slides/_rels/slide90.xml.rels><?xml version="1.0" encoding="UTF-8" standalone="yes"?>
<Relationships xmlns="http://schemas.openxmlformats.org/package/2006/relationships"><Relationship Id="rId8" Type="http://schemas.openxmlformats.org/officeDocument/2006/relationships/hyperlink" Target="https://www.stonewall.org.uk/parenting-rights" TargetMode="External"/><Relationship Id="rId13" Type="http://schemas.openxmlformats.org/officeDocument/2006/relationships/hyperlink" Target="https://hants-my.sharepoint.com/personal/cseiheme_hants_gov_uk/Documents/Desktop/Supporting%20Parents.pdf" TargetMode="External"/><Relationship Id="rId3" Type="http://schemas.openxmlformats.org/officeDocument/2006/relationships/hyperlink" Target="https://mermaidsuk.org.uk/" TargetMode="External"/><Relationship Id="rId7" Type="http://schemas.openxmlformats.org/officeDocument/2006/relationships/image" Target="../media/image276.png"/><Relationship Id="rId12" Type="http://schemas.openxmlformats.org/officeDocument/2006/relationships/image" Target="../media/image237.svg"/><Relationship Id="rId2" Type="http://schemas.openxmlformats.org/officeDocument/2006/relationships/image" Target="../media/image274.png"/><Relationship Id="rId1" Type="http://schemas.openxmlformats.org/officeDocument/2006/relationships/slideLayout" Target="../slideLayouts/slideLayout7.xml"/><Relationship Id="rId6" Type="http://schemas.openxmlformats.org/officeDocument/2006/relationships/hyperlink" Target="https://www.fflag.org.uk/portfolio-item/gay-lesbian-parenting/" TargetMode="External"/><Relationship Id="rId11" Type="http://schemas.openxmlformats.org/officeDocument/2006/relationships/image" Target="../media/image236.png"/><Relationship Id="rId5" Type="http://schemas.openxmlformats.org/officeDocument/2006/relationships/image" Target="../media/image275.png"/><Relationship Id="rId15" Type="http://schemas.openxmlformats.org/officeDocument/2006/relationships/image" Target="../media/image235.svg"/><Relationship Id="rId10" Type="http://schemas.openxmlformats.org/officeDocument/2006/relationships/hyperlink" Target="https://www.gingerbread.org.uk/information/lgbt-single-parents/" TargetMode="External"/><Relationship Id="rId4" Type="http://schemas.openxmlformats.org/officeDocument/2006/relationships/image" Target="../media/image228.png"/><Relationship Id="rId9" Type="http://schemas.openxmlformats.org/officeDocument/2006/relationships/image" Target="../media/image277.png"/><Relationship Id="rId14" Type="http://schemas.openxmlformats.org/officeDocument/2006/relationships/image" Target="../media/image234.png"/></Relationships>
</file>

<file path=ppt/slides/_rels/slide91.xml.rels><?xml version="1.0" encoding="UTF-8" standalone="yes"?>
<Relationships xmlns="http://schemas.openxmlformats.org/package/2006/relationships"><Relationship Id="rId8" Type="http://schemas.openxmlformats.org/officeDocument/2006/relationships/hyperlink" Target="https://www.hamptontrust.org.uk/" TargetMode="External"/><Relationship Id="rId13" Type="http://schemas.openxmlformats.org/officeDocument/2006/relationships/hyperlink" Target="https://hants-my.sharepoint.com/personal/cseiheme_hants_gov_uk/Documents/Desktop/Supporting%20Parents.pdf" TargetMode="External"/><Relationship Id="rId3" Type="http://schemas.openxmlformats.org/officeDocument/2006/relationships/hyperlink" Target="https://theyoutrust.org.uk/" TargetMode="External"/><Relationship Id="rId7" Type="http://schemas.openxmlformats.org/officeDocument/2006/relationships/image" Target="../media/image280.png"/><Relationship Id="rId12" Type="http://schemas.openxmlformats.org/officeDocument/2006/relationships/hyperlink" Target="https://www.nicco.org.uk/" TargetMode="External"/><Relationship Id="rId17" Type="http://schemas.openxmlformats.org/officeDocument/2006/relationships/image" Target="../media/image245.svg"/><Relationship Id="rId2" Type="http://schemas.openxmlformats.org/officeDocument/2006/relationships/image" Target="../media/image278.png"/><Relationship Id="rId16" Type="http://schemas.openxmlformats.org/officeDocument/2006/relationships/image" Target="../media/image244.png"/><Relationship Id="rId1" Type="http://schemas.openxmlformats.org/officeDocument/2006/relationships/slideLayout" Target="../slideLayouts/slideLayout7.xml"/><Relationship Id="rId6" Type="http://schemas.openxmlformats.org/officeDocument/2006/relationships/hyperlink" Target="https://www.hants.gov.uk/socialcareandhealth/domesticabuse" TargetMode="External"/><Relationship Id="rId11" Type="http://schemas.openxmlformats.org/officeDocument/2006/relationships/image" Target="../media/image282.png"/><Relationship Id="rId5" Type="http://schemas.openxmlformats.org/officeDocument/2006/relationships/image" Target="../media/image279.png"/><Relationship Id="rId15" Type="http://schemas.openxmlformats.org/officeDocument/2006/relationships/image" Target="../media/image237.svg"/><Relationship Id="rId10" Type="http://schemas.openxmlformats.org/officeDocument/2006/relationships/hyperlink" Target="https://www.freedomprogramme.co.uk/" TargetMode="External"/><Relationship Id="rId4" Type="http://schemas.openxmlformats.org/officeDocument/2006/relationships/image" Target="../media/image228.png"/><Relationship Id="rId9" Type="http://schemas.openxmlformats.org/officeDocument/2006/relationships/image" Target="../media/image281.png"/><Relationship Id="rId14" Type="http://schemas.openxmlformats.org/officeDocument/2006/relationships/image" Target="../media/image236.png"/></Relationships>
</file>

<file path=ppt/slides/_rels/slide92.xml.rels><?xml version="1.0" encoding="UTF-8" standalone="yes"?>
<Relationships xmlns="http://schemas.openxmlformats.org/package/2006/relationships"><Relationship Id="rId8" Type="http://schemas.openxmlformats.org/officeDocument/2006/relationships/hyperlink" Target="https://www.bemindfulonline.com/" TargetMode="External"/><Relationship Id="rId13" Type="http://schemas.openxmlformats.org/officeDocument/2006/relationships/image" Target="../media/image237.svg"/><Relationship Id="rId3" Type="http://schemas.openxmlformats.org/officeDocument/2006/relationships/hyperlink" Target="https://adultlearning.surreycc.gov.uk/Page/ProspectusList?search_DESCRIPTION_operator=Contains&amp;search_DESCRIPTION_type=String&amp;search_DESCRIPTION_value=parenting" TargetMode="External"/><Relationship Id="rId7" Type="http://schemas.openxmlformats.org/officeDocument/2006/relationships/image" Target="../media/image285.png"/><Relationship Id="rId12" Type="http://schemas.openxmlformats.org/officeDocument/2006/relationships/image" Target="../media/image236.png"/><Relationship Id="rId2" Type="http://schemas.openxmlformats.org/officeDocument/2006/relationships/image" Target="../media/image283.png"/><Relationship Id="rId1" Type="http://schemas.openxmlformats.org/officeDocument/2006/relationships/slideLayout" Target="../slideLayouts/slideLayout7.xml"/><Relationship Id="rId6" Type="http://schemas.openxmlformats.org/officeDocument/2006/relationships/hyperlink" Target="https://inourplace.co.uk/" TargetMode="External"/><Relationship Id="rId11" Type="http://schemas.openxmlformats.org/officeDocument/2006/relationships/hyperlink" Target="https://hants-my.sharepoint.com/personal/cseiheme_hants_gov_uk/Documents/Desktop/Supporting%20Parents.pdf" TargetMode="External"/><Relationship Id="rId5" Type="http://schemas.openxmlformats.org/officeDocument/2006/relationships/image" Target="../media/image284.png"/><Relationship Id="rId10" Type="http://schemas.openxmlformats.org/officeDocument/2006/relationships/hyperlink" Target="https://beaconhouse.org.uk/training/" TargetMode="External"/><Relationship Id="rId4" Type="http://schemas.openxmlformats.org/officeDocument/2006/relationships/image" Target="../media/image228.png"/><Relationship Id="rId9" Type="http://schemas.openxmlformats.org/officeDocument/2006/relationships/image" Target="../media/image286.png"/><Relationship Id="rId14" Type="http://schemas.openxmlformats.org/officeDocument/2006/relationships/image" Target="../media/image249.png"/></Relationships>
</file>

<file path=ppt/slides/_rels/slide93.xml.rels><?xml version="1.0" encoding="UTF-8" standalone="yes"?>
<Relationships xmlns="http://schemas.openxmlformats.org/package/2006/relationships"><Relationship Id="rId8" Type="http://schemas.openxmlformats.org/officeDocument/2006/relationships/hyperlink" Target="https://app.ollee.org.uk/#/welcome" TargetMode="External"/><Relationship Id="rId13" Type="http://schemas.openxmlformats.org/officeDocument/2006/relationships/image" Target="../media/image295.jpeg"/><Relationship Id="rId3" Type="http://schemas.openxmlformats.org/officeDocument/2006/relationships/image" Target="../media/image288.jpeg"/><Relationship Id="rId7" Type="http://schemas.openxmlformats.org/officeDocument/2006/relationships/hyperlink" Target="https://hants-my.sharepoint.com/personal/cseiheme_hants_gov_uk/Documents/Desktop/Supporting%20Parents.pdf" TargetMode="External"/><Relationship Id="rId12" Type="http://schemas.openxmlformats.org/officeDocument/2006/relationships/image" Target="../media/image294.jpeg"/><Relationship Id="rId2" Type="http://schemas.openxmlformats.org/officeDocument/2006/relationships/image" Target="../media/image287.jpeg"/><Relationship Id="rId16" Type="http://schemas.openxmlformats.org/officeDocument/2006/relationships/image" Target="../media/image298.png"/><Relationship Id="rId1" Type="http://schemas.openxmlformats.org/officeDocument/2006/relationships/slideLayout" Target="../slideLayouts/slideLayout7.xml"/><Relationship Id="rId6" Type="http://schemas.openxmlformats.org/officeDocument/2006/relationships/image" Target="../media/image228.png"/><Relationship Id="rId11" Type="http://schemas.openxmlformats.org/officeDocument/2006/relationships/image" Target="../media/image293.jpeg"/><Relationship Id="rId5" Type="http://schemas.openxmlformats.org/officeDocument/2006/relationships/image" Target="../media/image290.png"/><Relationship Id="rId15" Type="http://schemas.openxmlformats.org/officeDocument/2006/relationships/image" Target="../media/image297.png"/><Relationship Id="rId10" Type="http://schemas.openxmlformats.org/officeDocument/2006/relationships/image" Target="../media/image292.jpeg"/><Relationship Id="rId4" Type="http://schemas.openxmlformats.org/officeDocument/2006/relationships/image" Target="../media/image289.png"/><Relationship Id="rId9" Type="http://schemas.openxmlformats.org/officeDocument/2006/relationships/image" Target="../media/image291.png"/><Relationship Id="rId14" Type="http://schemas.openxmlformats.org/officeDocument/2006/relationships/image" Target="../media/image2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in front of a brick building&#10;&#10;Description automatically generated">
            <a:extLst>
              <a:ext uri="{FF2B5EF4-FFF2-40B4-BE49-F238E27FC236}">
                <a16:creationId xmlns:a16="http://schemas.microsoft.com/office/drawing/2014/main" id="{70DCF0B7-FF99-4502-895D-D55365AF6E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mc:AlternateContent xmlns:mc="http://schemas.openxmlformats.org/markup-compatibility/2006">
        <mc:Choice xmlns:pslz="http://schemas.microsoft.com/office/powerpoint/2016/slidezoom" Requires="pslz">
          <p:graphicFrame>
            <p:nvGraphicFramePr>
              <p:cNvPr id="3" name="Slide Zoom 2">
                <a:extLst>
                  <a:ext uri="{FF2B5EF4-FFF2-40B4-BE49-F238E27FC236}">
                    <a16:creationId xmlns:a16="http://schemas.microsoft.com/office/drawing/2014/main" id="{9F51E061-281A-425C-A796-B11B74C5A02B}"/>
                  </a:ext>
                </a:extLst>
              </p:cNvPr>
              <p:cNvGraphicFramePr>
                <a:graphicFrameLocks noChangeAspect="1"/>
              </p:cNvGraphicFramePr>
              <p:nvPr>
                <p:extLst>
                  <p:ext uri="{D42A27DB-BD31-4B8C-83A1-F6EECF244321}">
                    <p14:modId xmlns:p14="http://schemas.microsoft.com/office/powerpoint/2010/main" val="2509372021"/>
                  </p:ext>
                </p:extLst>
              </p:nvPr>
            </p:nvGraphicFramePr>
            <p:xfrm>
              <a:off x="7903029" y="1794655"/>
              <a:ext cx="681950" cy="507674"/>
            </p:xfrm>
            <a:graphic>
              <a:graphicData uri="http://schemas.microsoft.com/office/powerpoint/2016/slidezoom">
                <pslz:sldZm>
                  <pslz:sldZmObj sldId="355" cId="2149196904">
                    <pslz:zmPr id="{8362E5BA-8522-4291-9A24-913D819D6810}" transitionDur="1000" showBg="0">
                      <p166:blipFill xmlns:p166="http://schemas.microsoft.com/office/powerpoint/2016/6/main">
                        <a:blip r:embed="rId3"/>
                        <a:stretch>
                          <a:fillRect/>
                        </a:stretch>
                      </p166:blipFill>
                      <p166:spPr xmlns:p166="http://schemas.microsoft.com/office/powerpoint/2016/6/main">
                        <a:xfrm>
                          <a:off x="0" y="0"/>
                          <a:ext cx="681950" cy="507674"/>
                        </a:xfrm>
                        <a:prstGeom prst="rect">
                          <a:avLst/>
                        </a:prstGeom>
                        <a:ln w="3175">
                          <a:noFill/>
                        </a:ln>
                      </p166:spPr>
                    </pslz:zmPr>
                  </pslz:sldZmObj>
                </pslz:sldZm>
              </a:graphicData>
            </a:graphic>
          </p:graphicFrame>
        </mc:Choice>
        <mc:Fallback>
          <p:pic>
            <p:nvPicPr>
              <p:cNvPr id="3" name="Slide Zoom 2">
                <a:hlinkClick r:id="rId4" action="ppaction://hlinksldjump"/>
                <a:extLst>
                  <a:ext uri="{FF2B5EF4-FFF2-40B4-BE49-F238E27FC236}">
                    <a16:creationId xmlns:a16="http://schemas.microsoft.com/office/drawing/2014/main" id="{9F51E061-281A-425C-A796-B11B74C5A02B}"/>
                  </a:ext>
                </a:extLst>
              </p:cNvPr>
              <p:cNvPicPr>
                <a:picLocks noGrp="1" noRot="1" noChangeAspect="1" noMove="1" noResize="1" noEditPoints="1" noAdjustHandles="1" noChangeArrowheads="1" noChangeShapeType="1"/>
              </p:cNvPicPr>
              <p:nvPr/>
            </p:nvPicPr>
            <p:blipFill>
              <a:blip r:embed="rId3"/>
              <a:stretch>
                <a:fillRect/>
              </a:stretch>
            </p:blipFill>
            <p:spPr>
              <a:xfrm>
                <a:off x="7903029" y="1794655"/>
                <a:ext cx="681950" cy="507674"/>
              </a:xfrm>
              <a:prstGeom prst="rect">
                <a:avLst/>
              </a:prstGeom>
              <a:ln w="3175">
                <a:noFill/>
              </a:ln>
            </p:spPr>
          </p:pic>
        </mc:Fallback>
      </mc:AlternateContent>
    </p:spTree>
    <p:extLst>
      <p:ext uri="{BB962C8B-B14F-4D97-AF65-F5344CB8AC3E}">
        <p14:creationId xmlns:p14="http://schemas.microsoft.com/office/powerpoint/2010/main" val="2889457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511527" y="277472"/>
            <a:ext cx="4515002" cy="6235034"/>
            <a:chOff x="145903" y="1697195"/>
            <a:chExt cx="4515002" cy="6235034"/>
          </a:xfrm>
        </p:grpSpPr>
        <p:sp>
          <p:nvSpPr>
            <p:cNvPr id="3" name="TextBox 2">
              <a:extLst>
                <a:ext uri="{FF2B5EF4-FFF2-40B4-BE49-F238E27FC236}">
                  <a16:creationId xmlns:a16="http://schemas.microsoft.com/office/drawing/2014/main" id="{640B64EF-8254-4113-ADC6-E08FC91913D1}"/>
                </a:ext>
              </a:extLst>
            </p:cNvPr>
            <p:cNvSpPr txBox="1"/>
            <p:nvPr/>
          </p:nvSpPr>
          <p:spPr>
            <a:xfrm>
              <a:off x="2534428" y="1697195"/>
              <a:ext cx="2126477" cy="1015663"/>
            </a:xfrm>
            <a:prstGeom prst="rect">
              <a:avLst/>
            </a:prstGeom>
            <a:noFill/>
          </p:spPr>
          <p:txBody>
            <a:bodyPr wrap="square" rtlCol="0">
              <a:spAutoFit/>
            </a:bodyPr>
            <a:lstStyle/>
            <a:p>
              <a:pPr algn="ctr"/>
              <a:r>
                <a:rPr lang="en-GB" sz="6000" b="1" dirty="0">
                  <a:solidFill>
                    <a:schemeClr val="bg1"/>
                  </a:solidFill>
                  <a:latin typeface="Stencil" panose="040409050D0802020404" pitchFamily="82" charset="0"/>
                  <a:cs typeface="Raavi" panose="020B0502040204020203" pitchFamily="34" charset="0"/>
                </a:rPr>
                <a:t>diet</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145903" y="2712858"/>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4893647"/>
            </a:xfrm>
            <a:prstGeom prst="rect">
              <a:avLst/>
            </a:prstGeom>
            <a:noFill/>
          </p:spPr>
          <p:txBody>
            <a:bodyPr wrap="square" rtlCol="0">
              <a:spAutoFit/>
            </a:bodyPr>
            <a:lstStyle/>
            <a:p>
              <a:pPr marL="457200" indent="-457200" algn="r">
                <a:buFont typeface="+mj-lt"/>
                <a:buAutoNum type="arabicPeriod"/>
              </a:pPr>
              <a:r>
                <a:rPr lang="en-GB" sz="2400" b="0" i="0" u="none" strike="noStrike" dirty="0">
                  <a:solidFill>
                    <a:schemeClr val="bg1"/>
                  </a:solidFill>
                  <a:effectLst/>
                  <a:latin typeface="Ravvi"/>
                </a:rPr>
                <a:t>Eating a wide variety of nutritious foods helps mood, attention and learning.</a:t>
              </a:r>
            </a:p>
            <a:p>
              <a:pPr marL="457200" indent="-457200" algn="r">
                <a:buFont typeface="+mj-lt"/>
                <a:buAutoNum type="arabicPeriod"/>
              </a:pPr>
              <a:r>
                <a:rPr lang="en-GB" sz="2400" b="0" i="0" u="none" strike="noStrike" dirty="0">
                  <a:solidFill>
                    <a:schemeClr val="bg1"/>
                  </a:solidFill>
                  <a:effectLst/>
                  <a:latin typeface="Ravvi"/>
                </a:rPr>
                <a:t>Eating regular meals also helps promote good mood and attention.</a:t>
              </a:r>
            </a:p>
            <a:p>
              <a:pPr marL="457200" indent="-457200" algn="r">
                <a:buFont typeface="+mj-lt"/>
                <a:buAutoNum type="arabicPeriod"/>
              </a:pPr>
              <a:r>
                <a:rPr lang="en-GB" sz="2400" b="0" i="0" u="none" strike="noStrike" dirty="0">
                  <a:solidFill>
                    <a:schemeClr val="bg1"/>
                  </a:solidFill>
                  <a:effectLst/>
                  <a:latin typeface="Ravvi"/>
                </a:rPr>
                <a:t>Including foods that are rich in fibre are also beneficial.</a:t>
              </a:r>
            </a:p>
            <a:p>
              <a:pPr marL="457200" indent="-457200" algn="r">
                <a:buFont typeface="+mj-lt"/>
                <a:buAutoNum type="arabicPeriod"/>
              </a:pPr>
              <a:r>
                <a:rPr lang="en-GB" sz="2400" b="0" i="0" u="none" strike="noStrike" dirty="0">
                  <a:solidFill>
                    <a:schemeClr val="bg1"/>
                  </a:solidFill>
                  <a:effectLst/>
                  <a:latin typeface="Ravvi"/>
                </a:rPr>
                <a:t>Nutritional supplements may help some children. This is especially true when the diet is low in any particular nutrients.</a:t>
              </a:r>
            </a:p>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pic>
        <p:nvPicPr>
          <p:cNvPr id="8" name="Picture 7">
            <a:extLst>
              <a:ext uri="{FF2B5EF4-FFF2-40B4-BE49-F238E27FC236}">
                <a16:creationId xmlns:a16="http://schemas.microsoft.com/office/drawing/2014/main" id="{800A6FE1-4A44-498C-8F5F-0F2776D012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91908" y="2180833"/>
            <a:ext cx="6188565" cy="3871955"/>
          </a:xfrm>
          <a:prstGeom prst="rect">
            <a:avLst/>
          </a:prstGeom>
        </p:spPr>
      </p:pic>
      <p:sp>
        <p:nvSpPr>
          <p:cNvPr id="9" name="TextBox 8">
            <a:extLst>
              <a:ext uri="{FF2B5EF4-FFF2-40B4-BE49-F238E27FC236}">
                <a16:creationId xmlns:a16="http://schemas.microsoft.com/office/drawing/2014/main" id="{6726F8EF-426C-44E8-B8BC-5D2A7EB9AAB7}"/>
              </a:ext>
            </a:extLst>
          </p:cNvPr>
          <p:cNvSpPr txBox="1"/>
          <p:nvPr/>
        </p:nvSpPr>
        <p:spPr>
          <a:xfrm>
            <a:off x="5491909" y="460800"/>
            <a:ext cx="6188564" cy="1200329"/>
          </a:xfrm>
          <a:prstGeom prst="rect">
            <a:avLst/>
          </a:prstGeom>
          <a:noFill/>
        </p:spPr>
        <p:txBody>
          <a:bodyPr wrap="square" rtlCol="0">
            <a:spAutoFit/>
          </a:bodyPr>
          <a:lstStyle/>
          <a:p>
            <a:pPr algn="ctr"/>
            <a:r>
              <a:rPr lang="en-GB" sz="2400" i="0" u="none" strike="noStrike" dirty="0">
                <a:solidFill>
                  <a:schemeClr val="bg1"/>
                </a:solidFill>
                <a:effectLst/>
                <a:latin typeface="Frutiger W01"/>
              </a:rPr>
              <a:t>The Eatwell Guide shows how much of what we eat overall should come from each food group to achieve a healthy, balanced diet.</a:t>
            </a: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sp>
        <p:nvSpPr>
          <p:cNvPr id="11" name="Rectangle: Rounded Corners 10">
            <a:extLst>
              <a:ext uri="{FF2B5EF4-FFF2-40B4-BE49-F238E27FC236}">
                <a16:creationId xmlns:a16="http://schemas.microsoft.com/office/drawing/2014/main" id="{23699BF5-D3BB-4940-AD97-7B8E2BDB1E86}"/>
              </a:ext>
            </a:extLst>
          </p:cNvPr>
          <p:cNvSpPr/>
          <p:nvPr/>
        </p:nvSpPr>
        <p:spPr>
          <a:xfrm>
            <a:off x="5491908" y="445062"/>
            <a:ext cx="6188565" cy="1238062"/>
          </a:xfrm>
          <a:prstGeom prst="round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pslz="http://schemas.microsoft.com/office/powerpoint/2016/slidezoom" Requires="pslz">
          <p:graphicFrame>
            <p:nvGraphicFramePr>
              <p:cNvPr id="12" name="Slide Zoom 11">
                <a:extLst>
                  <a:ext uri="{FF2B5EF4-FFF2-40B4-BE49-F238E27FC236}">
                    <a16:creationId xmlns:a16="http://schemas.microsoft.com/office/drawing/2014/main" id="{CAE8CD1C-D737-4CA7-BF03-324A1AD8B328}"/>
                  </a:ext>
                </a:extLst>
              </p:cNvPr>
              <p:cNvGraphicFramePr>
                <a:graphicFrameLocks noChangeAspect="1"/>
              </p:cNvGraphicFramePr>
              <p:nvPr>
                <p:extLst>
                  <p:ext uri="{D42A27DB-BD31-4B8C-83A1-F6EECF244321}">
                    <p14:modId xmlns:p14="http://schemas.microsoft.com/office/powerpoint/2010/main" val="1961970852"/>
                  </p:ext>
                </p:extLst>
              </p:nvPr>
            </p:nvGraphicFramePr>
            <p:xfrm>
              <a:off x="5491908" y="2180833"/>
              <a:ext cx="6189404" cy="3871954"/>
            </p:xfrm>
            <a:graphic>
              <a:graphicData uri="http://schemas.microsoft.com/office/powerpoint/2016/slidezoom">
                <pslz:sldZm>
                  <pslz:sldZmObj sldId="274" cId="1763707106">
                    <pslz:zmPr id="{465B1043-3F1B-4FE2-BF00-79237000FA3A}" transitionDur="1000" showBg="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6189404" cy="3871954"/>
                        </a:xfrm>
                        <a:prstGeom prst="rect">
                          <a:avLst/>
                        </a:prstGeom>
                        <a:ln w="3175">
                          <a:noFill/>
                        </a:ln>
                      </p166:spPr>
                    </pslz:zmPr>
                  </pslz:sldZmObj>
                </pslz:sldZm>
              </a:graphicData>
            </a:graphic>
          </p:graphicFrame>
        </mc:Choice>
        <mc:Fallback>
          <p:pic>
            <p:nvPicPr>
              <p:cNvPr id="12" name="Slide Zoom 11">
                <a:hlinkClick r:id="rId4" action="ppaction://hlinksldjump"/>
                <a:extLst>
                  <a:ext uri="{FF2B5EF4-FFF2-40B4-BE49-F238E27FC236}">
                    <a16:creationId xmlns:a16="http://schemas.microsoft.com/office/drawing/2014/main" id="{CAE8CD1C-D737-4CA7-BF03-324A1AD8B328}"/>
                  </a:ext>
                </a:extLst>
              </p:cNvPr>
              <p:cNvPicPr>
                <a:picLocks noGrp="1" noRot="1" noChangeAspect="1" noMove="1" noResize="1" noEditPoints="1" noAdjustHandles="1" noChangeArrowheads="1" noChangeShapeType="1"/>
              </p:cNvPicPr>
              <p:nvPr/>
            </p:nvPicPr>
            <p:blipFill>
              <a:blip r:embed="rId3" cstate="email">
                <a:extLst>
                  <a:ext uri="{28A0092B-C50C-407E-A947-70E740481C1C}">
                    <a14:useLocalDpi xmlns:a14="http://schemas.microsoft.com/office/drawing/2010/main"/>
                  </a:ext>
                </a:extLst>
              </a:blip>
              <a:stretch>
                <a:fillRect/>
              </a:stretch>
            </p:blipFill>
            <p:spPr>
              <a:xfrm>
                <a:off x="5491908" y="2180833"/>
                <a:ext cx="6189404" cy="3871954"/>
              </a:xfrm>
              <a:prstGeom prst="rect">
                <a:avLst/>
              </a:prstGeom>
              <a:ln w="3175">
                <a:noFill/>
              </a:ln>
            </p:spPr>
          </p:pic>
        </mc:Fallback>
      </mc:AlternateContent>
    </p:spTree>
    <p:extLst>
      <p:ext uri="{BB962C8B-B14F-4D97-AF65-F5344CB8AC3E}">
        <p14:creationId xmlns:p14="http://schemas.microsoft.com/office/powerpoint/2010/main" val="2298543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8" name="Rectangle 17">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4">
            <a:extLst>
              <a:ext uri="{FF2B5EF4-FFF2-40B4-BE49-F238E27FC236}">
                <a16:creationId xmlns:a16="http://schemas.microsoft.com/office/drawing/2014/main" id="{E321153A-9392-4024-93BF-3C64395FA6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32659">
            <a:off x="1054108" y="3909624"/>
            <a:ext cx="3987632" cy="1915897"/>
          </a:xfrm>
          <a:prstGeom prst="rect">
            <a:avLst/>
          </a:prstGeom>
        </p:spPr>
      </p:pic>
      <p:pic>
        <p:nvPicPr>
          <p:cNvPr id="6" name="Picture 5">
            <a:extLst>
              <a:ext uri="{FF2B5EF4-FFF2-40B4-BE49-F238E27FC236}">
                <a16:creationId xmlns:a16="http://schemas.microsoft.com/office/drawing/2014/main" id="{AB696FA5-17A0-45EF-B1D8-954EE8950D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99345">
            <a:off x="6978702" y="993114"/>
            <a:ext cx="4070013" cy="1955477"/>
          </a:xfrm>
          <a:prstGeom prst="rect">
            <a:avLst/>
          </a:prstGeom>
        </p:spPr>
      </p:pic>
      <p:pic>
        <p:nvPicPr>
          <p:cNvPr id="7" name="Picture 6">
            <a:extLst>
              <a:ext uri="{FF2B5EF4-FFF2-40B4-BE49-F238E27FC236}">
                <a16:creationId xmlns:a16="http://schemas.microsoft.com/office/drawing/2014/main" id="{3454A3AC-8793-4422-B5AC-9270FD9F708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99983" y="2212197"/>
            <a:ext cx="3953169" cy="1899338"/>
          </a:xfrm>
          <a:prstGeom prst="rect">
            <a:avLst/>
          </a:prstGeom>
        </p:spPr>
      </p:pic>
      <p:pic>
        <p:nvPicPr>
          <p:cNvPr id="8" name="Picture 7">
            <a:extLst>
              <a:ext uri="{FF2B5EF4-FFF2-40B4-BE49-F238E27FC236}">
                <a16:creationId xmlns:a16="http://schemas.microsoft.com/office/drawing/2014/main" id="{03209F7D-96EC-413E-83A6-2093308129E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0723330">
            <a:off x="1057992" y="1215807"/>
            <a:ext cx="4147653" cy="1992781"/>
          </a:xfrm>
          <a:prstGeom prst="rect">
            <a:avLst/>
          </a:prstGeom>
        </p:spPr>
      </p:pic>
      <p:pic>
        <p:nvPicPr>
          <p:cNvPr id="9" name="Picture 8">
            <a:extLst>
              <a:ext uri="{FF2B5EF4-FFF2-40B4-BE49-F238E27FC236}">
                <a16:creationId xmlns:a16="http://schemas.microsoft.com/office/drawing/2014/main" id="{D36E3A8D-98C2-45B2-BFA1-9504BD8B36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0817235">
            <a:off x="6936259" y="3472932"/>
            <a:ext cx="4229825" cy="2032261"/>
          </a:xfrm>
          <a:prstGeom prst="rect">
            <a:avLst/>
          </a:prstGeom>
        </p:spPr>
      </p:pic>
      <p:sp>
        <p:nvSpPr>
          <p:cNvPr id="10" name="Text Box 16">
            <a:extLst>
              <a:ext uri="{FF2B5EF4-FFF2-40B4-BE49-F238E27FC236}">
                <a16:creationId xmlns:a16="http://schemas.microsoft.com/office/drawing/2014/main" id="{E885DEF7-1F5C-4050-9F1B-9A823A8502B2}"/>
              </a:ext>
            </a:extLst>
          </p:cNvPr>
          <p:cNvSpPr txBox="1"/>
          <p:nvPr/>
        </p:nvSpPr>
        <p:spPr>
          <a:xfrm>
            <a:off x="89808" y="6629400"/>
            <a:ext cx="4651478" cy="21720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effectLst/>
                <a:latin typeface="Century Gothic" panose="020B0502020202020204" pitchFamily="34" charset="0"/>
                <a:ea typeface="MS Mincho" panose="02020609040205080304" pitchFamily="49" charset="-128"/>
                <a:cs typeface="Times New Roman" panose="02020603050405020304" pitchFamily="18" charset="0"/>
              </a:rPr>
              <a:t>Source: Eatwell Guide - NHS</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763707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8D8674-150F-45B1-990D-899CC4D06888}"/>
              </a:ext>
            </a:extLst>
          </p:cNvPr>
          <p:cNvSpPr>
            <a:spLocks noGrp="1"/>
          </p:cNvSpPr>
          <p:nvPr>
            <p:ph type="title"/>
          </p:nvPr>
        </p:nvSpPr>
        <p:spPr>
          <a:xfrm>
            <a:off x="8731307" y="0"/>
            <a:ext cx="3358194" cy="6858000"/>
          </a:xfrm>
        </p:spPr>
        <p:txBody>
          <a:bodyPr vert="horz" lIns="91440" tIns="45720" rIns="91440" bIns="45720" rtlCol="0" anchor="ctr">
            <a:normAutofit/>
          </a:bodyPr>
          <a:lstStyle/>
          <a:p>
            <a:pPr algn="r"/>
            <a:r>
              <a:rPr lang="en-GB" sz="2700" b="1" i="0" u="none" strike="noStrike" dirty="0">
                <a:solidFill>
                  <a:schemeClr val="bg1"/>
                </a:solidFill>
                <a:effectLst/>
                <a:latin typeface="&amp;quot"/>
              </a:rPr>
              <a:t>What is Maslow’s Hierarchy of Needs?</a:t>
            </a:r>
            <a:br>
              <a:rPr lang="en-GB" sz="1800" b="1" i="0" u="none" strike="noStrike" dirty="0">
                <a:solidFill>
                  <a:schemeClr val="bg1"/>
                </a:solidFill>
                <a:effectLst/>
                <a:latin typeface="&amp;quot"/>
              </a:rPr>
            </a:br>
            <a:br>
              <a:rPr lang="en-GB" sz="1800" dirty="0">
                <a:solidFill>
                  <a:schemeClr val="bg1"/>
                </a:solidFill>
              </a:rPr>
            </a:br>
            <a:r>
              <a:rPr lang="en-GB" sz="1800" b="0" i="0" u="none" strike="noStrike" dirty="0">
                <a:solidFill>
                  <a:schemeClr val="bg1"/>
                </a:solidFill>
                <a:effectLst/>
                <a:latin typeface="Oxygen"/>
              </a:rPr>
              <a:t>Maslow’s Hierarchy of Needs developed by Abraham Maslow argues that humans have different levels of needs. The needs are tiered as displayed in the image. At the base of the pyramid are basic human needs (food, water, clothing, etc.), and at the top is self-actualization (the finding of purpose).  Each intermediary level builds upon the level below it. In other words, in order for a child’s safety and security needs to be met, their basic human needs need to first have been met. Once basic human needs are met, then relationship needs should be met, then once relationship needs are met, then achievement needs can be met, and finally once all other needs are met, then the need for self-actualization can be met.</a:t>
            </a:r>
            <a:endParaRPr lang="en-US" dirty="0">
              <a:solidFill>
                <a:schemeClr val="bg1"/>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18E81D24-230F-4ED3-9E51-A4C39546B8CC}"/>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7710" r="4" b="2816"/>
          <a:stretch/>
        </p:blipFill>
        <p:spPr>
          <a:xfrm>
            <a:off x="976251" y="942538"/>
            <a:ext cx="7163222" cy="4808332"/>
          </a:xfrm>
          <a:prstGeom prst="rect">
            <a:avLst/>
          </a:prstGeom>
          <a:effectLst/>
        </p:spPr>
      </p:pic>
    </p:spTree>
    <p:extLst>
      <p:ext uri="{BB962C8B-B14F-4D97-AF65-F5344CB8AC3E}">
        <p14:creationId xmlns:p14="http://schemas.microsoft.com/office/powerpoint/2010/main" val="3067685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AD3CA89-D552-45F7-A2AC-C939CAC40737}"/>
              </a:ext>
            </a:extLst>
          </p:cNvPr>
          <p:cNvSpPr/>
          <p:nvPr/>
        </p:nvSpPr>
        <p:spPr>
          <a:xfrm>
            <a:off x="1216108" y="506002"/>
            <a:ext cx="5970976" cy="5845996"/>
          </a:xfrm>
          <a:prstGeom prst="ellipse">
            <a:avLst/>
          </a:prstGeom>
          <a:solidFill>
            <a:schemeClr val="tx2">
              <a:lumMod val="60000"/>
              <a:lumOff val="40000"/>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 name="TextBox 4">
            <a:extLst>
              <a:ext uri="{FF2B5EF4-FFF2-40B4-BE49-F238E27FC236}">
                <a16:creationId xmlns:a16="http://schemas.microsoft.com/office/drawing/2014/main" id="{054E096D-81C7-4B24-8110-54EC21C1594F}"/>
              </a:ext>
            </a:extLst>
          </p:cNvPr>
          <p:cNvSpPr txBox="1"/>
          <p:nvPr/>
        </p:nvSpPr>
        <p:spPr>
          <a:xfrm>
            <a:off x="1383413" y="1589649"/>
            <a:ext cx="5548045" cy="2308324"/>
          </a:xfrm>
          <a:prstGeom prst="rect">
            <a:avLst/>
          </a:prstGeom>
          <a:noFill/>
        </p:spPr>
        <p:txBody>
          <a:bodyPr wrap="square" rtlCol="0">
            <a:spAutoFit/>
          </a:bodyPr>
          <a:lstStyle/>
          <a:p>
            <a:pPr algn="ctr"/>
            <a:r>
              <a:rPr lang="en-GB" sz="7200" b="1" dirty="0">
                <a:solidFill>
                  <a:schemeClr val="bg1"/>
                </a:solidFill>
                <a:latin typeface="Stencil" panose="040409050D0802020404" pitchFamily="82" charset="0"/>
                <a:cs typeface="Raavi" panose="020B0502040204020203" pitchFamily="34" charset="0"/>
              </a:rPr>
              <a:t>Positive parenting</a:t>
            </a:r>
          </a:p>
        </p:txBody>
      </p:sp>
      <p:pic>
        <p:nvPicPr>
          <p:cNvPr id="7" name="Graphic 6" descr="Man with kid">
            <a:extLst>
              <a:ext uri="{FF2B5EF4-FFF2-40B4-BE49-F238E27FC236}">
                <a16:creationId xmlns:a16="http://schemas.microsoft.com/office/drawing/2014/main" id="{A57E3CC9-1910-44E2-836D-B3D7063FE11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009488" y="3782256"/>
            <a:ext cx="2398727" cy="2398727"/>
          </a:xfrm>
          <a:prstGeom prst="rect">
            <a:avLst/>
          </a:prstGeom>
        </p:spPr>
      </p:pic>
      <p:cxnSp>
        <p:nvCxnSpPr>
          <p:cNvPr id="20" name="Straight Connector 19">
            <a:extLst>
              <a:ext uri="{FF2B5EF4-FFF2-40B4-BE49-F238E27FC236}">
                <a16:creationId xmlns:a16="http://schemas.microsoft.com/office/drawing/2014/main" id="{506BBE5C-5F28-43E9-A20A-BC6EE291F2F6}"/>
              </a:ext>
            </a:extLst>
          </p:cNvPr>
          <p:cNvCxnSpPr>
            <a:cxnSpLocks/>
          </p:cNvCxnSpPr>
          <p:nvPr/>
        </p:nvCxnSpPr>
        <p:spPr>
          <a:xfrm flipV="1">
            <a:off x="6804917" y="1787703"/>
            <a:ext cx="613025" cy="288153"/>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472B28-71C7-4A4E-9C11-AF5C3085FE02}"/>
              </a:ext>
            </a:extLst>
          </p:cNvPr>
          <p:cNvCxnSpPr>
            <a:cxnSpLocks/>
          </p:cNvCxnSpPr>
          <p:nvPr/>
        </p:nvCxnSpPr>
        <p:spPr>
          <a:xfrm flipV="1">
            <a:off x="7129591" y="3429000"/>
            <a:ext cx="1141106" cy="3661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CB601-2164-4CF8-B5FE-5E7D125A27B6}"/>
              </a:ext>
            </a:extLst>
          </p:cNvPr>
          <p:cNvCxnSpPr>
            <a:cxnSpLocks/>
          </p:cNvCxnSpPr>
          <p:nvPr/>
        </p:nvCxnSpPr>
        <p:spPr>
          <a:xfrm>
            <a:off x="6823078" y="4764730"/>
            <a:ext cx="570554" cy="23958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slz="http://schemas.microsoft.com/office/powerpoint/2016/slidezoom" Requires="pslz">
          <p:graphicFrame>
            <p:nvGraphicFramePr>
              <p:cNvPr id="6" name="Slide Zoom 5">
                <a:extLst>
                  <a:ext uri="{FF2B5EF4-FFF2-40B4-BE49-F238E27FC236}">
                    <a16:creationId xmlns:a16="http://schemas.microsoft.com/office/drawing/2014/main" id="{68BF39F0-1285-4F9B-832F-86F66D0839D2}"/>
                  </a:ext>
                </a:extLst>
              </p:cNvPr>
              <p:cNvGraphicFramePr>
                <a:graphicFrameLocks noChangeAspect="1"/>
              </p:cNvGraphicFramePr>
              <p:nvPr>
                <p:extLst>
                  <p:ext uri="{D42A27DB-BD31-4B8C-83A1-F6EECF244321}">
                    <p14:modId xmlns:p14="http://schemas.microsoft.com/office/powerpoint/2010/main" val="871597170"/>
                  </p:ext>
                </p:extLst>
              </p:nvPr>
            </p:nvGraphicFramePr>
            <p:xfrm>
              <a:off x="7700144" y="306765"/>
              <a:ext cx="2227898" cy="2123562"/>
            </p:xfrm>
            <a:graphic>
              <a:graphicData uri="http://schemas.microsoft.com/office/powerpoint/2016/slidezoom">
                <pslz:sldZm>
                  <pslz:sldZmObj sldId="280" cId="2561211901">
                    <pslz:zmPr id="{BE1CA986-1C9E-4DA7-9984-66148F28A5CE}" transitionDur="1000" showBg="0">
                      <p166:blipFill xmlns:p166="http://schemas.microsoft.com/office/powerpoint/2016/6/main">
                        <a:blip r:embed="rId4"/>
                        <a:stretch>
                          <a:fillRect/>
                        </a:stretch>
                      </p166:blipFill>
                      <p166:spPr xmlns:p166="http://schemas.microsoft.com/office/powerpoint/2016/6/main">
                        <a:xfrm>
                          <a:off x="0" y="0"/>
                          <a:ext cx="2227898" cy="2123562"/>
                        </a:xfrm>
                        <a:prstGeom prst="rect">
                          <a:avLst/>
                        </a:prstGeom>
                        <a:ln w="3175">
                          <a:noFill/>
                        </a:ln>
                      </p166:spPr>
                    </pslz:zmPr>
                  </pslz:sldZmObj>
                </pslz:sldZm>
              </a:graphicData>
            </a:graphic>
          </p:graphicFrame>
        </mc:Choice>
        <mc:Fallback>
          <p:pic>
            <p:nvPicPr>
              <p:cNvPr id="6" name="Slide Zoom 5">
                <a:hlinkClick r:id="rId5" action="ppaction://hlinksldjump"/>
                <a:extLst>
                  <a:ext uri="{FF2B5EF4-FFF2-40B4-BE49-F238E27FC236}">
                    <a16:creationId xmlns:a16="http://schemas.microsoft.com/office/drawing/2014/main" id="{68BF39F0-1285-4F9B-832F-86F66D0839D2}"/>
                  </a:ext>
                </a:extLst>
              </p:cNvPr>
              <p:cNvPicPr>
                <a:picLocks noGrp="1" noRot="1" noChangeAspect="1" noMove="1" noResize="1" noEditPoints="1" noAdjustHandles="1" noChangeArrowheads="1" noChangeShapeType="1"/>
              </p:cNvPicPr>
              <p:nvPr/>
            </p:nvPicPr>
            <p:blipFill>
              <a:blip r:embed="rId4"/>
              <a:stretch>
                <a:fillRect/>
              </a:stretch>
            </p:blipFill>
            <p:spPr>
              <a:xfrm>
                <a:off x="7700144" y="306765"/>
                <a:ext cx="2227898" cy="2123562"/>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2" name="Slide Zoom 11">
                <a:extLst>
                  <a:ext uri="{FF2B5EF4-FFF2-40B4-BE49-F238E27FC236}">
                    <a16:creationId xmlns:a16="http://schemas.microsoft.com/office/drawing/2014/main" id="{60D0C081-E69B-4E01-8133-597D9B27EB59}"/>
                  </a:ext>
                </a:extLst>
              </p:cNvPr>
              <p:cNvGraphicFramePr>
                <a:graphicFrameLocks noChangeAspect="1"/>
              </p:cNvGraphicFramePr>
              <p:nvPr>
                <p:extLst>
                  <p:ext uri="{D42A27DB-BD31-4B8C-83A1-F6EECF244321}">
                    <p14:modId xmlns:p14="http://schemas.microsoft.com/office/powerpoint/2010/main" val="2401677435"/>
                  </p:ext>
                </p:extLst>
              </p:nvPr>
            </p:nvGraphicFramePr>
            <p:xfrm>
              <a:off x="8923726" y="2485912"/>
              <a:ext cx="2165454" cy="2072413"/>
            </p:xfrm>
            <a:graphic>
              <a:graphicData uri="http://schemas.microsoft.com/office/powerpoint/2016/slidezoom">
                <pslz:sldZm>
                  <pslz:sldZmObj sldId="285" cId="847598946">
                    <pslz:zmPr id="{37421A6F-1311-4CE1-B136-917DD573594C}" transitionDur="1000" showBg="0">
                      <p166:blipFill xmlns:p166="http://schemas.microsoft.com/office/powerpoint/2016/6/main">
                        <a:blip r:embed="rId6"/>
                        <a:stretch>
                          <a:fillRect/>
                        </a:stretch>
                      </p166:blipFill>
                      <p166:spPr xmlns:p166="http://schemas.microsoft.com/office/powerpoint/2016/6/main">
                        <a:xfrm>
                          <a:off x="0" y="0"/>
                          <a:ext cx="2165454" cy="2072413"/>
                        </a:xfrm>
                        <a:prstGeom prst="rect">
                          <a:avLst/>
                        </a:prstGeom>
                        <a:ln w="3175">
                          <a:noFill/>
                        </a:ln>
                      </p166:spPr>
                    </pslz:zmPr>
                  </pslz:sldZmObj>
                </pslz:sldZm>
              </a:graphicData>
            </a:graphic>
          </p:graphicFrame>
        </mc:Choice>
        <mc:Fallback>
          <p:pic>
            <p:nvPicPr>
              <p:cNvPr id="12" name="Slide Zoom 11">
                <a:hlinkClick r:id="rId7" action="ppaction://hlinksldjump"/>
                <a:extLst>
                  <a:ext uri="{FF2B5EF4-FFF2-40B4-BE49-F238E27FC236}">
                    <a16:creationId xmlns:a16="http://schemas.microsoft.com/office/drawing/2014/main" id="{60D0C081-E69B-4E01-8133-597D9B27EB59}"/>
                  </a:ext>
                </a:extLst>
              </p:cNvPr>
              <p:cNvPicPr>
                <a:picLocks noGrp="1" noRot="1" noChangeAspect="1" noMove="1" noResize="1" noEditPoints="1" noAdjustHandles="1" noChangeArrowheads="1" noChangeShapeType="1"/>
              </p:cNvPicPr>
              <p:nvPr/>
            </p:nvPicPr>
            <p:blipFill>
              <a:blip r:embed="rId6"/>
              <a:stretch>
                <a:fillRect/>
              </a:stretch>
            </p:blipFill>
            <p:spPr>
              <a:xfrm>
                <a:off x="8923726" y="2485912"/>
                <a:ext cx="2165454" cy="2072413"/>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6" name="Slide Zoom 15">
                <a:extLst>
                  <a:ext uri="{FF2B5EF4-FFF2-40B4-BE49-F238E27FC236}">
                    <a16:creationId xmlns:a16="http://schemas.microsoft.com/office/drawing/2014/main" id="{CD08CD7E-4DCA-4B65-9157-E9589E0800CB}"/>
                  </a:ext>
                </a:extLst>
              </p:cNvPr>
              <p:cNvGraphicFramePr>
                <a:graphicFrameLocks noChangeAspect="1"/>
              </p:cNvGraphicFramePr>
              <p:nvPr>
                <p:extLst>
                  <p:ext uri="{D42A27DB-BD31-4B8C-83A1-F6EECF244321}">
                    <p14:modId xmlns:p14="http://schemas.microsoft.com/office/powerpoint/2010/main" val="3380996896"/>
                  </p:ext>
                </p:extLst>
              </p:nvPr>
            </p:nvGraphicFramePr>
            <p:xfrm>
              <a:off x="7700144" y="4553508"/>
              <a:ext cx="2174236" cy="2072413"/>
            </p:xfrm>
            <a:graphic>
              <a:graphicData uri="http://schemas.microsoft.com/office/powerpoint/2016/slidezoom">
                <pslz:sldZm>
                  <pslz:sldZmObj sldId="290" cId="2399434497">
                    <pslz:zmPr id="{C5C6977F-845F-45B9-8217-B1E4CC17D525}" transitionDur="1000" showBg="0">
                      <p166:blipFill xmlns:p166="http://schemas.microsoft.com/office/powerpoint/2016/6/main">
                        <a:blip r:embed="rId8"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74236" cy="2072413"/>
                        </a:xfrm>
                        <a:prstGeom prst="rect">
                          <a:avLst/>
                        </a:prstGeom>
                        <a:ln w="3175">
                          <a:noFill/>
                        </a:ln>
                      </p166:spPr>
                    </pslz:zmPr>
                  </pslz:sldZmObj>
                </pslz:sldZm>
              </a:graphicData>
            </a:graphic>
          </p:graphicFrame>
        </mc:Choice>
        <mc:Fallback>
          <p:pic>
            <p:nvPicPr>
              <p:cNvPr id="16" name="Slide Zoom 15">
                <a:hlinkClick r:id="rId9" action="ppaction://hlinksldjump"/>
                <a:extLst>
                  <a:ext uri="{FF2B5EF4-FFF2-40B4-BE49-F238E27FC236}">
                    <a16:creationId xmlns:a16="http://schemas.microsoft.com/office/drawing/2014/main" id="{CD08CD7E-4DCA-4B65-9157-E9589E0800CB}"/>
                  </a:ext>
                </a:extLst>
              </p:cNvPr>
              <p:cNvPicPr>
                <a:picLocks noGrp="1" noRot="1" noChangeAspect="1" noMove="1" noResize="1" noEditPoints="1" noAdjustHandles="1" noChangeArrowheads="1" noChangeShapeType="1"/>
              </p:cNvPicPr>
              <p:nvPr/>
            </p:nvPicPr>
            <p:blipFill>
              <a:blip r:embed="rId8" cstate="email">
                <a:extLst>
                  <a:ext uri="{28A0092B-C50C-407E-A947-70E740481C1C}">
                    <a14:useLocalDpi xmlns:a14="http://schemas.microsoft.com/office/drawing/2010/main"/>
                  </a:ext>
                </a:extLst>
              </a:blip>
              <a:stretch>
                <a:fillRect/>
              </a:stretch>
            </p:blipFill>
            <p:spPr>
              <a:xfrm>
                <a:off x="7700144" y="4553508"/>
                <a:ext cx="2174236" cy="2072413"/>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23" name="Slide Zoom 22">
                <a:extLst>
                  <a:ext uri="{FF2B5EF4-FFF2-40B4-BE49-F238E27FC236}">
                    <a16:creationId xmlns:a16="http://schemas.microsoft.com/office/drawing/2014/main" id="{097EFF2A-4E23-47AC-9888-3D54F65A26A6}"/>
                  </a:ext>
                </a:extLst>
              </p:cNvPr>
              <p:cNvGraphicFramePr>
                <a:graphicFrameLocks noChangeAspect="1"/>
              </p:cNvGraphicFramePr>
              <p:nvPr>
                <p:extLst>
                  <p:ext uri="{D42A27DB-BD31-4B8C-83A1-F6EECF244321}">
                    <p14:modId xmlns:p14="http://schemas.microsoft.com/office/powerpoint/2010/main" val="3546441066"/>
                  </p:ext>
                </p:extLst>
              </p:nvPr>
            </p:nvGraphicFramePr>
            <p:xfrm>
              <a:off x="3861982" y="4463703"/>
              <a:ext cx="295453" cy="295453"/>
            </p:xfrm>
            <a:graphic>
              <a:graphicData uri="http://schemas.microsoft.com/office/powerpoint/2016/slidezoom">
                <pslz:sldZm>
                  <pslz:sldZmObj sldId="292" cId="3019688884">
                    <pslz:zmPr id="{8CCB4A6A-F913-433F-9149-6626003E65A9}"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95453" cy="295453"/>
                        </a:xfrm>
                        <a:prstGeom prst="rect">
                          <a:avLst/>
                        </a:prstGeom>
                        <a:ln w="3175">
                          <a:noFill/>
                        </a:ln>
                      </p166:spPr>
                    </pslz:zmPr>
                  </pslz:sldZmObj>
                </pslz:sldZm>
              </a:graphicData>
            </a:graphic>
          </p:graphicFrame>
        </mc:Choice>
        <mc:Fallback>
          <p:pic>
            <p:nvPicPr>
              <p:cNvPr id="23" name="Slide Zoom 22">
                <a:hlinkClick r:id="rId11" action="ppaction://hlinksldjump"/>
                <a:extLst>
                  <a:ext uri="{FF2B5EF4-FFF2-40B4-BE49-F238E27FC236}">
                    <a16:creationId xmlns:a16="http://schemas.microsoft.com/office/drawing/2014/main" id="{097EFF2A-4E23-47AC-9888-3D54F65A26A6}"/>
                  </a:ext>
                </a:extLst>
              </p:cNvPr>
              <p:cNvPicPr>
                <a:picLocks noGrp="1" noRot="1" noChangeAspect="1" noMove="1" noResize="1" noEditPoints="1" noAdjustHandles="1" noChangeArrowheads="1" noChangeShapeType="1"/>
              </p:cNvPicPr>
              <p:nvPr/>
            </p:nvPicPr>
            <p:blipFill>
              <a:blip r:embed="rId10" cstate="email">
                <a:extLst>
                  <a:ext uri="{28A0092B-C50C-407E-A947-70E740481C1C}">
                    <a14:useLocalDpi xmlns:a14="http://schemas.microsoft.com/office/drawing/2010/main"/>
                  </a:ext>
                </a:extLst>
              </a:blip>
              <a:stretch>
                <a:fillRect/>
              </a:stretch>
            </p:blipFill>
            <p:spPr>
              <a:xfrm>
                <a:off x="3861982" y="4463703"/>
                <a:ext cx="295453" cy="295453"/>
              </a:xfrm>
              <a:prstGeom prst="rect">
                <a:avLst/>
              </a:prstGeom>
              <a:ln w="3175">
                <a:noFill/>
              </a:ln>
            </p:spPr>
          </p:pic>
        </mc:Fallback>
      </mc:AlternateContent>
    </p:spTree>
    <p:extLst>
      <p:ext uri="{BB962C8B-B14F-4D97-AF65-F5344CB8AC3E}">
        <p14:creationId xmlns:p14="http://schemas.microsoft.com/office/powerpoint/2010/main" val="1947218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6945640" y="887048"/>
            <a:ext cx="4943032" cy="5396874"/>
            <a:chOff x="-2195" y="1914677"/>
            <a:chExt cx="4663100" cy="4884147"/>
          </a:xfrm>
        </p:grpSpPr>
        <p:sp>
          <p:nvSpPr>
            <p:cNvPr id="3" name="TextBox 2">
              <a:extLst>
                <a:ext uri="{FF2B5EF4-FFF2-40B4-BE49-F238E27FC236}">
                  <a16:creationId xmlns:a16="http://schemas.microsoft.com/office/drawing/2014/main" id="{640B64EF-8254-4113-ADC6-E08FC91913D1}"/>
                </a:ext>
              </a:extLst>
            </p:cNvPr>
            <p:cNvSpPr txBox="1"/>
            <p:nvPr/>
          </p:nvSpPr>
          <p:spPr>
            <a:xfrm>
              <a:off x="-2195" y="1914677"/>
              <a:ext cx="4085456" cy="707886"/>
            </a:xfrm>
            <a:prstGeom prst="rect">
              <a:avLst/>
            </a:prstGeom>
            <a:noFill/>
          </p:spPr>
          <p:txBody>
            <a:bodyPr wrap="square" rtlCol="0">
              <a:spAutoFit/>
            </a:bodyPr>
            <a:lstStyle/>
            <a:p>
              <a:pPr algn="ctr"/>
              <a:r>
                <a:rPr lang="en-GB" sz="4000" b="1" dirty="0">
                  <a:solidFill>
                    <a:schemeClr val="bg1"/>
                  </a:solidFill>
                  <a:latin typeface="Stencil" panose="040409050D0802020404" pitchFamily="82" charset="0"/>
                  <a:cs typeface="Raavi" panose="020B0502040204020203" pitchFamily="34" charset="0"/>
                </a:rPr>
                <a:t>Predictability</a:t>
              </a:r>
              <a:endParaRPr lang="en-GB" sz="32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145903" y="2712858"/>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3760242"/>
            </a:xfrm>
            <a:prstGeom prst="rect">
              <a:avLst/>
            </a:prstGeom>
            <a:noFill/>
          </p:spPr>
          <p:txBody>
            <a:bodyPr wrap="square" rtlCol="0">
              <a:spAutoFit/>
            </a:bodyPr>
            <a:lstStyle/>
            <a:p>
              <a:r>
                <a:rPr lang="en-GB" sz="2400" dirty="0">
                  <a:solidFill>
                    <a:schemeClr val="bg1"/>
                  </a:solidFill>
                  <a:latin typeface="Ravvi"/>
                </a:rPr>
                <a:t>When the world is unpredictable and confusing there is a lot of uncertainty which can lead to anxiety.  </a:t>
              </a:r>
            </a:p>
            <a:p>
              <a:endParaRPr lang="en-GB" sz="2400" dirty="0">
                <a:solidFill>
                  <a:schemeClr val="bg1"/>
                </a:solidFill>
                <a:latin typeface="Ravvi"/>
              </a:endParaRPr>
            </a:p>
            <a:p>
              <a:r>
                <a:rPr lang="en-GB" sz="2400" dirty="0">
                  <a:solidFill>
                    <a:schemeClr val="bg1"/>
                  </a:solidFill>
                  <a:latin typeface="Ravvi"/>
                </a:rPr>
                <a:t>Many children have a need to control activity and interaction around them. To help deal with this insecurity and anxiety, we have to decrease the uncertainty in their lives. </a:t>
              </a:r>
              <a:endParaRPr lang="en-GB" sz="2400" dirty="0">
                <a:solidFill>
                  <a:schemeClr val="bg1"/>
                </a:solidFill>
                <a:latin typeface="Ravvi"/>
                <a:ea typeface="Source Sans Pro Black" panose="020B0803030403020204" pitchFamily="34" charset="0"/>
                <a:cs typeface="Raavi" panose="020B0502040204020203" pitchFamily="34" charset="0"/>
              </a:endParaRPr>
            </a:p>
          </p:txBody>
        </p:sp>
      </p:grpSp>
      <p:sp>
        <p:nvSpPr>
          <p:cNvPr id="25" name="TextBox 24">
            <a:extLst>
              <a:ext uri="{FF2B5EF4-FFF2-40B4-BE49-F238E27FC236}">
                <a16:creationId xmlns:a16="http://schemas.microsoft.com/office/drawing/2014/main" id="{B26706F5-A7C3-4E16-A2FA-95D9EA6E5582}"/>
              </a:ext>
            </a:extLst>
          </p:cNvPr>
          <p:cNvSpPr txBox="1"/>
          <p:nvPr/>
        </p:nvSpPr>
        <p:spPr>
          <a:xfrm>
            <a:off x="2628951" y="5437537"/>
            <a:ext cx="2024009" cy="954107"/>
          </a:xfrm>
          <a:prstGeom prst="rect">
            <a:avLst/>
          </a:prstGeom>
          <a:noFill/>
        </p:spPr>
        <p:txBody>
          <a:bodyPr wrap="square" rtlCol="0">
            <a:spAutoFit/>
          </a:bodyPr>
          <a:lstStyle/>
          <a:p>
            <a:pPr algn="ctr"/>
            <a:r>
              <a:rPr lang="en-GB" sz="2800" b="1" dirty="0">
                <a:solidFill>
                  <a:schemeClr val="bg1"/>
                </a:solidFill>
              </a:rPr>
              <a:t>Structure &amp; Routines</a:t>
            </a:r>
          </a:p>
        </p:txBody>
      </p:sp>
      <p:sp>
        <p:nvSpPr>
          <p:cNvPr id="11" name="TextBox 10">
            <a:extLst>
              <a:ext uri="{FF2B5EF4-FFF2-40B4-BE49-F238E27FC236}">
                <a16:creationId xmlns:a16="http://schemas.microsoft.com/office/drawing/2014/main" id="{E46F5946-9BF2-400A-AE18-1BA8C4A165DB}"/>
              </a:ext>
            </a:extLst>
          </p:cNvPr>
          <p:cNvSpPr txBox="1"/>
          <p:nvPr/>
        </p:nvSpPr>
        <p:spPr>
          <a:xfrm>
            <a:off x="2516110" y="2503350"/>
            <a:ext cx="3930453" cy="523220"/>
          </a:xfrm>
          <a:prstGeom prst="rect">
            <a:avLst/>
          </a:prstGeom>
          <a:noFill/>
        </p:spPr>
        <p:txBody>
          <a:bodyPr wrap="square" rtlCol="0">
            <a:spAutoFit/>
          </a:bodyPr>
          <a:lstStyle/>
          <a:p>
            <a:pPr algn="ctr"/>
            <a:r>
              <a:rPr lang="en-GB" sz="2800" b="1" dirty="0">
                <a:solidFill>
                  <a:schemeClr val="bg1"/>
                </a:solidFill>
              </a:rPr>
              <a:t>Boundaries</a:t>
            </a:r>
          </a:p>
        </p:txBody>
      </p:sp>
      <mc:AlternateContent xmlns:mc="http://schemas.openxmlformats.org/markup-compatibility/2006">
        <mc:Choice xmlns:pslz="http://schemas.microsoft.com/office/powerpoint/2016/slidezoom" Requires="pslz">
          <p:graphicFrame>
            <p:nvGraphicFramePr>
              <p:cNvPr id="15" name="Slide Zoom 14">
                <a:extLst>
                  <a:ext uri="{FF2B5EF4-FFF2-40B4-BE49-F238E27FC236}">
                    <a16:creationId xmlns:a16="http://schemas.microsoft.com/office/drawing/2014/main" id="{58A1E761-731A-44E5-87AD-4B519AED89F6}"/>
                  </a:ext>
                </a:extLst>
              </p:cNvPr>
              <p:cNvGraphicFramePr>
                <a:graphicFrameLocks noChangeAspect="1"/>
              </p:cNvGraphicFramePr>
              <p:nvPr>
                <p:extLst>
                  <p:ext uri="{D42A27DB-BD31-4B8C-83A1-F6EECF244321}">
                    <p14:modId xmlns:p14="http://schemas.microsoft.com/office/powerpoint/2010/main" val="610518317"/>
                  </p:ext>
                </p:extLst>
              </p:nvPr>
            </p:nvGraphicFramePr>
            <p:xfrm>
              <a:off x="2716673" y="760052"/>
              <a:ext cx="3529325" cy="1743298"/>
            </p:xfrm>
            <a:graphic>
              <a:graphicData uri="http://schemas.microsoft.com/office/powerpoint/2016/slidezoom">
                <pslz:sldZm>
                  <pslz:sldZmObj sldId="281" cId="1572734263">
                    <pslz:zmPr id="{12C20339-0436-4CFE-AA99-285590D72C0E}" transitionDur="1000" showBg="0">
                      <p166:blipFill xmlns:p166="http://schemas.microsoft.com/office/powerpoint/2016/6/main">
                        <a:blip r:embed="rId2"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3529325" cy="1743298"/>
                        </a:xfrm>
                        <a:prstGeom prst="rect">
                          <a:avLst/>
                        </a:prstGeom>
                        <a:ln w="3175">
                          <a:noFill/>
                        </a:ln>
                      </p166:spPr>
                    </pslz:zmPr>
                  </pslz:sldZmObj>
                </pslz:sldZm>
              </a:graphicData>
            </a:graphic>
          </p:graphicFrame>
        </mc:Choice>
        <mc:Fallback>
          <p:pic>
            <p:nvPicPr>
              <p:cNvPr id="15" name="Slide Zoom 14">
                <a:hlinkClick r:id="rId3" action="ppaction://hlinksldjump"/>
                <a:extLst>
                  <a:ext uri="{FF2B5EF4-FFF2-40B4-BE49-F238E27FC236}">
                    <a16:creationId xmlns:a16="http://schemas.microsoft.com/office/drawing/2014/main" id="{58A1E761-731A-44E5-87AD-4B519AED89F6}"/>
                  </a:ext>
                </a:extLst>
              </p:cNvPr>
              <p:cNvPicPr>
                <a:picLocks noGrp="1" noRot="1" noChangeAspect="1" noMove="1" noResize="1" noEditPoints="1" noAdjustHandles="1" noChangeArrowheads="1" noChangeShapeType="1"/>
              </p:cNvPicPr>
              <p:nvPr/>
            </p:nvPicPr>
            <p:blipFill>
              <a:blip r:embed="rId2" cstate="email">
                <a:extLst>
                  <a:ext uri="{28A0092B-C50C-407E-A947-70E740481C1C}">
                    <a14:useLocalDpi xmlns:a14="http://schemas.microsoft.com/office/drawing/2010/main"/>
                  </a:ext>
                </a:extLst>
              </a:blip>
              <a:stretch>
                <a:fillRect/>
              </a:stretch>
            </p:blipFill>
            <p:spPr>
              <a:xfrm>
                <a:off x="2716673" y="760052"/>
                <a:ext cx="3529325" cy="1743298"/>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7" name="Slide Zoom 16">
                <a:extLst>
                  <a:ext uri="{FF2B5EF4-FFF2-40B4-BE49-F238E27FC236}">
                    <a16:creationId xmlns:a16="http://schemas.microsoft.com/office/drawing/2014/main" id="{3EA985B1-EEE1-4EE3-8558-2329745AFA1D}"/>
                  </a:ext>
                </a:extLst>
              </p:cNvPr>
              <p:cNvGraphicFramePr>
                <a:graphicFrameLocks noChangeAspect="1"/>
              </p:cNvGraphicFramePr>
              <p:nvPr>
                <p:extLst>
                  <p:ext uri="{D42A27DB-BD31-4B8C-83A1-F6EECF244321}">
                    <p14:modId xmlns:p14="http://schemas.microsoft.com/office/powerpoint/2010/main" val="1238769510"/>
                  </p:ext>
                </p:extLst>
              </p:nvPr>
            </p:nvGraphicFramePr>
            <p:xfrm>
              <a:off x="291365" y="2965383"/>
              <a:ext cx="2337586" cy="3318539"/>
            </p:xfrm>
            <a:graphic>
              <a:graphicData uri="http://schemas.microsoft.com/office/powerpoint/2016/slidezoom">
                <pslz:sldZm>
                  <pslz:sldZmObj sldId="283" cId="3086993167">
                    <pslz:zmPr id="{9B791418-B2F3-4981-9AD3-8E774FA2298D}"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337586" cy="3318539"/>
                        </a:xfrm>
                        <a:prstGeom prst="rect">
                          <a:avLst/>
                        </a:prstGeom>
                        <a:ln w="3175">
                          <a:noFill/>
                        </a:ln>
                      </p166:spPr>
                    </pslz:zmPr>
                  </pslz:sldZmObj>
                </pslz:sldZm>
              </a:graphicData>
            </a:graphic>
          </p:graphicFrame>
        </mc:Choice>
        <mc:Fallback>
          <p:pic>
            <p:nvPicPr>
              <p:cNvPr id="17" name="Slide Zoom 16">
                <a:hlinkClick r:id="rId5" action="ppaction://hlinksldjump"/>
                <a:extLst>
                  <a:ext uri="{FF2B5EF4-FFF2-40B4-BE49-F238E27FC236}">
                    <a16:creationId xmlns:a16="http://schemas.microsoft.com/office/drawing/2014/main" id="{3EA985B1-EEE1-4EE3-8558-2329745AFA1D}"/>
                  </a:ext>
                </a:extLst>
              </p:cNvPr>
              <p:cNvPicPr>
                <a:picLocks noGrp="1" noRot="1" noChangeAspect="1" noMove="1" noResize="1" noEditPoints="1" noAdjustHandles="1" noChangeArrowheads="1" noChangeShapeType="1"/>
              </p:cNvPicPr>
              <p:nvPr/>
            </p:nvPicPr>
            <p:blipFill>
              <a:blip r:embed="rId4" cstate="email">
                <a:extLst>
                  <a:ext uri="{28A0092B-C50C-407E-A947-70E740481C1C}">
                    <a14:useLocalDpi xmlns:a14="http://schemas.microsoft.com/office/drawing/2010/main"/>
                  </a:ext>
                </a:extLst>
              </a:blip>
              <a:stretch>
                <a:fillRect/>
              </a:stretch>
            </p:blipFill>
            <p:spPr>
              <a:xfrm>
                <a:off x="291365" y="2965383"/>
                <a:ext cx="2337586" cy="3318539"/>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20" name="Slide Zoom 19">
                <a:extLst>
                  <a:ext uri="{FF2B5EF4-FFF2-40B4-BE49-F238E27FC236}">
                    <a16:creationId xmlns:a16="http://schemas.microsoft.com/office/drawing/2014/main" id="{B01FB807-72FE-4D38-BE3F-23C800970C26}"/>
                  </a:ext>
                </a:extLst>
              </p:cNvPr>
              <p:cNvGraphicFramePr>
                <a:graphicFrameLocks noChangeAspect="1"/>
              </p:cNvGraphicFramePr>
              <p:nvPr>
                <p:extLst>
                  <p:ext uri="{D42A27DB-BD31-4B8C-83A1-F6EECF244321}">
                    <p14:modId xmlns:p14="http://schemas.microsoft.com/office/powerpoint/2010/main" val="870805520"/>
                  </p:ext>
                </p:extLst>
              </p:nvPr>
            </p:nvGraphicFramePr>
            <p:xfrm>
              <a:off x="303328" y="162617"/>
              <a:ext cx="1486699" cy="1714500"/>
            </p:xfrm>
            <a:graphic>
              <a:graphicData uri="http://schemas.microsoft.com/office/powerpoint/2016/slidezoom">
                <pslz:sldZm>
                  <pslz:sldZmObj sldId="282" cId="1778367500">
                    <pslz:zmPr id="{AF564811-0BC7-4422-8262-B5D03ADA4E94}" transitionDur="1000" showBg="0">
                      <p166:blipFill xmlns:p166="http://schemas.microsoft.com/office/powerpoint/2016/6/main">
                        <a:blip r:embed="rId6"/>
                        <a:stretch>
                          <a:fillRect/>
                        </a:stretch>
                      </p166:blipFill>
                      <p166:spPr xmlns:p166="http://schemas.microsoft.com/office/powerpoint/2016/6/main">
                        <a:xfrm>
                          <a:off x="0" y="0"/>
                          <a:ext cx="1486699" cy="1714500"/>
                        </a:xfrm>
                        <a:prstGeom prst="rect">
                          <a:avLst/>
                        </a:prstGeom>
                        <a:ln w="3175">
                          <a:noFill/>
                        </a:ln>
                      </p166:spPr>
                    </pslz:zmPr>
                  </pslz:sldZmObj>
                </pslz:sldZm>
              </a:graphicData>
            </a:graphic>
          </p:graphicFrame>
        </mc:Choice>
        <mc:Fallback>
          <p:pic>
            <p:nvPicPr>
              <p:cNvPr id="20" name="Slide Zoom 19">
                <a:hlinkClick r:id="rId7" action="ppaction://hlinksldjump"/>
                <a:extLst>
                  <a:ext uri="{FF2B5EF4-FFF2-40B4-BE49-F238E27FC236}">
                    <a16:creationId xmlns:a16="http://schemas.microsoft.com/office/drawing/2014/main" id="{B01FB807-72FE-4D38-BE3F-23C800970C26}"/>
                  </a:ext>
                </a:extLst>
              </p:cNvPr>
              <p:cNvPicPr>
                <a:picLocks noGrp="1" noRot="1" noChangeAspect="1" noMove="1" noResize="1" noEditPoints="1" noAdjustHandles="1" noChangeArrowheads="1" noChangeShapeType="1"/>
              </p:cNvPicPr>
              <p:nvPr/>
            </p:nvPicPr>
            <p:blipFill>
              <a:blip r:embed="rId6"/>
              <a:stretch>
                <a:fillRect/>
              </a:stretch>
            </p:blipFill>
            <p:spPr>
              <a:xfrm>
                <a:off x="303328" y="162617"/>
                <a:ext cx="1486699" cy="1714500"/>
              </a:xfrm>
              <a:prstGeom prst="rect">
                <a:avLst/>
              </a:prstGeom>
              <a:ln w="3175">
                <a:noFill/>
              </a:ln>
            </p:spPr>
          </p:pic>
        </mc:Fallback>
      </mc:AlternateContent>
    </p:spTree>
    <p:extLst>
      <p:ext uri="{BB962C8B-B14F-4D97-AF65-F5344CB8AC3E}">
        <p14:creationId xmlns:p14="http://schemas.microsoft.com/office/powerpoint/2010/main" val="2561211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7" name="Freeform: Shape 16">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8202A22-F63C-40F6-B6E9-F06BC4DF65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2557" y="235369"/>
            <a:ext cx="10228003" cy="6622631"/>
          </a:xfrm>
          <a:prstGeom prst="rect">
            <a:avLst/>
          </a:prstGeom>
        </p:spPr>
      </p:pic>
      <p:sp>
        <p:nvSpPr>
          <p:cNvPr id="6" name="Text Box 16">
            <a:extLst>
              <a:ext uri="{FF2B5EF4-FFF2-40B4-BE49-F238E27FC236}">
                <a16:creationId xmlns:a16="http://schemas.microsoft.com/office/drawing/2014/main" id="{6CC71B11-95EC-4F25-8BAD-5E0877F401FA}"/>
              </a:ext>
            </a:extLst>
          </p:cNvPr>
          <p:cNvSpPr txBox="1"/>
          <p:nvPr/>
        </p:nvSpPr>
        <p:spPr>
          <a:xfrm>
            <a:off x="8833757" y="6564086"/>
            <a:ext cx="3358243" cy="2286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effectLst/>
                <a:latin typeface="Century Gothic" panose="020B0502020202020204" pitchFamily="34" charset="0"/>
                <a:ea typeface="MS Mincho" panose="02020609040205080304" pitchFamily="49" charset="-128"/>
                <a:cs typeface="Times New Roman" panose="02020603050405020304" pitchFamily="18" charset="0"/>
              </a:rPr>
              <a:t>Source:  NSPCC Need-to-know-guides – Positive Parenting</a:t>
            </a:r>
            <a:endParaRPr lang="en-GB" sz="800" dirty="0">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572734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DD79F-73C6-4C77-9BA6-89C6615874A7}"/>
              </a:ext>
            </a:extLst>
          </p:cNvPr>
          <p:cNvSpPr>
            <a:spLocks noGrp="1"/>
          </p:cNvSpPr>
          <p:nvPr>
            <p:ph type="title"/>
          </p:nvPr>
        </p:nvSpPr>
        <p:spPr>
          <a:xfrm>
            <a:off x="3777059" y="486153"/>
            <a:ext cx="4884145" cy="906286"/>
          </a:xfrm>
        </p:spPr>
        <p:txBody>
          <a:bodyPr>
            <a:normAutofit/>
          </a:bodyPr>
          <a:lstStyle/>
          <a:p>
            <a:r>
              <a:rPr lang="en-GB" sz="4200" b="1" dirty="0">
                <a:latin typeface="+mn-lt"/>
              </a:rPr>
              <a:t>Structure &amp; Routine</a:t>
            </a:r>
          </a:p>
        </p:txBody>
      </p:sp>
      <p:pic>
        <p:nvPicPr>
          <p:cNvPr id="16" name="Picture 15">
            <a:extLst>
              <a:ext uri="{FF2B5EF4-FFF2-40B4-BE49-F238E27FC236}">
                <a16:creationId xmlns:a16="http://schemas.microsoft.com/office/drawing/2014/main" id="{EDBF3864-FC8B-4755-8784-3908B0A38E6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7881" y="307036"/>
            <a:ext cx="3521710" cy="4027260"/>
          </a:xfrm>
          <a:prstGeom prst="rect">
            <a:avLst/>
          </a:prstGeom>
        </p:spPr>
      </p:pic>
      <p:sp>
        <p:nvSpPr>
          <p:cNvPr id="4" name="Text Placeholder 3">
            <a:extLst>
              <a:ext uri="{FF2B5EF4-FFF2-40B4-BE49-F238E27FC236}">
                <a16:creationId xmlns:a16="http://schemas.microsoft.com/office/drawing/2014/main" id="{B717D555-848F-4C91-902B-1528E0179AA6}"/>
              </a:ext>
            </a:extLst>
          </p:cNvPr>
          <p:cNvSpPr>
            <a:spLocks noGrp="1"/>
          </p:cNvSpPr>
          <p:nvPr>
            <p:ph type="body" sz="half" idx="2"/>
          </p:nvPr>
        </p:nvSpPr>
        <p:spPr>
          <a:xfrm>
            <a:off x="660084" y="1160980"/>
            <a:ext cx="2624772" cy="2686555"/>
          </a:xfrm>
        </p:spPr>
        <p:txBody>
          <a:bodyPr>
            <a:normAutofit fontScale="92500" lnSpcReduction="20000"/>
          </a:bodyPr>
          <a:lstStyle/>
          <a:p>
            <a:pPr algn="ctr"/>
            <a:r>
              <a:rPr lang="en-GB" sz="2800" dirty="0">
                <a:latin typeface="+mj-lt"/>
              </a:rPr>
              <a:t>Build structure into your daily routine:  The more structured and predictable the daily routine is, the less uncertainty there is for the child. </a:t>
            </a:r>
          </a:p>
        </p:txBody>
      </p:sp>
      <p:sp>
        <p:nvSpPr>
          <p:cNvPr id="23" name="Rectangle 22">
            <a:extLst>
              <a:ext uri="{FF2B5EF4-FFF2-40B4-BE49-F238E27FC236}">
                <a16:creationId xmlns:a16="http://schemas.microsoft.com/office/drawing/2014/main" id="{9A2FB712-DDBF-49CE-B1B5-76F83CE414D1}"/>
              </a:ext>
            </a:extLst>
          </p:cNvPr>
          <p:cNvSpPr/>
          <p:nvPr/>
        </p:nvSpPr>
        <p:spPr>
          <a:xfrm flipV="1">
            <a:off x="5559913" y="2779183"/>
            <a:ext cx="6377572" cy="382079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Content Placeholder 11">
            <a:extLst>
              <a:ext uri="{FF2B5EF4-FFF2-40B4-BE49-F238E27FC236}">
                <a16:creationId xmlns:a16="http://schemas.microsoft.com/office/drawing/2014/main" id="{E9BECE9A-50FD-44FB-9606-60AF540E079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662599" y="3403410"/>
            <a:ext cx="6172200" cy="888250"/>
          </a:xfrm>
          <a:prstGeom prst="rect">
            <a:avLst/>
          </a:prstGeom>
        </p:spPr>
      </p:pic>
      <p:sp>
        <p:nvSpPr>
          <p:cNvPr id="18" name="Rectangle 17">
            <a:extLst>
              <a:ext uri="{FF2B5EF4-FFF2-40B4-BE49-F238E27FC236}">
                <a16:creationId xmlns:a16="http://schemas.microsoft.com/office/drawing/2014/main" id="{20580035-5E2F-400E-9FD6-88F1F5C7B153}"/>
              </a:ext>
            </a:extLst>
          </p:cNvPr>
          <p:cNvSpPr/>
          <p:nvPr/>
        </p:nvSpPr>
        <p:spPr>
          <a:xfrm>
            <a:off x="5785806" y="4440634"/>
            <a:ext cx="5962766" cy="2247589"/>
          </a:xfrm>
          <a:prstGeom prst="rect">
            <a:avLst/>
          </a:prstGeom>
        </p:spPr>
        <p:txBody>
          <a:bodyPr vert="horz" lIns="91440" tIns="45720" rIns="91440" bIns="45720" rtlCol="0">
            <a:normAutofit lnSpcReduction="10000"/>
          </a:bodyPr>
          <a:lstStyle/>
          <a:p>
            <a:pPr algn="ctr">
              <a:lnSpc>
                <a:spcPct val="90000"/>
              </a:lnSpc>
              <a:spcAft>
                <a:spcPts val="600"/>
              </a:spcAft>
              <a:buClr>
                <a:schemeClr val="tx1">
                  <a:lumMod val="85000"/>
                  <a:lumOff val="15000"/>
                </a:schemeClr>
              </a:buClr>
            </a:pPr>
            <a:r>
              <a:rPr lang="en-US" sz="2400" dirty="0">
                <a:latin typeface="+mj-lt"/>
              </a:rPr>
              <a:t>If possible, provide visual timetables (pictures or text) so children can see what is coming up next and what they are doing now. This gives order to their day. These visuals provide a path to follow. It lets them know what to expect and when to expect it. This alone can reduce anxiety. </a:t>
            </a:r>
          </a:p>
        </p:txBody>
      </p:sp>
      <p:sp>
        <p:nvSpPr>
          <p:cNvPr id="22" name="Rectangle 21">
            <a:extLst>
              <a:ext uri="{FF2B5EF4-FFF2-40B4-BE49-F238E27FC236}">
                <a16:creationId xmlns:a16="http://schemas.microsoft.com/office/drawing/2014/main" id="{35725072-830D-49CB-8B88-F815E88BF114}"/>
              </a:ext>
            </a:extLst>
          </p:cNvPr>
          <p:cNvSpPr/>
          <p:nvPr/>
        </p:nvSpPr>
        <p:spPr>
          <a:xfrm>
            <a:off x="6627653" y="2624724"/>
            <a:ext cx="4602152" cy="93907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dirty="0">
                <a:solidFill>
                  <a:schemeClr val="tx1">
                    <a:lumMod val="85000"/>
                    <a:lumOff val="15000"/>
                  </a:schemeClr>
                </a:solidFill>
              </a:rPr>
              <a:t>Using a Visual Schedule </a:t>
            </a:r>
          </a:p>
        </p:txBody>
      </p:sp>
      <p:pic>
        <p:nvPicPr>
          <p:cNvPr id="25" name="Picture 24" descr="A screenshot of a cell phone&#10;&#10;Description automatically generated">
            <a:extLst>
              <a:ext uri="{FF2B5EF4-FFF2-40B4-BE49-F238E27FC236}">
                <a16:creationId xmlns:a16="http://schemas.microsoft.com/office/drawing/2014/main" id="{5B5F2011-D9BC-47E9-9B07-86D16F4A37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8320" y="258021"/>
            <a:ext cx="3475281" cy="2398537"/>
          </a:xfrm>
          <a:prstGeom prst="rect">
            <a:avLst/>
          </a:prstGeom>
        </p:spPr>
      </p:pic>
      <p:pic>
        <p:nvPicPr>
          <p:cNvPr id="30" name="Picture 29" descr="Graphical user interface, application&#10;&#10;Description automatically generated">
            <a:extLst>
              <a:ext uri="{FF2B5EF4-FFF2-40B4-BE49-F238E27FC236}">
                <a16:creationId xmlns:a16="http://schemas.microsoft.com/office/drawing/2014/main" id="{3ECD8BC7-D272-4FE7-8A2E-D2DBBD4732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09547" y="4488124"/>
            <a:ext cx="3674081" cy="2135363"/>
          </a:xfrm>
          <a:prstGeom prst="rect">
            <a:avLst/>
          </a:prstGeom>
        </p:spPr>
      </p:pic>
      <mc:AlternateContent xmlns:mc="http://schemas.openxmlformats.org/markup-compatibility/2006" xmlns:pslz="http://schemas.microsoft.com/office/powerpoint/2016/slidezoom">
        <mc:Choice Requires="pslz">
          <p:graphicFrame>
            <p:nvGraphicFramePr>
              <p:cNvPr id="32" name="Slide Zoom 31">
                <a:extLst>
                  <a:ext uri="{FF2B5EF4-FFF2-40B4-BE49-F238E27FC236}">
                    <a16:creationId xmlns:a16="http://schemas.microsoft.com/office/drawing/2014/main" id="{F936161E-D2F4-4014-B0F5-5E6473EA6076}"/>
                  </a:ext>
                </a:extLst>
              </p:cNvPr>
              <p:cNvGraphicFramePr>
                <a:graphicFrameLocks noChangeAspect="1"/>
              </p:cNvGraphicFramePr>
              <p:nvPr>
                <p:extLst>
                  <p:ext uri="{D42A27DB-BD31-4B8C-83A1-F6EECF244321}">
                    <p14:modId xmlns:p14="http://schemas.microsoft.com/office/powerpoint/2010/main" val="1188193556"/>
                  </p:ext>
                </p:extLst>
              </p:nvPr>
            </p:nvGraphicFramePr>
            <p:xfrm>
              <a:off x="3931056" y="1737665"/>
              <a:ext cx="1447177" cy="1447177"/>
            </p:xfrm>
            <a:graphic>
              <a:graphicData uri="http://schemas.microsoft.com/office/powerpoint/2016/slidezoom">
                <pslz:sldZm>
                  <pslz:sldZmObj sldId="284" cId="1053126808">
                    <pslz:zmPr id="{2C9E98B3-88B6-4A71-A760-0D057C4215C2}"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447177" cy="1447177"/>
                        </a:xfrm>
                        <a:prstGeom prst="rect">
                          <a:avLst/>
                        </a:prstGeom>
                        <a:ln w="3175">
                          <a:noFill/>
                        </a:ln>
                      </p166:spPr>
                    </pslz:zmPr>
                  </pslz:sldZmObj>
                </pslz:sldZm>
              </a:graphicData>
            </a:graphic>
          </p:graphicFrame>
        </mc:Choice>
        <mc:Fallback xmlns="">
          <p:pic>
            <p:nvPicPr>
              <p:cNvPr id="32" name="Slide Zoom 31">
                <a:hlinkClick r:id="rId7" action="ppaction://hlinksldjump"/>
                <a:extLst>
                  <a:ext uri="{FF2B5EF4-FFF2-40B4-BE49-F238E27FC236}">
                    <a16:creationId xmlns:a16="http://schemas.microsoft.com/office/drawing/2014/main" id="{F936161E-D2F4-4014-B0F5-5E6473EA6076}"/>
                  </a:ext>
                </a:extLst>
              </p:cNvPr>
              <p:cNvPicPr>
                <a:picLocks noGrp="1" noRot="1" noChangeAspect="1" noMove="1" noResize="1" noEditPoints="1" noAdjustHandles="1" noChangeArrowheads="1" noChangeShapeType="1"/>
              </p:cNvPicPr>
              <p:nvPr/>
            </p:nvPicPr>
            <p:blipFill>
              <a:blip r:embed="rId8"/>
              <a:stretch>
                <a:fillRect/>
              </a:stretch>
            </p:blipFill>
            <p:spPr>
              <a:xfrm>
                <a:off x="3931056" y="1737665"/>
                <a:ext cx="1447177" cy="1447177"/>
              </a:xfrm>
              <a:prstGeom prst="rect">
                <a:avLst/>
              </a:prstGeom>
              <a:ln w="3175">
                <a:noFill/>
              </a:ln>
            </p:spPr>
          </p:pic>
        </mc:Fallback>
      </mc:AlternateContent>
    </p:spTree>
    <p:extLst>
      <p:ext uri="{BB962C8B-B14F-4D97-AF65-F5344CB8AC3E}">
        <p14:creationId xmlns:p14="http://schemas.microsoft.com/office/powerpoint/2010/main" val="3086993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73F073-A01D-4986-8783-C5033A7B8E8A}"/>
              </a:ext>
            </a:extLst>
          </p:cNvPr>
          <p:cNvSpPr>
            <a:spLocks noGrp="1"/>
          </p:cNvSpPr>
          <p:nvPr>
            <p:ph type="title"/>
          </p:nvPr>
        </p:nvSpPr>
        <p:spPr>
          <a:xfrm>
            <a:off x="670560" y="173405"/>
            <a:ext cx="5314536" cy="1325563"/>
          </a:xfrm>
        </p:spPr>
        <p:txBody>
          <a:bodyPr vert="horz" lIns="91440" tIns="45720" rIns="91440" bIns="45720" rtlCol="0" anchor="ctr">
            <a:normAutofit/>
          </a:bodyPr>
          <a:lstStyle/>
          <a:p>
            <a:r>
              <a:rPr lang="en-US" sz="4400" dirty="0">
                <a:latin typeface="+mn-lt"/>
              </a:rPr>
              <a:t>Transitioning between Tasks</a:t>
            </a:r>
          </a:p>
        </p:txBody>
      </p:sp>
      <p:sp>
        <p:nvSpPr>
          <p:cNvPr id="5" name="Content Placeholder 2">
            <a:extLst>
              <a:ext uri="{FF2B5EF4-FFF2-40B4-BE49-F238E27FC236}">
                <a16:creationId xmlns:a16="http://schemas.microsoft.com/office/drawing/2014/main" id="{9D8B54C9-3ADD-4803-AD70-A36796B1FE32}"/>
              </a:ext>
            </a:extLst>
          </p:cNvPr>
          <p:cNvSpPr>
            <a:spLocks noGrp="1"/>
          </p:cNvSpPr>
          <p:nvPr>
            <p:ph type="body" sz="half" idx="2"/>
          </p:nvPr>
        </p:nvSpPr>
        <p:spPr>
          <a:xfrm>
            <a:off x="335280" y="1632857"/>
            <a:ext cx="6014720" cy="5051738"/>
          </a:xfrm>
        </p:spPr>
        <p:txBody>
          <a:bodyPr vert="horz" lIns="91440" tIns="45720" rIns="91440" bIns="45720" rtlCol="0" anchor="t">
            <a:normAutofit/>
          </a:bodyPr>
          <a:lstStyle/>
          <a:p>
            <a:pPr marL="342900" indent="-342900">
              <a:buFont typeface="+mj-lt"/>
              <a:buAutoNum type="arabicPeriod"/>
            </a:pPr>
            <a:r>
              <a:rPr lang="en-US" sz="2000" dirty="0">
                <a:latin typeface="+mj-lt"/>
              </a:rPr>
              <a:t>Some children can have difficulty switching their brain activity between different tasks. </a:t>
            </a:r>
          </a:p>
          <a:p>
            <a:pPr marL="342900" indent="-342900">
              <a:buFont typeface="+mj-lt"/>
              <a:buAutoNum type="arabicPeriod"/>
            </a:pPr>
            <a:r>
              <a:rPr lang="en-US" sz="2000" dirty="0">
                <a:latin typeface="+mj-lt"/>
              </a:rPr>
              <a:t>They do much better if they have warnings or reminders when one activity is ending and another is beginning, especially if the current activity is a favourite activity. </a:t>
            </a:r>
          </a:p>
          <a:p>
            <a:pPr marL="342900" indent="-342900">
              <a:buFont typeface="+mj-lt"/>
              <a:buAutoNum type="arabicPeriod"/>
            </a:pPr>
            <a:r>
              <a:rPr lang="en-US" sz="2000" dirty="0">
                <a:latin typeface="+mj-lt"/>
              </a:rPr>
              <a:t>To ease transition difficulties try to ensure that the child always knows what will be coming up next, e.g. watch TV, then bath.</a:t>
            </a:r>
          </a:p>
          <a:p>
            <a:pPr marL="342900" indent="-342900">
              <a:buFont typeface="+mj-lt"/>
              <a:buAutoNum type="arabicPeriod"/>
            </a:pPr>
            <a:r>
              <a:rPr lang="en-US" sz="2000" dirty="0">
                <a:latin typeface="+mj-lt"/>
              </a:rPr>
              <a:t>Use timers if it helps.</a:t>
            </a:r>
          </a:p>
          <a:p>
            <a:pPr marL="342900" indent="-342900">
              <a:buFont typeface="+mj-lt"/>
              <a:buAutoNum type="arabicPeriod"/>
            </a:pPr>
            <a:r>
              <a:rPr lang="en-US" sz="2000" dirty="0">
                <a:latin typeface="+mj-lt"/>
              </a:rPr>
              <a:t>This way their brain is prepared for what is coming up next, and the reminders help bridge the transition. This is particularly useful for limiting time spent on devices – there are some apps available that allow you to control this from your phone, e.g. screen time. </a:t>
            </a:r>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descr="A clock that is on the phone&#10;&#10;Description automatically generated">
            <a:extLst>
              <a:ext uri="{FF2B5EF4-FFF2-40B4-BE49-F238E27FC236}">
                <a16:creationId xmlns:a16="http://schemas.microsoft.com/office/drawing/2014/main" id="{4D08DB03-5D9F-4A04-BB62-7350BED434FD}"/>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05312680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E462793-FF6E-4027-9F31-D3ACDC13B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4987"/>
            <a:ext cx="10068560" cy="6620079"/>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5" name="Text Box 16">
            <a:extLst>
              <a:ext uri="{FF2B5EF4-FFF2-40B4-BE49-F238E27FC236}">
                <a16:creationId xmlns:a16="http://schemas.microsoft.com/office/drawing/2014/main" id="{2F04BC62-B864-40D1-B157-0420A534899A}"/>
              </a:ext>
            </a:extLst>
          </p:cNvPr>
          <p:cNvSpPr txBox="1"/>
          <p:nvPr/>
        </p:nvSpPr>
        <p:spPr>
          <a:xfrm>
            <a:off x="66884" y="6601453"/>
            <a:ext cx="3358243" cy="2286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effectLst/>
                <a:latin typeface="Century Gothic" panose="020B0502020202020204" pitchFamily="34" charset="0"/>
                <a:ea typeface="MS Mincho" panose="02020609040205080304" pitchFamily="49" charset="-128"/>
                <a:cs typeface="Times New Roman" panose="02020603050405020304" pitchFamily="18" charset="0"/>
              </a:rPr>
              <a:t>Source:  NSPCC Need-to-know-guides – Positive Parenting</a:t>
            </a:r>
            <a:endParaRPr lang="en-GB" sz="800" dirty="0">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778367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6967355" y="695998"/>
            <a:ext cx="4951197" cy="4596692"/>
            <a:chOff x="-9898" y="1665754"/>
            <a:chExt cx="4670803" cy="3288353"/>
          </a:xfrm>
        </p:grpSpPr>
        <p:sp>
          <p:nvSpPr>
            <p:cNvPr id="3" name="TextBox 2">
              <a:extLst>
                <a:ext uri="{FF2B5EF4-FFF2-40B4-BE49-F238E27FC236}">
                  <a16:creationId xmlns:a16="http://schemas.microsoft.com/office/drawing/2014/main" id="{640B64EF-8254-4113-ADC6-E08FC91913D1}"/>
                </a:ext>
              </a:extLst>
            </p:cNvPr>
            <p:cNvSpPr txBox="1"/>
            <p:nvPr/>
          </p:nvSpPr>
          <p:spPr>
            <a:xfrm>
              <a:off x="-9898" y="1665754"/>
              <a:ext cx="4085456" cy="946754"/>
            </a:xfrm>
            <a:prstGeom prst="rect">
              <a:avLst/>
            </a:prstGeom>
            <a:noFill/>
          </p:spPr>
          <p:txBody>
            <a:bodyPr wrap="square" rtlCol="0">
              <a:spAutoFit/>
            </a:bodyPr>
            <a:lstStyle/>
            <a:p>
              <a:r>
                <a:rPr lang="en-GB" sz="4000" b="1" dirty="0">
                  <a:solidFill>
                    <a:schemeClr val="bg1"/>
                  </a:solidFill>
                  <a:latin typeface="Stencil" panose="040409050D0802020404" pitchFamily="82" charset="0"/>
                  <a:cs typeface="Raavi" panose="020B0502040204020203" pitchFamily="34" charset="0"/>
                </a:rPr>
                <a:t>Rewards &amp; consequences</a:t>
              </a:r>
              <a:endParaRPr lang="en-GB" sz="32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145903" y="2695315"/>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1915525"/>
            </a:xfrm>
            <a:prstGeom prst="rect">
              <a:avLst/>
            </a:prstGeom>
            <a:noFill/>
          </p:spPr>
          <p:txBody>
            <a:bodyPr wrap="square" rtlCol="0">
              <a:spAutoFit/>
            </a:bodyPr>
            <a:lstStyle/>
            <a:p>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Children need to learn that being good feels good.  They do this by having lots of chances to do well and getting rewarded for it.  You can help with this by giving rewards for the behaviours that you want to see in your children.</a:t>
              </a:r>
            </a:p>
          </p:txBody>
        </p:sp>
      </p:grpSp>
      <p:pic>
        <p:nvPicPr>
          <p:cNvPr id="7" name="Picture 6">
            <a:extLst>
              <a:ext uri="{FF2B5EF4-FFF2-40B4-BE49-F238E27FC236}">
                <a16:creationId xmlns:a16="http://schemas.microsoft.com/office/drawing/2014/main" id="{BA961DC1-71B0-4177-BE67-E38E047F9C3F}"/>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809" b="92916" l="9962" r="89850">
                        <a14:foregroundMark x1="23496" y1="37602" x2="23496" y2="37602"/>
                        <a14:foregroundMark x1="22744" y1="68665" x2="22744" y2="68665"/>
                        <a14:foregroundMark x1="22932" y1="66213" x2="22932" y2="66213"/>
                        <a14:foregroundMark x1="22556" y1="72207" x2="22556" y2="72207"/>
                        <a14:foregroundMark x1="21429" y1="70300" x2="21429" y2="70300"/>
                        <a14:foregroundMark x1="18233" y1="67847" x2="18233" y2="67847"/>
                        <a14:foregroundMark x1="17293" y1="66213" x2="17293" y2="66213"/>
                        <a14:foregroundMark x1="20489" y1="11172" x2="20489" y2="11172"/>
                        <a14:foregroundMark x1="82895" y1="92916" x2="82895" y2="92916"/>
                        <a14:foregroundMark x1="23684" y1="58038" x2="23684" y2="58038"/>
                        <a14:foregroundMark x1="72368" y1="10082" x2="72368" y2="10082"/>
                        <a14:backgroundMark x1="19737" y1="11989" x2="19737" y2="11989"/>
                        <a14:backgroundMark x1="73120" y1="8719" x2="73120" y2="8719"/>
                      </a14:backgroundRemoval>
                    </a14:imgEffect>
                  </a14:imgLayer>
                </a14:imgProps>
              </a:ext>
              <a:ext uri="{28A0092B-C50C-407E-A947-70E740481C1C}">
                <a14:useLocalDpi xmlns:a14="http://schemas.microsoft.com/office/drawing/2010/main"/>
              </a:ext>
            </a:extLst>
          </a:blip>
          <a:stretch>
            <a:fillRect/>
          </a:stretch>
        </p:blipFill>
        <p:spPr>
          <a:xfrm>
            <a:off x="9287355" y="4818121"/>
            <a:ext cx="2501032" cy="1725336"/>
          </a:xfrm>
          <a:prstGeom prst="rect">
            <a:avLst/>
          </a:prstGeom>
        </p:spPr>
      </p:pic>
      <mc:AlternateContent xmlns:mc="http://schemas.openxmlformats.org/markup-compatibility/2006">
        <mc:Choice xmlns:pslz="http://schemas.microsoft.com/office/powerpoint/2016/slidezoom" Requires="pslz">
          <p:graphicFrame>
            <p:nvGraphicFramePr>
              <p:cNvPr id="26" name="Slide Zoom 25">
                <a:extLst>
                  <a:ext uri="{FF2B5EF4-FFF2-40B4-BE49-F238E27FC236}">
                    <a16:creationId xmlns:a16="http://schemas.microsoft.com/office/drawing/2014/main" id="{C961515D-BB44-43E7-AB84-0874C76A0A43}"/>
                  </a:ext>
                </a:extLst>
              </p:cNvPr>
              <p:cNvGraphicFramePr>
                <a:graphicFrameLocks noChangeAspect="1"/>
              </p:cNvGraphicFramePr>
              <p:nvPr>
                <p:extLst>
                  <p:ext uri="{D42A27DB-BD31-4B8C-83A1-F6EECF244321}">
                    <p14:modId xmlns:p14="http://schemas.microsoft.com/office/powerpoint/2010/main" val="3088367778"/>
                  </p:ext>
                </p:extLst>
              </p:nvPr>
            </p:nvGraphicFramePr>
            <p:xfrm>
              <a:off x="145866" y="115836"/>
              <a:ext cx="1343069" cy="1548862"/>
            </p:xfrm>
            <a:graphic>
              <a:graphicData uri="http://schemas.microsoft.com/office/powerpoint/2016/slidezoom">
                <pslz:sldZm>
                  <pslz:sldZmObj sldId="288" cId="2824824315">
                    <pslz:zmPr id="{5093664A-D62F-4059-8DC4-04A88B6053BF}" transitionDur="1000" showBg="0">
                      <p166:blipFill xmlns:p166="http://schemas.microsoft.com/office/powerpoint/2016/6/main">
                        <a:blip r:embed="rId4"/>
                        <a:stretch>
                          <a:fillRect/>
                        </a:stretch>
                      </p166:blipFill>
                      <p166:spPr xmlns:p166="http://schemas.microsoft.com/office/powerpoint/2016/6/main">
                        <a:xfrm>
                          <a:off x="0" y="0"/>
                          <a:ext cx="1343069" cy="1548862"/>
                        </a:xfrm>
                        <a:prstGeom prst="rect">
                          <a:avLst/>
                        </a:prstGeom>
                        <a:ln w="3175">
                          <a:noFill/>
                        </a:ln>
                      </p166:spPr>
                    </pslz:zmPr>
                  </pslz:sldZmObj>
                </pslz:sldZm>
              </a:graphicData>
            </a:graphic>
          </p:graphicFrame>
        </mc:Choice>
        <mc:Fallback>
          <p:pic>
            <p:nvPicPr>
              <p:cNvPr id="26" name="Slide Zoom 25">
                <a:hlinkClick r:id="rId5" action="ppaction://hlinksldjump"/>
                <a:extLst>
                  <a:ext uri="{FF2B5EF4-FFF2-40B4-BE49-F238E27FC236}">
                    <a16:creationId xmlns:a16="http://schemas.microsoft.com/office/drawing/2014/main" id="{C961515D-BB44-43E7-AB84-0874C76A0A43}"/>
                  </a:ext>
                </a:extLst>
              </p:cNvPr>
              <p:cNvPicPr>
                <a:picLocks noGrp="1" noRot="1" noChangeAspect="1" noMove="1" noResize="1" noEditPoints="1" noAdjustHandles="1" noChangeArrowheads="1" noChangeShapeType="1"/>
              </p:cNvPicPr>
              <p:nvPr/>
            </p:nvPicPr>
            <p:blipFill>
              <a:blip r:embed="rId4"/>
              <a:stretch>
                <a:fillRect/>
              </a:stretch>
            </p:blipFill>
            <p:spPr>
              <a:xfrm>
                <a:off x="145866" y="115836"/>
                <a:ext cx="1343069" cy="1548862"/>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29" name="Slide Zoom 28">
                <a:extLst>
                  <a:ext uri="{FF2B5EF4-FFF2-40B4-BE49-F238E27FC236}">
                    <a16:creationId xmlns:a16="http://schemas.microsoft.com/office/drawing/2014/main" id="{01C22F3A-B0CA-48F1-9143-3466798C624D}"/>
                  </a:ext>
                </a:extLst>
              </p:cNvPr>
              <p:cNvGraphicFramePr>
                <a:graphicFrameLocks noChangeAspect="1"/>
              </p:cNvGraphicFramePr>
              <p:nvPr>
                <p:extLst>
                  <p:ext uri="{D42A27DB-BD31-4B8C-83A1-F6EECF244321}">
                    <p14:modId xmlns:p14="http://schemas.microsoft.com/office/powerpoint/2010/main" val="2406582570"/>
                  </p:ext>
                </p:extLst>
              </p:nvPr>
            </p:nvGraphicFramePr>
            <p:xfrm rot="21159142">
              <a:off x="1368663" y="1240943"/>
              <a:ext cx="5117839" cy="5061351"/>
            </p:xfrm>
            <a:graphic>
              <a:graphicData uri="http://schemas.microsoft.com/office/powerpoint/2016/slidezoom">
                <pslz:sldZm>
                  <pslz:sldZmObj sldId="287" cId="3932006595">
                    <pslz:zmPr id="{8409DD55-DC8A-4CE8-AFF6-C7C66C50E9D5}"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rot="21159142">
                          <a:off x="0" y="0"/>
                          <a:ext cx="5117839" cy="5061351"/>
                        </a:xfrm>
                        <a:prstGeom prst="rect">
                          <a:avLst/>
                        </a:prstGeom>
                        <a:ln w="3175">
                          <a:noFill/>
                        </a:ln>
                      </p166:spPr>
                    </pslz:zmPr>
                  </pslz:sldZmObj>
                </pslz:sldZm>
              </a:graphicData>
            </a:graphic>
          </p:graphicFrame>
        </mc:Choice>
        <mc:Fallback>
          <p:pic>
            <p:nvPicPr>
              <p:cNvPr id="29" name="Slide Zoom 28">
                <a:hlinkClick r:id="rId7" action="ppaction://hlinksldjump"/>
                <a:extLst>
                  <a:ext uri="{FF2B5EF4-FFF2-40B4-BE49-F238E27FC236}">
                    <a16:creationId xmlns:a16="http://schemas.microsoft.com/office/drawing/2014/main" id="{01C22F3A-B0CA-48F1-9143-3466798C624D}"/>
                  </a:ext>
                </a:extLst>
              </p:cNvPr>
              <p:cNvPicPr>
                <a:picLocks noGrp="1" noRot="1" noChangeAspect="1" noMove="1" noResize="1" noEditPoints="1" noAdjustHandles="1" noChangeArrowheads="1" noChangeShapeType="1"/>
              </p:cNvPicPr>
              <p:nvPr/>
            </p:nvPicPr>
            <p:blipFill>
              <a:blip r:embed="rId6" cstate="email">
                <a:extLst>
                  <a:ext uri="{28A0092B-C50C-407E-A947-70E740481C1C}">
                    <a14:useLocalDpi xmlns:a14="http://schemas.microsoft.com/office/drawing/2010/main"/>
                  </a:ext>
                </a:extLst>
              </a:blip>
              <a:stretch>
                <a:fillRect/>
              </a:stretch>
            </p:blipFill>
            <p:spPr>
              <a:xfrm rot="21159142">
                <a:off x="1368663" y="1240943"/>
                <a:ext cx="5117839" cy="5061351"/>
              </a:xfrm>
              <a:prstGeom prst="rect">
                <a:avLst/>
              </a:prstGeom>
              <a:ln w="3175">
                <a:noFill/>
              </a:ln>
            </p:spPr>
          </p:pic>
        </mc:Fallback>
      </mc:AlternateContent>
    </p:spTree>
    <p:extLst>
      <p:ext uri="{BB962C8B-B14F-4D97-AF65-F5344CB8AC3E}">
        <p14:creationId xmlns:p14="http://schemas.microsoft.com/office/powerpoint/2010/main" val="847598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AD37-63B4-44EA-85CA-9F2A37552F87}"/>
              </a:ext>
            </a:extLst>
          </p:cNvPr>
          <p:cNvSpPr>
            <a:spLocks noGrp="1"/>
          </p:cNvSpPr>
          <p:nvPr>
            <p:ph type="title"/>
          </p:nvPr>
        </p:nvSpPr>
        <p:spPr>
          <a:xfrm>
            <a:off x="783771" y="604158"/>
            <a:ext cx="10570029" cy="1249135"/>
          </a:xfrm>
        </p:spPr>
        <p:txBody>
          <a:bodyPr>
            <a:normAutofit/>
          </a:bodyPr>
          <a:lstStyle/>
          <a:p>
            <a:pPr algn="ctr"/>
            <a:r>
              <a:rPr lang="en-GB" sz="6600" b="1" dirty="0">
                <a:latin typeface="Stencil" panose="040409050D0802020404" pitchFamily="82" charset="0"/>
              </a:rPr>
              <a:t>SUMMARY SECTION</a:t>
            </a:r>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C807C302-1EC1-4F63-9267-755ED937B673}"/>
                  </a:ext>
                </a:extLst>
              </p:cNvPr>
              <p:cNvGraphicFramePr>
                <a:graphicFrameLocks noChangeAspect="1"/>
              </p:cNvGraphicFramePr>
              <p:nvPr>
                <p:extLst>
                  <p:ext uri="{D42A27DB-BD31-4B8C-83A1-F6EECF244321}">
                    <p14:modId xmlns:p14="http://schemas.microsoft.com/office/powerpoint/2010/main" val="337593775"/>
                  </p:ext>
                </p:extLst>
              </p:nvPr>
            </p:nvGraphicFramePr>
            <p:xfrm>
              <a:off x="36938" y="1494064"/>
              <a:ext cx="12080306" cy="4998811"/>
            </p:xfrm>
            <a:graphic>
              <a:graphicData uri="http://schemas.microsoft.com/office/powerpoint/2016/summaryzoom">
                <psuz:summaryZm>
                  <psuz:summaryZmObj sectionId="{E9ACEB9F-A599-4F93-8866-373F6998B6D9}">
                    <psuz:zmPr id="{0C5F52FA-47C6-4C03-8D20-F77A1DD61AAE}" transitionDur="1000">
                      <p166:blipFill xmlns:p166="http://schemas.microsoft.com/office/powerpoint/2016/6/main">
                        <a:blip r:embed="rId2" cstate="email">
                          <a:extLst>
                            <a:ext uri="{28A0092B-C50C-407E-A947-70E740481C1C}">
                              <a14:useLocalDpi xmlns:a14="http://schemas.microsoft.com/office/drawing/2010/main"/>
                            </a:ext>
                          </a:extLst>
                        </a:blip>
                        <a:stretch>
                          <a:fillRect/>
                        </a:stretch>
                      </p166:blipFill>
                      <p166:spPr xmlns:p166="http://schemas.microsoft.com/office/powerpoint/2016/6/main">
                        <a:xfrm>
                          <a:off x="451125" y="919529"/>
                          <a:ext cx="2718068" cy="1528913"/>
                        </a:xfrm>
                        <a:prstGeom prst="rect">
                          <a:avLst/>
                        </a:prstGeom>
                        <a:ln w="3175">
                          <a:solidFill>
                            <a:prstClr val="ltGray"/>
                          </a:solidFill>
                        </a:ln>
                      </p166:spPr>
                    </psuz:zmPr>
                  </psuz:summaryZmObj>
                  <psuz:summaryZmObj sectionId="{1B953D9E-18FF-4E99-A4CD-CD32F9594296}">
                    <psuz:zmPr id="{20B493CC-A884-4010-8475-D951DC0EE52D}" transitionDur="100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3271121" y="919529"/>
                          <a:ext cx="2718068" cy="1528913"/>
                        </a:xfrm>
                        <a:prstGeom prst="rect">
                          <a:avLst/>
                        </a:prstGeom>
                        <a:ln w="3175">
                          <a:solidFill>
                            <a:prstClr val="ltGray"/>
                          </a:solidFill>
                        </a:ln>
                      </p166:spPr>
                    </psuz:zmPr>
                  </psuz:summaryZmObj>
                  <psuz:summaryZmObj sectionId="{5460E3C1-DD68-445F-9160-929433A7A4BE}">
                    <psuz:zmPr id="{FFE40051-4F0D-40C4-80CC-9804E0BEDAE2}" transitionDur="100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6091117" y="919529"/>
                          <a:ext cx="2718068" cy="1528913"/>
                        </a:xfrm>
                        <a:prstGeom prst="rect">
                          <a:avLst/>
                        </a:prstGeom>
                        <a:ln w="3175">
                          <a:solidFill>
                            <a:prstClr val="ltGray"/>
                          </a:solidFill>
                        </a:ln>
                      </p166:spPr>
                    </psuz:zmPr>
                  </psuz:summaryZmObj>
                  <psuz:summaryZmObj sectionId="{578CA24F-E729-4BCD-BE24-BDD57184A46A}">
                    <psuz:zmPr id="{B60EF77C-2B15-49FC-BA6F-6DA688B021AB}" transitionDur="1000">
                      <p166:blipFill xmlns:p166="http://schemas.microsoft.com/office/powerpoint/2016/6/main">
                        <a:blip r:embed="rId5" cstate="email">
                          <a:extLst>
                            <a:ext uri="{28A0092B-C50C-407E-A947-70E740481C1C}">
                              <a14:useLocalDpi xmlns:a14="http://schemas.microsoft.com/office/drawing/2010/main"/>
                            </a:ext>
                          </a:extLst>
                        </a:blip>
                        <a:stretch>
                          <a:fillRect/>
                        </a:stretch>
                      </p166:blipFill>
                      <p166:spPr xmlns:p166="http://schemas.microsoft.com/office/powerpoint/2016/6/main">
                        <a:xfrm>
                          <a:off x="8911113" y="919529"/>
                          <a:ext cx="2718068" cy="1528913"/>
                        </a:xfrm>
                        <a:prstGeom prst="rect">
                          <a:avLst/>
                        </a:prstGeom>
                        <a:ln w="3175">
                          <a:solidFill>
                            <a:prstClr val="ltGray"/>
                          </a:solidFill>
                        </a:ln>
                      </p166:spPr>
                    </psuz:zmPr>
                  </psuz:summaryZmObj>
                  <psuz:summaryZmObj sectionId="{6D39D513-1D0D-4608-86BC-46AE1D3DE21C}">
                    <psuz:zmPr id="{68D2883F-E8DB-4377-90BC-48CCC394EFCE}" transitionDur="100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451125" y="2550370"/>
                          <a:ext cx="2718068" cy="1528913"/>
                        </a:xfrm>
                        <a:prstGeom prst="rect">
                          <a:avLst/>
                        </a:prstGeom>
                        <a:ln w="3175">
                          <a:solidFill>
                            <a:prstClr val="ltGray"/>
                          </a:solidFill>
                        </a:ln>
                      </p166:spPr>
                    </psuz:zmPr>
                  </psuz:summaryZmObj>
                  <psuz:summaryZmObj sectionId="{6D17FFEB-306B-4877-A909-8EA9ED87A7FD}">
                    <psuz:zmPr id="{E2FF1D37-6C3C-40A2-9BAF-1839FB8BAC79}" transitionDur="100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3271121" y="2550370"/>
                          <a:ext cx="2718068" cy="1528913"/>
                        </a:xfrm>
                        <a:prstGeom prst="rect">
                          <a:avLst/>
                        </a:prstGeom>
                        <a:ln w="3175">
                          <a:solidFill>
                            <a:prstClr val="ltGray"/>
                          </a:solidFill>
                        </a:ln>
                      </p166:spPr>
                    </psuz:zmPr>
                  </psuz:summaryZmObj>
                  <psuz:summaryZmObj sectionId="{4ADB3DF3-83B9-4395-9582-7B05D86A98EC}">
                    <psuz:zmPr id="{56988DEB-076A-41AA-84D4-8ADA498B05E1}" transitionDur="1000">
                      <p166:blipFill xmlns:p166="http://schemas.microsoft.com/office/powerpoint/2016/6/main">
                        <a:blip r:embed="rId8" cstate="email">
                          <a:extLst>
                            <a:ext uri="{28A0092B-C50C-407E-A947-70E740481C1C}">
                              <a14:useLocalDpi xmlns:a14="http://schemas.microsoft.com/office/drawing/2010/main"/>
                            </a:ext>
                          </a:extLst>
                        </a:blip>
                        <a:stretch>
                          <a:fillRect/>
                        </a:stretch>
                      </p166:blipFill>
                      <p166:spPr xmlns:p166="http://schemas.microsoft.com/office/powerpoint/2016/6/main">
                        <a:xfrm>
                          <a:off x="6091117" y="2550370"/>
                          <a:ext cx="2718068" cy="1528913"/>
                        </a:xfrm>
                        <a:prstGeom prst="rect">
                          <a:avLst/>
                        </a:prstGeom>
                        <a:ln w="3175">
                          <a:solidFill>
                            <a:prstClr val="ltGray"/>
                          </a:solidFill>
                        </a:ln>
                      </p166:spPr>
                    </psuz:zmPr>
                  </psuz:summaryZmObj>
                  <psuz:summaryZmObj sectionId="{F52CFAAA-7FA7-44EC-AB2E-BAD6111CD37A}">
                    <psuz:zmPr id="{3830C4E9-59DF-4F04-8DC3-01CF2B07EFAA}" transitionDur="1000">
                      <p166:blipFill xmlns:p166="http://schemas.microsoft.com/office/powerpoint/2016/6/main">
                        <a:blip r:embed="rId9" cstate="email">
                          <a:extLst>
                            <a:ext uri="{28A0092B-C50C-407E-A947-70E740481C1C}">
                              <a14:useLocalDpi xmlns:a14="http://schemas.microsoft.com/office/drawing/2010/main"/>
                            </a:ext>
                          </a:extLst>
                        </a:blip>
                        <a:stretch>
                          <a:fillRect/>
                        </a:stretch>
                      </p166:blipFill>
                      <p166:spPr xmlns:p166="http://schemas.microsoft.com/office/powerpoint/2016/6/main">
                        <a:xfrm>
                          <a:off x="8911113" y="2550370"/>
                          <a:ext cx="2718068" cy="1528913"/>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C807C302-1EC1-4F63-9267-755ED937B673}"/>
                  </a:ext>
                </a:extLst>
              </p:cNvPr>
              <p:cNvGrpSpPr>
                <a:grpSpLocks noGrp="1" noUngrp="1" noRot="1" noChangeAspect="1" noMove="1" noResize="1"/>
              </p:cNvGrpSpPr>
              <p:nvPr/>
            </p:nvGrpSpPr>
            <p:grpSpPr>
              <a:xfrm>
                <a:off x="36938" y="1494064"/>
                <a:ext cx="12080306" cy="4998811"/>
                <a:chOff x="36938" y="1494064"/>
                <a:chExt cx="12080306" cy="4998811"/>
              </a:xfrm>
            </p:grpSpPr>
            <p:pic>
              <p:nvPicPr>
                <p:cNvPr id="3" name="Picture 3">
                  <a:hlinkClick r:id="rId10" action="ppaction://hlinksldjump"/>
                </p:cNvPr>
                <p:cNvPicPr>
                  <a:picLocks noSelect="1" noRot="1" noChangeAspect="1" noMove="1" noResize="1" noEditPoints="1" noAdjustHandles="1" noChangeArrowheads="1" noChangeShapeType="1"/>
                </p:cNvPicPr>
                <p:nvPr/>
              </p:nvPicPr>
              <p:blipFill>
                <a:blip r:embed="rId2" cstate="email">
                  <a:extLst>
                    <a:ext uri="{28A0092B-C50C-407E-A947-70E740481C1C}">
                      <a14:useLocalDpi xmlns:a14="http://schemas.microsoft.com/office/drawing/2010/main"/>
                    </a:ext>
                  </a:extLst>
                </a:blip>
                <a:stretch>
                  <a:fillRect/>
                </a:stretch>
              </p:blipFill>
              <p:spPr>
                <a:xfrm>
                  <a:off x="488063" y="2413593"/>
                  <a:ext cx="2718068" cy="1528913"/>
                </a:xfrm>
                <a:prstGeom prst="rect">
                  <a:avLst/>
                </a:prstGeom>
                <a:ln w="3175">
                  <a:solidFill>
                    <a:prstClr val="ltGray"/>
                  </a:solidFill>
                </a:ln>
              </p:spPr>
            </p:pic>
            <p:pic>
              <p:nvPicPr>
                <p:cNvPr id="4" name="Picture 4">
                  <a:hlinkClick r:id="rId11" action="ppaction://hlinksldjump"/>
                </p:cNvPr>
                <p:cNvPicPr>
                  <a:picLocks noSelect="1" noRot="1" noChangeAspect="1" noMove="1" noResize="1" noEditPoints="1" noAdjustHandles="1" noChangeArrowheads="1" noChangeShapeType="1"/>
                </p:cNvPicPr>
                <p:nvPr/>
              </p:nvPicPr>
              <p:blipFill>
                <a:blip r:embed="rId3" cstate="email">
                  <a:extLst>
                    <a:ext uri="{28A0092B-C50C-407E-A947-70E740481C1C}">
                      <a14:useLocalDpi xmlns:a14="http://schemas.microsoft.com/office/drawing/2010/main"/>
                    </a:ext>
                  </a:extLst>
                </a:blip>
                <a:stretch>
                  <a:fillRect/>
                </a:stretch>
              </p:blipFill>
              <p:spPr>
                <a:xfrm>
                  <a:off x="3308059" y="2413593"/>
                  <a:ext cx="2718068" cy="1528913"/>
                </a:xfrm>
                <a:prstGeom prst="rect">
                  <a:avLst/>
                </a:prstGeom>
                <a:ln w="3175">
                  <a:solidFill>
                    <a:prstClr val="ltGray"/>
                  </a:solidFill>
                </a:ln>
              </p:spPr>
            </p:pic>
            <p:pic>
              <p:nvPicPr>
                <p:cNvPr id="6" name="Picture 6">
                  <a:hlinkClick r:id="rId12" action="ppaction://hlinksldjump"/>
                </p:cNvPr>
                <p:cNvPicPr>
                  <a:picLocks noSelect="1" noRot="1" noChangeAspect="1" noMove="1" noResize="1" noEditPoints="1" noAdjustHandles="1" noChangeArrowheads="1" noChangeShapeType="1"/>
                </p:cNvPicPr>
                <p:nvPr/>
              </p:nvPicPr>
              <p:blipFill>
                <a:blip r:embed="rId4" cstate="email">
                  <a:extLst>
                    <a:ext uri="{28A0092B-C50C-407E-A947-70E740481C1C}">
                      <a14:useLocalDpi xmlns:a14="http://schemas.microsoft.com/office/drawing/2010/main"/>
                    </a:ext>
                  </a:extLst>
                </a:blip>
                <a:stretch>
                  <a:fillRect/>
                </a:stretch>
              </p:blipFill>
              <p:spPr>
                <a:xfrm>
                  <a:off x="6128055" y="2413593"/>
                  <a:ext cx="2718068" cy="1528913"/>
                </a:xfrm>
                <a:prstGeom prst="rect">
                  <a:avLst/>
                </a:prstGeom>
                <a:ln w="3175">
                  <a:solidFill>
                    <a:prstClr val="ltGray"/>
                  </a:solidFill>
                </a:ln>
              </p:spPr>
            </p:pic>
            <p:pic>
              <p:nvPicPr>
                <p:cNvPr id="7" name="Picture 7">
                  <a:hlinkClick r:id="rId13" action="ppaction://hlinksldjump"/>
                </p:cNvPr>
                <p:cNvPicPr>
                  <a:picLocks noSelect="1" noRot="1" noChangeAspect="1" noMove="1" noResize="1" noEditPoints="1" noAdjustHandles="1" noChangeArrowheads="1" noChangeShapeType="1"/>
                </p:cNvPicPr>
                <p:nvPr/>
              </p:nvPicPr>
              <p:blipFill>
                <a:blip r:embed="rId5" cstate="email">
                  <a:extLst>
                    <a:ext uri="{28A0092B-C50C-407E-A947-70E740481C1C}">
                      <a14:useLocalDpi xmlns:a14="http://schemas.microsoft.com/office/drawing/2010/main"/>
                    </a:ext>
                  </a:extLst>
                </a:blip>
                <a:stretch>
                  <a:fillRect/>
                </a:stretch>
              </p:blipFill>
              <p:spPr>
                <a:xfrm>
                  <a:off x="8948051" y="2413593"/>
                  <a:ext cx="2718068" cy="1528913"/>
                </a:xfrm>
                <a:prstGeom prst="rect">
                  <a:avLst/>
                </a:prstGeom>
                <a:ln w="3175">
                  <a:solidFill>
                    <a:prstClr val="ltGray"/>
                  </a:solidFill>
                </a:ln>
              </p:spPr>
            </p:pic>
            <p:pic>
              <p:nvPicPr>
                <p:cNvPr id="8" name="Picture 8">
                  <a:hlinkClick r:id="rId14" action="ppaction://hlinksldjump"/>
                </p:cNvPr>
                <p:cNvPicPr>
                  <a:picLocks noSelect="1" noRot="1" noChangeAspect="1" noMove="1" noResize="1" noEditPoints="1" noAdjustHandles="1" noChangeArrowheads="1" noChangeShapeType="1"/>
                </p:cNvPicPr>
                <p:nvPr/>
              </p:nvPicPr>
              <p:blipFill>
                <a:blip r:embed="rId6" cstate="email">
                  <a:extLst>
                    <a:ext uri="{28A0092B-C50C-407E-A947-70E740481C1C}">
                      <a14:useLocalDpi xmlns:a14="http://schemas.microsoft.com/office/drawing/2010/main"/>
                    </a:ext>
                  </a:extLst>
                </a:blip>
                <a:stretch>
                  <a:fillRect/>
                </a:stretch>
              </p:blipFill>
              <p:spPr>
                <a:xfrm>
                  <a:off x="488063" y="4044434"/>
                  <a:ext cx="2718068" cy="1528913"/>
                </a:xfrm>
                <a:prstGeom prst="rect">
                  <a:avLst/>
                </a:prstGeom>
                <a:ln w="3175">
                  <a:solidFill>
                    <a:prstClr val="ltGray"/>
                  </a:solidFill>
                </a:ln>
              </p:spPr>
            </p:pic>
            <p:pic>
              <p:nvPicPr>
                <p:cNvPr id="9" name="Picture 9">
                  <a:hlinkClick r:id="rId15" action="ppaction://hlinksldjump"/>
                </p:cNvPr>
                <p:cNvPicPr>
                  <a:picLocks noSelect="1" noRot="1" noChangeAspect="1" noMove="1" noResize="1" noEditPoints="1" noAdjustHandles="1" noChangeArrowheads="1" noChangeShapeType="1"/>
                </p:cNvPicPr>
                <p:nvPr/>
              </p:nvPicPr>
              <p:blipFill>
                <a:blip r:embed="rId7" cstate="email">
                  <a:extLst>
                    <a:ext uri="{28A0092B-C50C-407E-A947-70E740481C1C}">
                      <a14:useLocalDpi xmlns:a14="http://schemas.microsoft.com/office/drawing/2010/main"/>
                    </a:ext>
                  </a:extLst>
                </a:blip>
                <a:stretch>
                  <a:fillRect/>
                </a:stretch>
              </p:blipFill>
              <p:spPr>
                <a:xfrm>
                  <a:off x="3308059" y="4044434"/>
                  <a:ext cx="2718068" cy="1528913"/>
                </a:xfrm>
                <a:prstGeom prst="rect">
                  <a:avLst/>
                </a:prstGeom>
                <a:ln w="3175">
                  <a:solidFill>
                    <a:prstClr val="ltGray"/>
                  </a:solidFill>
                </a:ln>
              </p:spPr>
            </p:pic>
            <p:pic>
              <p:nvPicPr>
                <p:cNvPr id="10" name="Picture 10">
                  <a:hlinkClick r:id="rId16" action="ppaction://hlinksldjump"/>
                </p:cNvPr>
                <p:cNvPicPr>
                  <a:picLocks noSelect="1" noRot="1" noChangeAspect="1" noMove="1" noResize="1" noEditPoints="1" noAdjustHandles="1" noChangeArrowheads="1" noChangeShapeType="1"/>
                </p:cNvPicPr>
                <p:nvPr/>
              </p:nvPicPr>
              <p:blipFill>
                <a:blip r:embed="rId8" cstate="email">
                  <a:extLst>
                    <a:ext uri="{28A0092B-C50C-407E-A947-70E740481C1C}">
                      <a14:useLocalDpi xmlns:a14="http://schemas.microsoft.com/office/drawing/2010/main"/>
                    </a:ext>
                  </a:extLst>
                </a:blip>
                <a:stretch>
                  <a:fillRect/>
                </a:stretch>
              </p:blipFill>
              <p:spPr>
                <a:xfrm>
                  <a:off x="6128055" y="4044434"/>
                  <a:ext cx="2718068" cy="1528913"/>
                </a:xfrm>
                <a:prstGeom prst="rect">
                  <a:avLst/>
                </a:prstGeom>
                <a:ln w="3175">
                  <a:solidFill>
                    <a:prstClr val="ltGray"/>
                  </a:solidFill>
                </a:ln>
              </p:spPr>
            </p:pic>
            <p:pic>
              <p:nvPicPr>
                <p:cNvPr id="11" name="Picture 11">
                  <a:hlinkClick r:id="rId17" action="ppaction://hlinksldjump"/>
                </p:cNvPr>
                <p:cNvPicPr>
                  <a:picLocks noSelect="1" noRot="1" noChangeAspect="1" noMove="1" noResize="1" noEditPoints="1" noAdjustHandles="1" noChangeArrowheads="1" noChangeShapeType="1"/>
                </p:cNvPicPr>
                <p:nvPr/>
              </p:nvPicPr>
              <p:blipFill>
                <a:blip r:embed="rId9" cstate="email">
                  <a:extLst>
                    <a:ext uri="{28A0092B-C50C-407E-A947-70E740481C1C}">
                      <a14:useLocalDpi xmlns:a14="http://schemas.microsoft.com/office/drawing/2010/main"/>
                    </a:ext>
                  </a:extLst>
                </a:blip>
                <a:stretch>
                  <a:fillRect/>
                </a:stretch>
              </p:blipFill>
              <p:spPr>
                <a:xfrm>
                  <a:off x="8948051" y="4044434"/>
                  <a:ext cx="2718068" cy="1528913"/>
                </a:xfrm>
                <a:prstGeom prst="rect">
                  <a:avLst/>
                </a:prstGeom>
                <a:ln w="3175">
                  <a:solidFill>
                    <a:prstClr val="ltGray"/>
                  </a:solidFill>
                </a:ln>
              </p:spPr>
            </p:pic>
          </p:grpSp>
        </mc:Fallback>
      </mc:AlternateContent>
    </p:spTree>
    <p:extLst>
      <p:ext uri="{BB962C8B-B14F-4D97-AF65-F5344CB8AC3E}">
        <p14:creationId xmlns:p14="http://schemas.microsoft.com/office/powerpoint/2010/main" val="2149196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ard&#10;&#10;Description automatically generated">
            <a:extLst>
              <a:ext uri="{FF2B5EF4-FFF2-40B4-BE49-F238E27FC236}">
                <a16:creationId xmlns:a16="http://schemas.microsoft.com/office/drawing/2014/main" id="{DA3D41BE-7E96-4BFA-BCFC-59C33B1F851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364B8A1-B9E1-441B-A815-6B8B169DDDD4}"/>
              </a:ext>
            </a:extLst>
          </p:cNvPr>
          <p:cNvSpPr txBox="1"/>
          <p:nvPr/>
        </p:nvSpPr>
        <p:spPr>
          <a:xfrm rot="635152">
            <a:off x="428506" y="665797"/>
            <a:ext cx="2947800" cy="1815882"/>
          </a:xfrm>
          <a:prstGeom prst="rect">
            <a:avLst/>
          </a:prstGeom>
          <a:solidFill>
            <a:srgbClr val="FFFF66"/>
          </a:solidFill>
        </p:spPr>
        <p:txBody>
          <a:bodyPr wrap="square" rtlCol="0">
            <a:spAutoFit/>
          </a:bodyPr>
          <a:lstStyle/>
          <a:p>
            <a:pPr algn="ctr"/>
            <a:r>
              <a:rPr lang="en-GB" sz="2800" dirty="0"/>
              <a:t>Give rewards for behaviours that you want to see more of</a:t>
            </a:r>
          </a:p>
        </p:txBody>
      </p:sp>
      <p:sp>
        <p:nvSpPr>
          <p:cNvPr id="6" name="TextBox 5">
            <a:extLst>
              <a:ext uri="{FF2B5EF4-FFF2-40B4-BE49-F238E27FC236}">
                <a16:creationId xmlns:a16="http://schemas.microsoft.com/office/drawing/2014/main" id="{9F043656-1F07-42FC-A8AE-58D93500C79A}"/>
              </a:ext>
            </a:extLst>
          </p:cNvPr>
          <p:cNvSpPr txBox="1"/>
          <p:nvPr/>
        </p:nvSpPr>
        <p:spPr>
          <a:xfrm rot="20999210">
            <a:off x="4484535" y="1232903"/>
            <a:ext cx="2947800" cy="954107"/>
          </a:xfrm>
          <a:prstGeom prst="rect">
            <a:avLst/>
          </a:prstGeom>
          <a:solidFill>
            <a:srgbClr val="FF3399"/>
          </a:solidFill>
        </p:spPr>
        <p:txBody>
          <a:bodyPr wrap="square" rtlCol="0">
            <a:spAutoFit/>
          </a:bodyPr>
          <a:lstStyle/>
          <a:p>
            <a:pPr algn="ctr"/>
            <a:r>
              <a:rPr lang="en-GB" sz="2800" dirty="0">
                <a:solidFill>
                  <a:schemeClr val="bg1"/>
                </a:solidFill>
              </a:rPr>
              <a:t>Give the reward as soon as possible</a:t>
            </a:r>
          </a:p>
        </p:txBody>
      </p:sp>
      <p:sp>
        <p:nvSpPr>
          <p:cNvPr id="8" name="TextBox 7">
            <a:extLst>
              <a:ext uri="{FF2B5EF4-FFF2-40B4-BE49-F238E27FC236}">
                <a16:creationId xmlns:a16="http://schemas.microsoft.com/office/drawing/2014/main" id="{A9E192EC-BFAD-4051-82A1-D3C692D27855}"/>
              </a:ext>
            </a:extLst>
          </p:cNvPr>
          <p:cNvSpPr txBox="1"/>
          <p:nvPr/>
        </p:nvSpPr>
        <p:spPr>
          <a:xfrm rot="635152">
            <a:off x="8276431" y="1146929"/>
            <a:ext cx="2947800" cy="1384995"/>
          </a:xfrm>
          <a:prstGeom prst="rect">
            <a:avLst/>
          </a:prstGeom>
          <a:solidFill>
            <a:srgbClr val="33CC33"/>
          </a:solidFill>
        </p:spPr>
        <p:txBody>
          <a:bodyPr wrap="square" rtlCol="0">
            <a:spAutoFit/>
          </a:bodyPr>
          <a:lstStyle/>
          <a:p>
            <a:pPr algn="ctr"/>
            <a:r>
              <a:rPr lang="en-GB" sz="2800" dirty="0"/>
              <a:t>Get the behaviour before you give the reward</a:t>
            </a:r>
          </a:p>
        </p:txBody>
      </p:sp>
      <p:sp>
        <p:nvSpPr>
          <p:cNvPr id="10" name="TextBox 9">
            <a:extLst>
              <a:ext uri="{FF2B5EF4-FFF2-40B4-BE49-F238E27FC236}">
                <a16:creationId xmlns:a16="http://schemas.microsoft.com/office/drawing/2014/main" id="{961B6BD1-CDE3-4D44-B4B4-CEF4E1BEFCD3}"/>
              </a:ext>
            </a:extLst>
          </p:cNvPr>
          <p:cNvSpPr txBox="1"/>
          <p:nvPr/>
        </p:nvSpPr>
        <p:spPr>
          <a:xfrm rot="21015563">
            <a:off x="541514" y="5053651"/>
            <a:ext cx="2947800" cy="1384995"/>
          </a:xfrm>
          <a:prstGeom prst="rect">
            <a:avLst/>
          </a:prstGeom>
          <a:solidFill>
            <a:srgbClr val="33CCFF"/>
          </a:solidFill>
        </p:spPr>
        <p:txBody>
          <a:bodyPr wrap="square" rtlCol="0">
            <a:spAutoFit/>
          </a:bodyPr>
          <a:lstStyle/>
          <a:p>
            <a:pPr algn="ctr"/>
            <a:r>
              <a:rPr lang="en-GB" sz="2800" dirty="0"/>
              <a:t>Make the reward the right size for the behaviour</a:t>
            </a:r>
          </a:p>
        </p:txBody>
      </p:sp>
      <p:sp>
        <p:nvSpPr>
          <p:cNvPr id="12" name="TextBox 11">
            <a:extLst>
              <a:ext uri="{FF2B5EF4-FFF2-40B4-BE49-F238E27FC236}">
                <a16:creationId xmlns:a16="http://schemas.microsoft.com/office/drawing/2014/main" id="{33590D68-FE72-4F39-9B20-2B628E81A669}"/>
              </a:ext>
            </a:extLst>
          </p:cNvPr>
          <p:cNvSpPr txBox="1"/>
          <p:nvPr/>
        </p:nvSpPr>
        <p:spPr>
          <a:xfrm rot="635152">
            <a:off x="4486593" y="5269095"/>
            <a:ext cx="2947800" cy="954107"/>
          </a:xfrm>
          <a:prstGeom prst="rect">
            <a:avLst/>
          </a:prstGeom>
          <a:solidFill>
            <a:srgbClr val="9933FF"/>
          </a:solidFill>
        </p:spPr>
        <p:txBody>
          <a:bodyPr wrap="square" rtlCol="0">
            <a:spAutoFit/>
          </a:bodyPr>
          <a:lstStyle/>
          <a:p>
            <a:pPr algn="ctr"/>
            <a:r>
              <a:rPr lang="en-GB" sz="2800" dirty="0"/>
              <a:t>Stick to your promises</a:t>
            </a:r>
          </a:p>
        </p:txBody>
      </p:sp>
      <p:sp>
        <p:nvSpPr>
          <p:cNvPr id="14" name="TextBox 13">
            <a:extLst>
              <a:ext uri="{FF2B5EF4-FFF2-40B4-BE49-F238E27FC236}">
                <a16:creationId xmlns:a16="http://schemas.microsoft.com/office/drawing/2014/main" id="{C2E4DF65-CEB6-4C95-AAC2-AC99A9A385DF}"/>
              </a:ext>
            </a:extLst>
          </p:cNvPr>
          <p:cNvSpPr txBox="1"/>
          <p:nvPr/>
        </p:nvSpPr>
        <p:spPr>
          <a:xfrm rot="21017897">
            <a:off x="8667065" y="4451866"/>
            <a:ext cx="3042402" cy="2246769"/>
          </a:xfrm>
          <a:prstGeom prst="rect">
            <a:avLst/>
          </a:prstGeom>
          <a:solidFill>
            <a:srgbClr val="FF9900"/>
          </a:solidFill>
        </p:spPr>
        <p:txBody>
          <a:bodyPr wrap="square" rtlCol="0">
            <a:spAutoFit/>
          </a:bodyPr>
          <a:lstStyle/>
          <a:p>
            <a:r>
              <a:rPr lang="en-GB" sz="2800" dirty="0"/>
              <a:t>Give your child lots of clear, specific praise at the same time as giving the reward</a:t>
            </a:r>
          </a:p>
        </p:txBody>
      </p:sp>
    </p:spTree>
    <p:extLst>
      <p:ext uri="{BB962C8B-B14F-4D97-AF65-F5344CB8AC3E}">
        <p14:creationId xmlns:p14="http://schemas.microsoft.com/office/powerpoint/2010/main" val="3932006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7325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D1F51D-4BD7-413B-B824-46A37032993B}"/>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400" dirty="0">
                <a:solidFill>
                  <a:srgbClr val="FFFFFF"/>
                </a:solidFill>
                <a:latin typeface="+mn-lt"/>
              </a:rPr>
              <a:t>Star Charts</a:t>
            </a:r>
          </a:p>
        </p:txBody>
      </p:sp>
      <p:pic>
        <p:nvPicPr>
          <p:cNvPr id="6" name="Content Placeholder 5">
            <a:extLst>
              <a:ext uri="{FF2B5EF4-FFF2-40B4-BE49-F238E27FC236}">
                <a16:creationId xmlns:a16="http://schemas.microsoft.com/office/drawing/2014/main" id="{248FAA4E-A77F-43C3-8908-643338EB3804}"/>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25"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 Placeholder 3">
            <a:extLst>
              <a:ext uri="{FF2B5EF4-FFF2-40B4-BE49-F238E27FC236}">
                <a16:creationId xmlns:a16="http://schemas.microsoft.com/office/drawing/2014/main" id="{A7D8854A-866E-4C32-B451-D20606D8DA7D}"/>
              </a:ext>
            </a:extLst>
          </p:cNvPr>
          <p:cNvSpPr>
            <a:spLocks noGrp="1"/>
          </p:cNvSpPr>
          <p:nvPr>
            <p:ph type="body" sz="half" idx="2"/>
          </p:nvPr>
        </p:nvSpPr>
        <p:spPr>
          <a:xfrm>
            <a:off x="7582563" y="321732"/>
            <a:ext cx="4281890" cy="6214534"/>
          </a:xfrm>
        </p:spPr>
        <p:txBody>
          <a:bodyPr vert="horz" lIns="91440" tIns="45720" rIns="91440" bIns="45720" rtlCol="0" anchor="ctr">
            <a:normAutofit fontScale="92500" lnSpcReduction="10000"/>
          </a:bodyPr>
          <a:lstStyle/>
          <a:p>
            <a:pPr marL="285750" indent="-228600">
              <a:buFont typeface="Arial" panose="020B0604020202020204" pitchFamily="34" charset="0"/>
              <a:buChar char="•"/>
            </a:pPr>
            <a:r>
              <a:rPr lang="en-US" sz="2400" dirty="0">
                <a:solidFill>
                  <a:srgbClr val="FFFFFF"/>
                </a:solidFill>
                <a:latin typeface="+mj-lt"/>
              </a:rPr>
              <a:t>Star charts work particularly well for children aged 4 – 12 years old</a:t>
            </a:r>
          </a:p>
          <a:p>
            <a:pPr marL="285750" indent="-228600">
              <a:buFont typeface="Arial" panose="020B0604020202020204" pitchFamily="34" charset="0"/>
              <a:buChar char="•"/>
            </a:pPr>
            <a:r>
              <a:rPr lang="en-US" sz="2400" dirty="0">
                <a:solidFill>
                  <a:srgbClr val="FFFFFF"/>
                </a:solidFill>
                <a:latin typeface="+mj-lt"/>
              </a:rPr>
              <a:t>Choose the behaviour that you want to see more of</a:t>
            </a:r>
          </a:p>
          <a:p>
            <a:pPr marL="285750" indent="-228600">
              <a:buFont typeface="Arial" panose="020B0604020202020204" pitchFamily="34" charset="0"/>
              <a:buChar char="•"/>
            </a:pPr>
            <a:r>
              <a:rPr lang="en-US" sz="2400" dirty="0">
                <a:solidFill>
                  <a:srgbClr val="FFFFFF"/>
                </a:solidFill>
                <a:latin typeface="+mj-lt"/>
              </a:rPr>
              <a:t>Choose the reward</a:t>
            </a:r>
          </a:p>
          <a:p>
            <a:pPr marL="285750" indent="-228600">
              <a:buFont typeface="Arial" panose="020B0604020202020204" pitchFamily="34" charset="0"/>
              <a:buChar char="•"/>
            </a:pPr>
            <a:r>
              <a:rPr lang="en-US" sz="2400" dirty="0">
                <a:solidFill>
                  <a:srgbClr val="FFFFFF"/>
                </a:solidFill>
                <a:latin typeface="+mj-lt"/>
              </a:rPr>
              <a:t>Choose how many stars your child must earn before they get the reward</a:t>
            </a:r>
          </a:p>
          <a:p>
            <a:pPr marL="285750" indent="-228600">
              <a:buFont typeface="Arial" panose="020B0604020202020204" pitchFamily="34" charset="0"/>
              <a:buChar char="•"/>
            </a:pPr>
            <a:r>
              <a:rPr lang="en-US" sz="2400" dirty="0">
                <a:solidFill>
                  <a:srgbClr val="FFFFFF"/>
                </a:solidFill>
                <a:latin typeface="+mj-lt"/>
              </a:rPr>
              <a:t>Make sure the first few stars come particularly fast</a:t>
            </a:r>
          </a:p>
          <a:p>
            <a:pPr marL="285750" indent="-228600">
              <a:buFont typeface="Arial" panose="020B0604020202020204" pitchFamily="34" charset="0"/>
              <a:buChar char="•"/>
            </a:pPr>
            <a:r>
              <a:rPr lang="en-US" sz="2400" dirty="0">
                <a:solidFill>
                  <a:srgbClr val="FFFFFF"/>
                </a:solidFill>
                <a:latin typeface="+mj-lt"/>
              </a:rPr>
              <a:t>Make sure that what you are asking is manageable</a:t>
            </a:r>
          </a:p>
          <a:p>
            <a:pPr marL="285750" indent="-228600">
              <a:buFont typeface="Arial" panose="020B0604020202020204" pitchFamily="34" charset="0"/>
              <a:buChar char="•"/>
            </a:pPr>
            <a:r>
              <a:rPr lang="en-US" sz="2400" dirty="0">
                <a:solidFill>
                  <a:srgbClr val="FFFFFF"/>
                </a:solidFill>
                <a:latin typeface="+mj-lt"/>
              </a:rPr>
              <a:t>Get your child involved</a:t>
            </a:r>
          </a:p>
          <a:p>
            <a:pPr marL="285750" indent="-228600">
              <a:buFont typeface="Arial" panose="020B0604020202020204" pitchFamily="34" charset="0"/>
              <a:buChar char="•"/>
            </a:pPr>
            <a:r>
              <a:rPr lang="en-US" sz="2400" dirty="0">
                <a:solidFill>
                  <a:srgbClr val="FFFFFF"/>
                </a:solidFill>
                <a:latin typeface="+mj-lt"/>
              </a:rPr>
              <a:t>Never mark up failures on a start chart</a:t>
            </a:r>
          </a:p>
          <a:p>
            <a:pPr marL="285750" indent="-228600">
              <a:buFont typeface="Arial" panose="020B0604020202020204" pitchFamily="34" charset="0"/>
              <a:buChar char="•"/>
            </a:pPr>
            <a:r>
              <a:rPr lang="en-US" sz="2400" dirty="0">
                <a:solidFill>
                  <a:srgbClr val="FFFFFF"/>
                </a:solidFill>
                <a:latin typeface="+mj-lt"/>
              </a:rPr>
              <a:t>Leave days and dates off the chart</a:t>
            </a:r>
          </a:p>
        </p:txBody>
      </p:sp>
      <mc:AlternateContent xmlns:mc="http://schemas.openxmlformats.org/markup-compatibility/2006">
        <mc:Choice xmlns:pslz="http://schemas.microsoft.com/office/powerpoint/2016/slidezoom" Requires="pslz">
          <p:graphicFrame>
            <p:nvGraphicFramePr>
              <p:cNvPr id="27" name="Slide Zoom 26">
                <a:extLst>
                  <a:ext uri="{FF2B5EF4-FFF2-40B4-BE49-F238E27FC236}">
                    <a16:creationId xmlns:a16="http://schemas.microsoft.com/office/drawing/2014/main" id="{007C20A2-3655-4C97-B660-60DDFEC4DF3B}"/>
                  </a:ext>
                </a:extLst>
              </p:cNvPr>
              <p:cNvGraphicFramePr>
                <a:graphicFrameLocks noChangeAspect="1"/>
              </p:cNvGraphicFramePr>
              <p:nvPr>
                <p:extLst>
                  <p:ext uri="{D42A27DB-BD31-4B8C-83A1-F6EECF244321}">
                    <p14:modId xmlns:p14="http://schemas.microsoft.com/office/powerpoint/2010/main" val="3299160553"/>
                  </p:ext>
                </p:extLst>
              </p:nvPr>
            </p:nvGraphicFramePr>
            <p:xfrm>
              <a:off x="3821350" y="5223627"/>
              <a:ext cx="661011" cy="661011"/>
            </p:xfrm>
            <a:graphic>
              <a:graphicData uri="http://schemas.microsoft.com/office/powerpoint/2016/slidezoom">
                <pslz:sldZm>
                  <pslz:sldZmObj sldId="289" cId="647197542">
                    <pslz:zmPr id="{9C51D28F-5140-4783-9B6C-45E1BDBC4E23}" transitionDur="1000" showBg="0">
                      <p166:blipFill xmlns:p166="http://schemas.microsoft.com/office/powerpoint/2016/6/main">
                        <a:blip r:embed="rId3"/>
                        <a:stretch>
                          <a:fillRect/>
                        </a:stretch>
                      </p166:blipFill>
                      <p166:spPr xmlns:p166="http://schemas.microsoft.com/office/powerpoint/2016/6/main">
                        <a:xfrm>
                          <a:off x="0" y="0"/>
                          <a:ext cx="661011" cy="661011"/>
                        </a:xfrm>
                        <a:prstGeom prst="rect">
                          <a:avLst/>
                        </a:prstGeom>
                        <a:ln w="3175">
                          <a:noFill/>
                        </a:ln>
                      </p166:spPr>
                    </pslz:zmPr>
                  </pslz:sldZmObj>
                </pslz:sldZm>
              </a:graphicData>
            </a:graphic>
          </p:graphicFrame>
        </mc:Choice>
        <mc:Fallback>
          <p:pic>
            <p:nvPicPr>
              <p:cNvPr id="27" name="Slide Zoom 26">
                <a:hlinkClick r:id="rId4" action="ppaction://hlinksldjump"/>
                <a:extLst>
                  <a:ext uri="{FF2B5EF4-FFF2-40B4-BE49-F238E27FC236}">
                    <a16:creationId xmlns:a16="http://schemas.microsoft.com/office/drawing/2014/main" id="{007C20A2-3655-4C97-B660-60DDFEC4DF3B}"/>
                  </a:ext>
                </a:extLst>
              </p:cNvPr>
              <p:cNvPicPr>
                <a:picLocks noGrp="1" noRot="1" noChangeAspect="1" noMove="1" noResize="1" noEditPoints="1" noAdjustHandles="1" noChangeArrowheads="1" noChangeShapeType="1"/>
              </p:cNvPicPr>
              <p:nvPr/>
            </p:nvPicPr>
            <p:blipFill>
              <a:blip r:embed="rId3"/>
              <a:stretch>
                <a:fillRect/>
              </a:stretch>
            </p:blipFill>
            <p:spPr>
              <a:xfrm>
                <a:off x="3821350" y="5223627"/>
                <a:ext cx="661011" cy="661011"/>
              </a:xfrm>
              <a:prstGeom prst="rect">
                <a:avLst/>
              </a:prstGeom>
              <a:ln w="3175">
                <a:noFill/>
              </a:ln>
            </p:spPr>
          </p:pic>
        </mc:Fallback>
      </mc:AlternateContent>
      <p:sp>
        <p:nvSpPr>
          <p:cNvPr id="8" name="Text Box 55">
            <a:extLst>
              <a:ext uri="{FF2B5EF4-FFF2-40B4-BE49-F238E27FC236}">
                <a16:creationId xmlns:a16="http://schemas.microsoft.com/office/drawing/2014/main" id="{6E72B4FE-989D-4E9F-AE34-1B5F1FC4BDC1}"/>
              </a:ext>
            </a:extLst>
          </p:cNvPr>
          <p:cNvSpPr txBox="1"/>
          <p:nvPr/>
        </p:nvSpPr>
        <p:spPr>
          <a:xfrm>
            <a:off x="6697335" y="6613792"/>
            <a:ext cx="5494665" cy="23509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Sam Cartwright-Hatton – Coping with an Anxious or Depressed Child:  A Guide for Parents &amp; Carers</a:t>
            </a: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824824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brick wall&#10;&#10;Description automatically generated">
            <a:extLst>
              <a:ext uri="{FF2B5EF4-FFF2-40B4-BE49-F238E27FC236}">
                <a16:creationId xmlns:a16="http://schemas.microsoft.com/office/drawing/2014/main" id="{0C410F8A-1303-4EE6-B2B8-ADEE3676C35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BBD9231-DD1F-48A6-8444-E90F19DE69BA}"/>
              </a:ext>
            </a:extLst>
          </p:cNvPr>
          <p:cNvSpPr/>
          <p:nvPr/>
        </p:nvSpPr>
        <p:spPr>
          <a:xfrm>
            <a:off x="2078304" y="210392"/>
            <a:ext cx="8035391" cy="1270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F3F82321-49AC-4806-8FA4-F442E6BCE935}"/>
              </a:ext>
            </a:extLst>
          </p:cNvPr>
          <p:cNvSpPr>
            <a:spLocks noGrp="1"/>
          </p:cNvSpPr>
          <p:nvPr>
            <p:ph type="title"/>
          </p:nvPr>
        </p:nvSpPr>
        <p:spPr>
          <a:xfrm>
            <a:off x="2157538" y="210392"/>
            <a:ext cx="7876921" cy="1253282"/>
          </a:xfrm>
        </p:spPr>
        <p:txBody>
          <a:bodyPr/>
          <a:lstStyle/>
          <a:p>
            <a:pPr algn="ctr"/>
            <a:r>
              <a:rPr lang="en-GB" dirty="0">
                <a:latin typeface="+mn-lt"/>
              </a:rPr>
              <a:t>Some Ideas for Simple Rewards…</a:t>
            </a:r>
          </a:p>
        </p:txBody>
      </p:sp>
      <p:sp>
        <p:nvSpPr>
          <p:cNvPr id="6" name="Oval 5">
            <a:extLst>
              <a:ext uri="{FF2B5EF4-FFF2-40B4-BE49-F238E27FC236}">
                <a16:creationId xmlns:a16="http://schemas.microsoft.com/office/drawing/2014/main" id="{63E51FD5-0B79-48D2-B428-E6E36937ACB3}"/>
              </a:ext>
            </a:extLst>
          </p:cNvPr>
          <p:cNvSpPr/>
          <p:nvPr/>
        </p:nvSpPr>
        <p:spPr>
          <a:xfrm>
            <a:off x="256855" y="5092556"/>
            <a:ext cx="1633590" cy="1489125"/>
          </a:xfrm>
          <a:prstGeom prst="ellipse">
            <a:avLst/>
          </a:prstGeom>
          <a:solidFill>
            <a:schemeClr val="accent1">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3F36C77-E655-4466-A144-C873816E74E3}"/>
              </a:ext>
            </a:extLst>
          </p:cNvPr>
          <p:cNvSpPr/>
          <p:nvPr/>
        </p:nvSpPr>
        <p:spPr>
          <a:xfrm>
            <a:off x="190308" y="264988"/>
            <a:ext cx="1903747" cy="1807366"/>
          </a:xfrm>
          <a:prstGeom prst="ellipse">
            <a:avLst/>
          </a:prstGeom>
          <a:solidFill>
            <a:schemeClr val="bg2">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41BA716-8966-4EBD-89D6-33B60234C00A}"/>
              </a:ext>
            </a:extLst>
          </p:cNvPr>
          <p:cNvSpPr/>
          <p:nvPr/>
        </p:nvSpPr>
        <p:spPr>
          <a:xfrm>
            <a:off x="3852550" y="1177773"/>
            <a:ext cx="2736350" cy="2726077"/>
          </a:xfrm>
          <a:prstGeom prst="ellipse">
            <a:avLst/>
          </a:prstGeom>
          <a:solidFill>
            <a:schemeClr val="accent3">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765363B8-E499-4B45-8086-F58E952301B1}"/>
              </a:ext>
            </a:extLst>
          </p:cNvPr>
          <p:cNvSpPr/>
          <p:nvPr/>
        </p:nvSpPr>
        <p:spPr>
          <a:xfrm>
            <a:off x="1199769" y="2422111"/>
            <a:ext cx="2342508" cy="2293706"/>
          </a:xfrm>
          <a:prstGeom prst="ellipse">
            <a:avLst/>
          </a:prstGeom>
          <a:solidFill>
            <a:schemeClr val="accent2">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175DBD3-5307-4EC8-AA21-D73260BC74D5}"/>
              </a:ext>
            </a:extLst>
          </p:cNvPr>
          <p:cNvSpPr/>
          <p:nvPr/>
        </p:nvSpPr>
        <p:spPr>
          <a:xfrm>
            <a:off x="4340950" y="4353902"/>
            <a:ext cx="2342508" cy="2293706"/>
          </a:xfrm>
          <a:prstGeom prst="ellipse">
            <a:avLst/>
          </a:prstGeom>
          <a:solidFill>
            <a:schemeClr val="accent4">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684FF287-C0B3-4BC4-A28C-1B6B0116B9DC}"/>
              </a:ext>
            </a:extLst>
          </p:cNvPr>
          <p:cNvSpPr/>
          <p:nvPr/>
        </p:nvSpPr>
        <p:spPr>
          <a:xfrm>
            <a:off x="7514330" y="5168093"/>
            <a:ext cx="1506877" cy="1479515"/>
          </a:xfrm>
          <a:prstGeom prst="ellipse">
            <a:avLst/>
          </a:prstGeom>
          <a:solidFill>
            <a:schemeClr val="accent6">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1435C7C-E450-453A-8E0F-798FC77DE8CC}"/>
              </a:ext>
            </a:extLst>
          </p:cNvPr>
          <p:cNvSpPr/>
          <p:nvPr/>
        </p:nvSpPr>
        <p:spPr>
          <a:xfrm>
            <a:off x="9297949" y="3543412"/>
            <a:ext cx="2762715" cy="2713550"/>
          </a:xfrm>
          <a:prstGeom prst="ellipse">
            <a:avLst/>
          </a:prstGeom>
          <a:solidFill>
            <a:schemeClr val="bg2">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A4787167-27F0-4290-AFD1-42A8C4B7763A}"/>
              </a:ext>
            </a:extLst>
          </p:cNvPr>
          <p:cNvSpPr/>
          <p:nvPr/>
        </p:nvSpPr>
        <p:spPr>
          <a:xfrm>
            <a:off x="7453900" y="1681982"/>
            <a:ext cx="2342508" cy="2293706"/>
          </a:xfrm>
          <a:prstGeom prst="ellipse">
            <a:avLst/>
          </a:prstGeom>
          <a:solidFill>
            <a:schemeClr val="accent5">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3832F3FF-ECA8-4D64-B081-735EFE436549}"/>
              </a:ext>
            </a:extLst>
          </p:cNvPr>
          <p:cNvSpPr/>
          <p:nvPr/>
        </p:nvSpPr>
        <p:spPr>
          <a:xfrm>
            <a:off x="10113693" y="210392"/>
            <a:ext cx="1910994" cy="1916558"/>
          </a:xfrm>
          <a:prstGeom prst="ellipse">
            <a:avLst/>
          </a:prstGeom>
          <a:solidFill>
            <a:schemeClr val="accent1">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82F77C2-8D66-4E84-A6E0-D03AF80C1DB1}"/>
              </a:ext>
            </a:extLst>
          </p:cNvPr>
          <p:cNvSpPr txBox="1"/>
          <p:nvPr/>
        </p:nvSpPr>
        <p:spPr>
          <a:xfrm>
            <a:off x="227392" y="5421619"/>
            <a:ext cx="1657064" cy="830997"/>
          </a:xfrm>
          <a:prstGeom prst="rect">
            <a:avLst/>
          </a:prstGeom>
          <a:noFill/>
        </p:spPr>
        <p:txBody>
          <a:bodyPr wrap="square" rtlCol="0">
            <a:spAutoFit/>
          </a:bodyPr>
          <a:lstStyle/>
          <a:p>
            <a:pPr algn="ctr"/>
            <a:r>
              <a:rPr lang="en-GB" sz="2400" dirty="0">
                <a:solidFill>
                  <a:schemeClr val="bg1"/>
                </a:solidFill>
              </a:rPr>
              <a:t>A trip to the park</a:t>
            </a:r>
          </a:p>
        </p:txBody>
      </p:sp>
      <p:sp>
        <p:nvSpPr>
          <p:cNvPr id="25" name="TextBox 24">
            <a:extLst>
              <a:ext uri="{FF2B5EF4-FFF2-40B4-BE49-F238E27FC236}">
                <a16:creationId xmlns:a16="http://schemas.microsoft.com/office/drawing/2014/main" id="{BA193040-957E-4CE2-8C89-A09014B98B23}"/>
              </a:ext>
            </a:extLst>
          </p:cNvPr>
          <p:cNvSpPr txBox="1"/>
          <p:nvPr/>
        </p:nvSpPr>
        <p:spPr>
          <a:xfrm>
            <a:off x="7514330" y="5421618"/>
            <a:ext cx="1506877" cy="830997"/>
          </a:xfrm>
          <a:prstGeom prst="rect">
            <a:avLst/>
          </a:prstGeom>
          <a:noFill/>
        </p:spPr>
        <p:txBody>
          <a:bodyPr wrap="square" rtlCol="0">
            <a:spAutoFit/>
          </a:bodyPr>
          <a:lstStyle/>
          <a:p>
            <a:pPr algn="ctr"/>
            <a:r>
              <a:rPr lang="en-GB" sz="2400" dirty="0">
                <a:solidFill>
                  <a:schemeClr val="bg1"/>
                </a:solidFill>
              </a:rPr>
              <a:t>A magazine</a:t>
            </a:r>
          </a:p>
        </p:txBody>
      </p:sp>
      <p:sp>
        <p:nvSpPr>
          <p:cNvPr id="27" name="TextBox 26">
            <a:extLst>
              <a:ext uri="{FF2B5EF4-FFF2-40B4-BE49-F238E27FC236}">
                <a16:creationId xmlns:a16="http://schemas.microsoft.com/office/drawing/2014/main" id="{90BBC174-F00D-469F-AE6E-B189636543AF}"/>
              </a:ext>
            </a:extLst>
          </p:cNvPr>
          <p:cNvSpPr txBox="1"/>
          <p:nvPr/>
        </p:nvSpPr>
        <p:spPr>
          <a:xfrm>
            <a:off x="10240659" y="601038"/>
            <a:ext cx="1657064" cy="1200329"/>
          </a:xfrm>
          <a:prstGeom prst="rect">
            <a:avLst/>
          </a:prstGeom>
          <a:noFill/>
        </p:spPr>
        <p:txBody>
          <a:bodyPr wrap="square" rtlCol="0">
            <a:spAutoFit/>
          </a:bodyPr>
          <a:lstStyle/>
          <a:p>
            <a:pPr algn="ctr"/>
            <a:r>
              <a:rPr lang="en-GB" sz="2400" dirty="0">
                <a:solidFill>
                  <a:schemeClr val="bg1"/>
                </a:solidFill>
              </a:rPr>
              <a:t>Painting your child’s nails</a:t>
            </a:r>
          </a:p>
        </p:txBody>
      </p:sp>
      <p:sp>
        <p:nvSpPr>
          <p:cNvPr id="29" name="TextBox 28">
            <a:extLst>
              <a:ext uri="{FF2B5EF4-FFF2-40B4-BE49-F238E27FC236}">
                <a16:creationId xmlns:a16="http://schemas.microsoft.com/office/drawing/2014/main" id="{1DEC82EB-2756-454A-AAF1-915F517F203F}"/>
              </a:ext>
            </a:extLst>
          </p:cNvPr>
          <p:cNvSpPr txBox="1"/>
          <p:nvPr/>
        </p:nvSpPr>
        <p:spPr>
          <a:xfrm>
            <a:off x="7514330" y="2141250"/>
            <a:ext cx="2153652" cy="1384995"/>
          </a:xfrm>
          <a:prstGeom prst="rect">
            <a:avLst/>
          </a:prstGeom>
          <a:noFill/>
        </p:spPr>
        <p:txBody>
          <a:bodyPr wrap="square" rtlCol="0">
            <a:spAutoFit/>
          </a:bodyPr>
          <a:lstStyle/>
          <a:p>
            <a:pPr algn="ctr"/>
            <a:r>
              <a:rPr lang="en-GB" sz="2800" dirty="0">
                <a:solidFill>
                  <a:schemeClr val="bg1"/>
                </a:solidFill>
              </a:rPr>
              <a:t>Having a friend round to stay over</a:t>
            </a:r>
          </a:p>
        </p:txBody>
      </p:sp>
      <p:sp>
        <p:nvSpPr>
          <p:cNvPr id="31" name="TextBox 30">
            <a:extLst>
              <a:ext uri="{FF2B5EF4-FFF2-40B4-BE49-F238E27FC236}">
                <a16:creationId xmlns:a16="http://schemas.microsoft.com/office/drawing/2014/main" id="{6F614526-6CB4-42F5-BDCB-D33950866B94}"/>
              </a:ext>
            </a:extLst>
          </p:cNvPr>
          <p:cNvSpPr txBox="1"/>
          <p:nvPr/>
        </p:nvSpPr>
        <p:spPr>
          <a:xfrm>
            <a:off x="327757" y="666319"/>
            <a:ext cx="1623023" cy="1015663"/>
          </a:xfrm>
          <a:prstGeom prst="rect">
            <a:avLst/>
          </a:prstGeom>
          <a:noFill/>
        </p:spPr>
        <p:txBody>
          <a:bodyPr wrap="square" rtlCol="0">
            <a:spAutoFit/>
          </a:bodyPr>
          <a:lstStyle/>
          <a:p>
            <a:pPr algn="ctr"/>
            <a:r>
              <a:rPr lang="en-GB" sz="2000" dirty="0">
                <a:solidFill>
                  <a:schemeClr val="bg1"/>
                </a:solidFill>
              </a:rPr>
              <a:t>Getting to stay up half an hour late</a:t>
            </a:r>
          </a:p>
        </p:txBody>
      </p:sp>
      <p:sp>
        <p:nvSpPr>
          <p:cNvPr id="33" name="TextBox 32">
            <a:extLst>
              <a:ext uri="{FF2B5EF4-FFF2-40B4-BE49-F238E27FC236}">
                <a16:creationId xmlns:a16="http://schemas.microsoft.com/office/drawing/2014/main" id="{746A7547-C067-429B-AF37-8E2359A04A79}"/>
              </a:ext>
            </a:extLst>
          </p:cNvPr>
          <p:cNvSpPr txBox="1"/>
          <p:nvPr/>
        </p:nvSpPr>
        <p:spPr>
          <a:xfrm>
            <a:off x="4505395" y="4952311"/>
            <a:ext cx="2013617" cy="1200329"/>
          </a:xfrm>
          <a:prstGeom prst="rect">
            <a:avLst/>
          </a:prstGeom>
          <a:noFill/>
        </p:spPr>
        <p:txBody>
          <a:bodyPr wrap="square" rtlCol="0">
            <a:spAutoFit/>
          </a:bodyPr>
          <a:lstStyle/>
          <a:p>
            <a:pPr algn="ctr"/>
            <a:r>
              <a:rPr lang="en-GB" sz="2400" dirty="0">
                <a:solidFill>
                  <a:schemeClr val="bg1"/>
                </a:solidFill>
              </a:rPr>
              <a:t>Half an hour on the PlayStation.</a:t>
            </a:r>
          </a:p>
        </p:txBody>
      </p:sp>
      <p:sp>
        <p:nvSpPr>
          <p:cNvPr id="35" name="TextBox 34">
            <a:extLst>
              <a:ext uri="{FF2B5EF4-FFF2-40B4-BE49-F238E27FC236}">
                <a16:creationId xmlns:a16="http://schemas.microsoft.com/office/drawing/2014/main" id="{BB188633-7A5A-4B52-B5CC-38C8363D5E46}"/>
              </a:ext>
            </a:extLst>
          </p:cNvPr>
          <p:cNvSpPr txBox="1"/>
          <p:nvPr/>
        </p:nvSpPr>
        <p:spPr>
          <a:xfrm>
            <a:off x="9379419" y="4189521"/>
            <a:ext cx="2599774" cy="1384995"/>
          </a:xfrm>
          <a:prstGeom prst="rect">
            <a:avLst/>
          </a:prstGeom>
          <a:noFill/>
        </p:spPr>
        <p:txBody>
          <a:bodyPr wrap="square" rtlCol="0">
            <a:spAutoFit/>
          </a:bodyPr>
          <a:lstStyle/>
          <a:p>
            <a:pPr algn="ctr"/>
            <a:r>
              <a:rPr lang="en-GB" sz="2800" dirty="0">
                <a:solidFill>
                  <a:schemeClr val="bg1"/>
                </a:solidFill>
              </a:rPr>
              <a:t>A small toy (e.g. something from a pound shop</a:t>
            </a:r>
          </a:p>
        </p:txBody>
      </p:sp>
      <p:sp>
        <p:nvSpPr>
          <p:cNvPr id="37" name="TextBox 36">
            <a:extLst>
              <a:ext uri="{FF2B5EF4-FFF2-40B4-BE49-F238E27FC236}">
                <a16:creationId xmlns:a16="http://schemas.microsoft.com/office/drawing/2014/main" id="{9B34049E-DF6C-4161-90E0-26855D55FBDB}"/>
              </a:ext>
            </a:extLst>
          </p:cNvPr>
          <p:cNvSpPr txBox="1"/>
          <p:nvPr/>
        </p:nvSpPr>
        <p:spPr>
          <a:xfrm>
            <a:off x="4037440" y="1774386"/>
            <a:ext cx="2366569" cy="1569660"/>
          </a:xfrm>
          <a:prstGeom prst="rect">
            <a:avLst/>
          </a:prstGeom>
          <a:noFill/>
        </p:spPr>
        <p:txBody>
          <a:bodyPr wrap="square" rtlCol="0">
            <a:spAutoFit/>
          </a:bodyPr>
          <a:lstStyle/>
          <a:p>
            <a:pPr algn="ctr"/>
            <a:r>
              <a:rPr lang="en-GB" sz="3200" dirty="0">
                <a:solidFill>
                  <a:schemeClr val="bg1"/>
                </a:solidFill>
              </a:rPr>
              <a:t>Watching a favourite cartoon</a:t>
            </a:r>
          </a:p>
        </p:txBody>
      </p:sp>
      <p:sp>
        <p:nvSpPr>
          <p:cNvPr id="39" name="TextBox 38">
            <a:extLst>
              <a:ext uri="{FF2B5EF4-FFF2-40B4-BE49-F238E27FC236}">
                <a16:creationId xmlns:a16="http://schemas.microsoft.com/office/drawing/2014/main" id="{34CA6E40-E6DD-41AF-B142-C97516E651D8}"/>
              </a:ext>
            </a:extLst>
          </p:cNvPr>
          <p:cNvSpPr txBox="1"/>
          <p:nvPr/>
        </p:nvSpPr>
        <p:spPr>
          <a:xfrm>
            <a:off x="1294197" y="2714228"/>
            <a:ext cx="2153652" cy="1569660"/>
          </a:xfrm>
          <a:prstGeom prst="rect">
            <a:avLst/>
          </a:prstGeom>
          <a:noFill/>
        </p:spPr>
        <p:txBody>
          <a:bodyPr wrap="square" rtlCol="0">
            <a:spAutoFit/>
          </a:bodyPr>
          <a:lstStyle/>
          <a:p>
            <a:pPr algn="ctr"/>
            <a:r>
              <a:rPr lang="en-GB" sz="2400" dirty="0">
                <a:solidFill>
                  <a:schemeClr val="bg1"/>
                </a:solidFill>
              </a:rPr>
              <a:t>Getting to choose what sort of take-away to order</a:t>
            </a:r>
          </a:p>
        </p:txBody>
      </p:sp>
    </p:spTree>
    <p:extLst>
      <p:ext uri="{BB962C8B-B14F-4D97-AF65-F5344CB8AC3E}">
        <p14:creationId xmlns:p14="http://schemas.microsoft.com/office/powerpoint/2010/main" val="647197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105196" y="68466"/>
            <a:ext cx="11881227" cy="3175226"/>
            <a:chOff x="159564" y="1875657"/>
            <a:chExt cx="4515002" cy="2840769"/>
          </a:xfrm>
        </p:grpSpPr>
        <p:sp>
          <p:nvSpPr>
            <p:cNvPr id="3" name="TextBox 2">
              <a:extLst>
                <a:ext uri="{FF2B5EF4-FFF2-40B4-BE49-F238E27FC236}">
                  <a16:creationId xmlns:a16="http://schemas.microsoft.com/office/drawing/2014/main" id="{640B64EF-8254-4113-ADC6-E08FC91913D1}"/>
                </a:ext>
              </a:extLst>
            </p:cNvPr>
            <p:cNvSpPr txBox="1"/>
            <p:nvPr/>
          </p:nvSpPr>
          <p:spPr>
            <a:xfrm>
              <a:off x="575449" y="1875657"/>
              <a:ext cx="4085456" cy="506403"/>
            </a:xfrm>
            <a:prstGeom prst="rect">
              <a:avLst/>
            </a:prstGeom>
            <a:noFill/>
          </p:spPr>
          <p:txBody>
            <a:bodyPr wrap="square" rtlCol="0">
              <a:spAutoFit/>
            </a:bodyPr>
            <a:lstStyle/>
            <a:p>
              <a:pPr algn="r"/>
              <a:r>
                <a:rPr lang="en-GB" sz="4000" b="1" dirty="0">
                  <a:solidFill>
                    <a:schemeClr val="bg1"/>
                  </a:solidFill>
                  <a:latin typeface="Stencil" panose="040409050D0802020404" pitchFamily="82" charset="0"/>
                  <a:cs typeface="Raavi" panose="020B0502040204020203" pitchFamily="34" charset="0"/>
                </a:rPr>
                <a:t>Assault cycle</a:t>
              </a:r>
              <a:endParaRPr lang="en-GB" sz="32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253293" y="2510249"/>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59564" y="2651246"/>
              <a:ext cx="4515002" cy="2065180"/>
            </a:xfrm>
            <a:prstGeom prst="rect">
              <a:avLst/>
            </a:prstGeom>
            <a:noFill/>
          </p:spPr>
          <p:txBody>
            <a:bodyPr wrap="square" rtlCol="0">
              <a:spAutoFit/>
            </a:bodyPr>
            <a:lstStyle/>
            <a:p>
              <a:pPr algn="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One recognised method of identifying actions that can lead to challenging behaviours is the ‘Assault Cycle’.  Learning and understanding the phases of the curve will help you to identify the patterns of escalating behaviour and assist your child to respond appropriately.  As the child becomes increasing stressed about a perceived threat, the intensity of their emotions escalates.  Their reaction and response to the threat is cyclical in nature, each one associated with behavioural, physical and psychological responses.  </a:t>
              </a:r>
            </a:p>
          </p:txBody>
        </p:sp>
      </p:grp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BB0BA1D4-DC7F-4CDC-AE82-A91231211E20}"/>
                  </a:ext>
                </a:extLst>
              </p:cNvPr>
              <p:cNvGraphicFramePr>
                <a:graphicFrameLocks noChangeAspect="1"/>
              </p:cNvGraphicFramePr>
              <p:nvPr>
                <p:extLst>
                  <p:ext uri="{D42A27DB-BD31-4B8C-83A1-F6EECF244321}">
                    <p14:modId xmlns:p14="http://schemas.microsoft.com/office/powerpoint/2010/main" val="422670918"/>
                  </p:ext>
                </p:extLst>
              </p:nvPr>
            </p:nvGraphicFramePr>
            <p:xfrm>
              <a:off x="287106" y="3428999"/>
              <a:ext cx="10532403" cy="3157917"/>
            </p:xfrm>
            <a:graphic>
              <a:graphicData uri="http://schemas.microsoft.com/office/powerpoint/2016/slidezoom">
                <pslz:sldZm>
                  <pslz:sldZmObj sldId="291" cId="4092037113">
                    <pslz:zmPr id="{E83AA255-6B22-4B6B-B80B-92FDCDE6FF9B}" transitionDur="1000" showBg="0">
                      <p166:blipFill xmlns:p166="http://schemas.microsoft.com/office/powerpoint/2016/6/main">
                        <a:blip r:embed="rId2"/>
                        <a:stretch>
                          <a:fillRect/>
                        </a:stretch>
                      </p166:blipFill>
                      <p166:spPr xmlns:p166="http://schemas.microsoft.com/office/powerpoint/2016/6/main">
                        <a:xfrm>
                          <a:off x="0" y="0"/>
                          <a:ext cx="10532403" cy="3157917"/>
                        </a:xfrm>
                        <a:prstGeom prst="rect">
                          <a:avLst/>
                        </a:prstGeom>
                        <a:ln w="3175">
                          <a:noFill/>
                        </a:ln>
                      </p166:spPr>
                    </pslz:zmPr>
                  </pslz:sldZmObj>
                </pslz:sldZm>
              </a:graphicData>
            </a:graphic>
          </p:graphicFrame>
        </mc:Choice>
        <mc:Fallback xmlns="">
          <p:pic>
            <p:nvPicPr>
              <p:cNvPr id="13" name="Slide Zoom 12">
                <a:hlinkClick r:id="rId3" action="ppaction://hlinksldjump"/>
                <a:extLst>
                  <a:ext uri="{FF2B5EF4-FFF2-40B4-BE49-F238E27FC236}">
                    <a16:creationId xmlns:a16="http://schemas.microsoft.com/office/drawing/2014/main" id="{BB0BA1D4-DC7F-4CDC-AE82-A91231211E20}"/>
                  </a:ext>
                </a:extLst>
              </p:cNvPr>
              <p:cNvPicPr>
                <a:picLocks noGrp="1" noRot="1" noChangeAspect="1" noMove="1" noResize="1" noEditPoints="1" noAdjustHandles="1" noChangeArrowheads="1" noChangeShapeType="1"/>
              </p:cNvPicPr>
              <p:nvPr/>
            </p:nvPicPr>
            <p:blipFill>
              <a:blip r:embed="rId4"/>
              <a:stretch>
                <a:fillRect/>
              </a:stretch>
            </p:blipFill>
            <p:spPr>
              <a:xfrm>
                <a:off x="287106" y="3428999"/>
                <a:ext cx="10532403" cy="3157917"/>
              </a:xfrm>
              <a:prstGeom prst="rect">
                <a:avLst/>
              </a:prstGeom>
              <a:ln w="3175">
                <a:noFill/>
              </a:ln>
            </p:spPr>
          </p:pic>
        </mc:Fallback>
      </mc:AlternateContent>
    </p:spTree>
    <p:extLst>
      <p:ext uri="{BB962C8B-B14F-4D97-AF65-F5344CB8AC3E}">
        <p14:creationId xmlns:p14="http://schemas.microsoft.com/office/powerpoint/2010/main" val="2399434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B92DF8E3-B198-4F07-852A-4AF508A77C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7693" y="210393"/>
            <a:ext cx="9506643" cy="6416984"/>
          </a:xfrm>
          <a:prstGeom prst="rect">
            <a:avLst/>
          </a:prstGeom>
        </p:spPr>
      </p:pic>
      <p:sp>
        <p:nvSpPr>
          <p:cNvPr id="29" name="TextBox 28">
            <a:extLst>
              <a:ext uri="{FF2B5EF4-FFF2-40B4-BE49-F238E27FC236}">
                <a16:creationId xmlns:a16="http://schemas.microsoft.com/office/drawing/2014/main" id="{3826C5A6-7EDD-4418-B73B-DCDA56D4F4E1}"/>
              </a:ext>
            </a:extLst>
          </p:cNvPr>
          <p:cNvSpPr txBox="1"/>
          <p:nvPr/>
        </p:nvSpPr>
        <p:spPr>
          <a:xfrm>
            <a:off x="5531901" y="6189096"/>
            <a:ext cx="5097983" cy="292259"/>
          </a:xfrm>
          <a:prstGeom prst="rect">
            <a:avLst/>
          </a:prstGeom>
          <a:solidFill>
            <a:schemeClr val="bg1">
              <a:lumMod val="85000"/>
            </a:schemeClr>
          </a:solidFill>
        </p:spPr>
        <p:txBody>
          <a:bodyPr wrap="square">
            <a:spAutoFit/>
          </a:bodyPr>
          <a:lstStyle/>
          <a:p>
            <a:pPr marL="342900" lvl="0" indent="-342900">
              <a:lnSpc>
                <a:spcPct val="115000"/>
              </a:lnSpc>
              <a:spcAft>
                <a:spcPts val="10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Words in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bold </a:t>
            </a:r>
            <a:r>
              <a:rPr lang="en-GB" sz="1200" dirty="0">
                <a:effectLst/>
                <a:latin typeface="Calibri" panose="020F0502020204030204" pitchFamily="34" charset="0"/>
                <a:ea typeface="Calibri" panose="020F0502020204030204" pitchFamily="34" charset="0"/>
                <a:cs typeface="Times New Roman" panose="02020603050405020304" pitchFamily="18" charset="0"/>
              </a:rPr>
              <a:t>are feelings the child might be feeling during each phase</a:t>
            </a:r>
          </a:p>
        </p:txBody>
      </p:sp>
    </p:spTree>
    <p:extLst>
      <p:ext uri="{BB962C8B-B14F-4D97-AF65-F5344CB8AC3E}">
        <p14:creationId xmlns:p14="http://schemas.microsoft.com/office/powerpoint/2010/main" val="4092037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3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5" descr="Chart&#10;&#10;Description automatically generated">
            <a:extLst>
              <a:ext uri="{FF2B5EF4-FFF2-40B4-BE49-F238E27FC236}">
                <a16:creationId xmlns:a16="http://schemas.microsoft.com/office/drawing/2014/main" id="{0D2CE738-4B04-4277-9D68-65F9CAC368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1860576" y="634722"/>
            <a:ext cx="7508150" cy="5571066"/>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0FEDBACE-6787-47D2-BEA2-9F400BFC37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5410" y="3707518"/>
            <a:ext cx="1985739" cy="1985739"/>
          </a:xfrm>
          <a:prstGeom prst="rect">
            <a:avLst/>
          </a:prstGeom>
        </p:spPr>
      </p:pic>
      <p:grpSp>
        <p:nvGrpSpPr>
          <p:cNvPr id="25" name="Group 24">
            <a:extLst>
              <a:ext uri="{FF2B5EF4-FFF2-40B4-BE49-F238E27FC236}">
                <a16:creationId xmlns:a16="http://schemas.microsoft.com/office/drawing/2014/main" id="{73F2614B-572B-4C0F-B00E-7C47D676B464}"/>
              </a:ext>
            </a:extLst>
          </p:cNvPr>
          <p:cNvGrpSpPr/>
          <p:nvPr/>
        </p:nvGrpSpPr>
        <p:grpSpPr>
          <a:xfrm>
            <a:off x="2208730" y="1336064"/>
            <a:ext cx="7204373" cy="4674915"/>
            <a:chOff x="2645701" y="1398525"/>
            <a:chExt cx="7204373" cy="4674915"/>
          </a:xfrm>
        </p:grpSpPr>
        <p:sp>
          <p:nvSpPr>
            <p:cNvPr id="3" name="TextBox 2">
              <a:extLst>
                <a:ext uri="{FF2B5EF4-FFF2-40B4-BE49-F238E27FC236}">
                  <a16:creationId xmlns:a16="http://schemas.microsoft.com/office/drawing/2014/main" id="{388E27EA-A91B-495B-9765-E8F1EB2D41A0}"/>
                </a:ext>
              </a:extLst>
            </p:cNvPr>
            <p:cNvSpPr txBox="1"/>
            <p:nvPr/>
          </p:nvSpPr>
          <p:spPr>
            <a:xfrm>
              <a:off x="2645701" y="5611775"/>
              <a:ext cx="3625232" cy="461665"/>
            </a:xfrm>
            <a:prstGeom prst="rect">
              <a:avLst/>
            </a:prstGeom>
            <a:noFill/>
          </p:spPr>
          <p:txBody>
            <a:bodyPr wrap="square">
              <a:spAutoFit/>
            </a:bodyPr>
            <a:lstStyle/>
            <a:p>
              <a:pPr algn="ctr"/>
              <a:r>
                <a:rPr lang="en-GB" sz="2400" dirty="0">
                  <a:solidFill>
                    <a:schemeClr val="bg1"/>
                  </a:solidFill>
                  <a:latin typeface="+mj-lt"/>
                </a:rPr>
                <a:t>Other people respect me</a:t>
              </a:r>
            </a:p>
          </p:txBody>
        </p:sp>
        <p:sp>
          <p:nvSpPr>
            <p:cNvPr id="4" name="TextBox 3">
              <a:extLst>
                <a:ext uri="{FF2B5EF4-FFF2-40B4-BE49-F238E27FC236}">
                  <a16:creationId xmlns:a16="http://schemas.microsoft.com/office/drawing/2014/main" id="{7E580D26-B9C2-4FFE-B4CB-CEE291B60C05}"/>
                </a:ext>
              </a:extLst>
            </p:cNvPr>
            <p:cNvSpPr txBox="1"/>
            <p:nvPr/>
          </p:nvSpPr>
          <p:spPr>
            <a:xfrm>
              <a:off x="3180171" y="4948211"/>
              <a:ext cx="3714244" cy="400110"/>
            </a:xfrm>
            <a:prstGeom prst="rect">
              <a:avLst/>
            </a:prstGeom>
            <a:noFill/>
          </p:spPr>
          <p:txBody>
            <a:bodyPr wrap="square">
              <a:spAutoFit/>
            </a:bodyPr>
            <a:lstStyle/>
            <a:p>
              <a:pPr algn="ctr"/>
              <a:r>
                <a:rPr lang="en-GB" sz="2000" dirty="0">
                  <a:solidFill>
                    <a:schemeClr val="bg1"/>
                  </a:solidFill>
                  <a:latin typeface="+mj-lt"/>
                </a:rPr>
                <a:t>People are generally pretty nice </a:t>
              </a:r>
            </a:p>
          </p:txBody>
        </p:sp>
        <p:sp>
          <p:nvSpPr>
            <p:cNvPr id="6" name="TextBox 5">
              <a:extLst>
                <a:ext uri="{FF2B5EF4-FFF2-40B4-BE49-F238E27FC236}">
                  <a16:creationId xmlns:a16="http://schemas.microsoft.com/office/drawing/2014/main" id="{46CFFEFF-E266-4B1E-9280-BF29A21F9498}"/>
                </a:ext>
              </a:extLst>
            </p:cNvPr>
            <p:cNvSpPr txBox="1"/>
            <p:nvPr/>
          </p:nvSpPr>
          <p:spPr>
            <a:xfrm>
              <a:off x="3757529" y="4256552"/>
              <a:ext cx="3714244" cy="400110"/>
            </a:xfrm>
            <a:prstGeom prst="rect">
              <a:avLst/>
            </a:prstGeom>
            <a:noFill/>
          </p:spPr>
          <p:txBody>
            <a:bodyPr wrap="square" rtlCol="0">
              <a:spAutoFit/>
            </a:bodyPr>
            <a:lstStyle/>
            <a:p>
              <a:pPr algn="ctr"/>
              <a:r>
                <a:rPr lang="en-GB" sz="2000" dirty="0">
                  <a:solidFill>
                    <a:schemeClr val="bg1"/>
                  </a:solidFill>
                  <a:latin typeface="+mj-lt"/>
                </a:rPr>
                <a:t>I have some control in my life</a:t>
              </a:r>
            </a:p>
          </p:txBody>
        </p:sp>
        <p:sp>
          <p:nvSpPr>
            <p:cNvPr id="12" name="TextBox 11">
              <a:extLst>
                <a:ext uri="{FF2B5EF4-FFF2-40B4-BE49-F238E27FC236}">
                  <a16:creationId xmlns:a16="http://schemas.microsoft.com/office/drawing/2014/main" id="{AAC37258-7292-4358-863C-B255EA9C4520}"/>
                </a:ext>
              </a:extLst>
            </p:cNvPr>
            <p:cNvSpPr txBox="1"/>
            <p:nvPr/>
          </p:nvSpPr>
          <p:spPr>
            <a:xfrm>
              <a:off x="4482989" y="3446814"/>
              <a:ext cx="3714243" cy="646331"/>
            </a:xfrm>
            <a:prstGeom prst="rect">
              <a:avLst/>
            </a:prstGeom>
            <a:noFill/>
          </p:spPr>
          <p:txBody>
            <a:bodyPr wrap="square" rtlCol="0">
              <a:spAutoFit/>
            </a:bodyPr>
            <a:lstStyle/>
            <a:p>
              <a:pPr algn="ctr"/>
              <a:r>
                <a:rPr lang="en-GB" dirty="0">
                  <a:solidFill>
                    <a:schemeClr val="bg1"/>
                  </a:solidFill>
                  <a:latin typeface="+mj-lt"/>
                </a:rPr>
                <a:t>Bad things don’t often pop up out of the blue </a:t>
              </a:r>
            </a:p>
          </p:txBody>
        </p:sp>
        <p:sp>
          <p:nvSpPr>
            <p:cNvPr id="14" name="TextBox 13">
              <a:extLst>
                <a:ext uri="{FF2B5EF4-FFF2-40B4-BE49-F238E27FC236}">
                  <a16:creationId xmlns:a16="http://schemas.microsoft.com/office/drawing/2014/main" id="{D587876C-74EB-4C6D-9372-5EAB85036EF1}"/>
                </a:ext>
              </a:extLst>
            </p:cNvPr>
            <p:cNvSpPr txBox="1"/>
            <p:nvPr/>
          </p:nvSpPr>
          <p:spPr>
            <a:xfrm>
              <a:off x="5081800" y="2837452"/>
              <a:ext cx="3714242" cy="400110"/>
            </a:xfrm>
            <a:prstGeom prst="rect">
              <a:avLst/>
            </a:prstGeom>
            <a:noFill/>
          </p:spPr>
          <p:txBody>
            <a:bodyPr wrap="square" rtlCol="0">
              <a:spAutoFit/>
            </a:bodyPr>
            <a:lstStyle/>
            <a:p>
              <a:pPr algn="ctr"/>
              <a:r>
                <a:rPr lang="en-GB" sz="2000" dirty="0">
                  <a:solidFill>
                    <a:schemeClr val="bg1"/>
                  </a:solidFill>
                  <a:latin typeface="+mj-lt"/>
                </a:rPr>
                <a:t>Bad things don’t happen often</a:t>
              </a:r>
            </a:p>
          </p:txBody>
        </p:sp>
        <p:sp>
          <p:nvSpPr>
            <p:cNvPr id="16" name="TextBox 15">
              <a:extLst>
                <a:ext uri="{FF2B5EF4-FFF2-40B4-BE49-F238E27FC236}">
                  <a16:creationId xmlns:a16="http://schemas.microsoft.com/office/drawing/2014/main" id="{C7D76A04-3FC9-4708-9C2F-A644DCF8AB54}"/>
                </a:ext>
              </a:extLst>
            </p:cNvPr>
            <p:cNvSpPr txBox="1"/>
            <p:nvPr/>
          </p:nvSpPr>
          <p:spPr>
            <a:xfrm>
              <a:off x="5680611" y="2172726"/>
              <a:ext cx="3714241" cy="461665"/>
            </a:xfrm>
            <a:prstGeom prst="rect">
              <a:avLst/>
            </a:prstGeom>
            <a:noFill/>
          </p:spPr>
          <p:txBody>
            <a:bodyPr wrap="square" rtlCol="0">
              <a:spAutoFit/>
            </a:bodyPr>
            <a:lstStyle/>
            <a:p>
              <a:pPr algn="ctr"/>
              <a:r>
                <a:rPr lang="en-GB" sz="2400" dirty="0">
                  <a:solidFill>
                    <a:schemeClr val="bg1"/>
                  </a:solidFill>
                  <a:latin typeface="+mj-lt"/>
                </a:rPr>
                <a:t>I can cope with most things</a:t>
              </a:r>
            </a:p>
          </p:txBody>
        </p:sp>
        <p:sp>
          <p:nvSpPr>
            <p:cNvPr id="18" name="TextBox 17">
              <a:extLst>
                <a:ext uri="{FF2B5EF4-FFF2-40B4-BE49-F238E27FC236}">
                  <a16:creationId xmlns:a16="http://schemas.microsoft.com/office/drawing/2014/main" id="{5BC79947-8A47-46F5-9000-E05D7C8CB9F6}"/>
                </a:ext>
              </a:extLst>
            </p:cNvPr>
            <p:cNvSpPr txBox="1"/>
            <p:nvPr/>
          </p:nvSpPr>
          <p:spPr>
            <a:xfrm>
              <a:off x="6270933" y="1398525"/>
              <a:ext cx="3579141" cy="461665"/>
            </a:xfrm>
            <a:prstGeom prst="rect">
              <a:avLst/>
            </a:prstGeom>
            <a:noFill/>
          </p:spPr>
          <p:txBody>
            <a:bodyPr wrap="square" rtlCol="0">
              <a:spAutoFit/>
            </a:bodyPr>
            <a:lstStyle/>
            <a:p>
              <a:pPr algn="ctr"/>
              <a:r>
                <a:rPr lang="en-GB" sz="2400" dirty="0">
                  <a:solidFill>
                    <a:schemeClr val="bg1"/>
                  </a:solidFill>
                  <a:latin typeface="+mj-lt"/>
                </a:rPr>
                <a:t>The world is pretty safe</a:t>
              </a:r>
            </a:p>
          </p:txBody>
        </p:sp>
      </p:grpSp>
      <p:sp>
        <p:nvSpPr>
          <p:cNvPr id="20" name="Title 1">
            <a:extLst>
              <a:ext uri="{FF2B5EF4-FFF2-40B4-BE49-F238E27FC236}">
                <a16:creationId xmlns:a16="http://schemas.microsoft.com/office/drawing/2014/main" id="{A532C7F8-7C27-49F3-A7DC-561C40AD543E}"/>
              </a:ext>
            </a:extLst>
          </p:cNvPr>
          <p:cNvSpPr txBox="1">
            <a:spLocks/>
          </p:cNvSpPr>
          <p:nvPr/>
        </p:nvSpPr>
        <p:spPr>
          <a:xfrm>
            <a:off x="416451" y="405337"/>
            <a:ext cx="5086969" cy="6632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3600" b="1" dirty="0">
                <a:cs typeface="72" panose="020B0503030000000003" pitchFamily="34" charset="0"/>
              </a:rPr>
              <a:t>The 7 Confident Thoughts </a:t>
            </a:r>
          </a:p>
        </p:txBody>
      </p:sp>
      <p:sp>
        <p:nvSpPr>
          <p:cNvPr id="22" name="TextBox 21">
            <a:extLst>
              <a:ext uri="{FF2B5EF4-FFF2-40B4-BE49-F238E27FC236}">
                <a16:creationId xmlns:a16="http://schemas.microsoft.com/office/drawing/2014/main" id="{23474F8A-CB9B-4C71-8CB8-BF100DE558B9}"/>
              </a:ext>
            </a:extLst>
          </p:cNvPr>
          <p:cNvSpPr txBox="1"/>
          <p:nvPr/>
        </p:nvSpPr>
        <p:spPr>
          <a:xfrm>
            <a:off x="630986" y="1200330"/>
            <a:ext cx="3245708" cy="2831544"/>
          </a:xfrm>
          <a:prstGeom prst="rect">
            <a:avLst/>
          </a:prstGeom>
          <a:noFill/>
        </p:spPr>
        <p:txBody>
          <a:bodyPr wrap="square">
            <a:spAutoFit/>
          </a:bodyPr>
          <a:lstStyle/>
          <a:p>
            <a:r>
              <a:rPr lang="en-US" sz="2000" dirty="0">
                <a:latin typeface="+mj-lt"/>
              </a:rPr>
              <a:t>‘ The 7 Confident Thoughts’ are the building blocks of self-assurance and self-confidence. People who can think in this way will be more ready to cope with and manage any changes that may arise.</a:t>
            </a:r>
            <a:br>
              <a:rPr lang="en-US" sz="2400" dirty="0"/>
            </a:br>
            <a:endParaRPr lang="en-GB" dirty="0"/>
          </a:p>
        </p:txBody>
      </p:sp>
      <p:sp>
        <p:nvSpPr>
          <p:cNvPr id="24" name="TextBox 23">
            <a:extLst>
              <a:ext uri="{FF2B5EF4-FFF2-40B4-BE49-F238E27FC236}">
                <a16:creationId xmlns:a16="http://schemas.microsoft.com/office/drawing/2014/main" id="{83237630-523C-4873-B0C9-8ACCE68BC03B}"/>
              </a:ext>
            </a:extLst>
          </p:cNvPr>
          <p:cNvSpPr txBox="1"/>
          <p:nvPr/>
        </p:nvSpPr>
        <p:spPr>
          <a:xfrm>
            <a:off x="9027900" y="956103"/>
            <a:ext cx="2596639" cy="2062103"/>
          </a:xfrm>
          <a:prstGeom prst="rect">
            <a:avLst/>
          </a:prstGeom>
          <a:noFill/>
        </p:spPr>
        <p:txBody>
          <a:bodyPr wrap="square">
            <a:spAutoFit/>
          </a:bodyPr>
          <a:lstStyle/>
          <a:p>
            <a:pPr algn="r"/>
            <a:r>
              <a:rPr lang="en-GB" sz="1600" dirty="0">
                <a:latin typeface="+mj-lt"/>
              </a:rPr>
              <a:t>Happy, confident </a:t>
            </a:r>
          </a:p>
          <a:p>
            <a:pPr algn="r"/>
            <a:r>
              <a:rPr lang="en-GB" sz="1600" dirty="0">
                <a:latin typeface="+mj-lt"/>
              </a:rPr>
              <a:t>children are those who </a:t>
            </a:r>
          </a:p>
          <a:p>
            <a:pPr algn="r"/>
            <a:r>
              <a:rPr lang="en-GB" sz="1600" dirty="0">
                <a:latin typeface="+mj-lt"/>
              </a:rPr>
              <a:t>have a feeling that the </a:t>
            </a:r>
          </a:p>
          <a:p>
            <a:pPr algn="r"/>
            <a:r>
              <a:rPr lang="en-GB" sz="1600" dirty="0">
                <a:latin typeface="+mj-lt"/>
              </a:rPr>
              <a:t>world is safe, that they </a:t>
            </a:r>
          </a:p>
          <a:p>
            <a:pPr algn="r"/>
            <a:r>
              <a:rPr lang="en-GB" sz="1600" dirty="0">
                <a:latin typeface="+mj-lt"/>
              </a:rPr>
              <a:t>can cope with most things, that they have some control over their lives and that people are generally nice. </a:t>
            </a:r>
          </a:p>
        </p:txBody>
      </p:sp>
      <p:sp>
        <p:nvSpPr>
          <p:cNvPr id="27" name="TextBox 26">
            <a:extLst>
              <a:ext uri="{FF2B5EF4-FFF2-40B4-BE49-F238E27FC236}">
                <a16:creationId xmlns:a16="http://schemas.microsoft.com/office/drawing/2014/main" id="{4468D4A6-283B-4C9A-9240-52781FA3FAA1}"/>
              </a:ext>
            </a:extLst>
          </p:cNvPr>
          <p:cNvSpPr txBox="1"/>
          <p:nvPr/>
        </p:nvSpPr>
        <p:spPr>
          <a:xfrm>
            <a:off x="7600950" y="3593574"/>
            <a:ext cx="4023588" cy="2554545"/>
          </a:xfrm>
          <a:prstGeom prst="rect">
            <a:avLst/>
          </a:prstGeom>
          <a:noFill/>
        </p:spPr>
        <p:txBody>
          <a:bodyPr wrap="square">
            <a:spAutoFit/>
          </a:bodyPr>
          <a:lstStyle/>
          <a:p>
            <a:pPr algn="r"/>
            <a:r>
              <a:rPr lang="en-GB" sz="1600" dirty="0">
                <a:latin typeface="+mj-lt"/>
              </a:rPr>
              <a:t>Children who feel that the </a:t>
            </a:r>
          </a:p>
          <a:p>
            <a:pPr algn="r"/>
            <a:r>
              <a:rPr lang="en-GB" sz="1600" dirty="0">
                <a:latin typeface="+mj-lt"/>
              </a:rPr>
              <a:t>world is fraught with danger or that they cannot cope (even if they actually can) are prone to anxiety and other mental health problems.  So they need to start developing the belief that the world is safe and that they can cope with whatever life throws at them.  In order to do this we should teach them about how our thoughts have a huge impact on our feelings and behaviours.</a:t>
            </a:r>
          </a:p>
        </p:txBody>
      </p:sp>
      <p:sp>
        <p:nvSpPr>
          <p:cNvPr id="19" name="TextBox 18">
            <a:extLst>
              <a:ext uri="{FF2B5EF4-FFF2-40B4-BE49-F238E27FC236}">
                <a16:creationId xmlns:a16="http://schemas.microsoft.com/office/drawing/2014/main" id="{C385A079-5717-4D76-ADAC-98B3E1028D8F}"/>
              </a:ext>
            </a:extLst>
          </p:cNvPr>
          <p:cNvSpPr txBox="1"/>
          <p:nvPr/>
        </p:nvSpPr>
        <p:spPr>
          <a:xfrm>
            <a:off x="2196321" y="6419530"/>
            <a:ext cx="6094638" cy="369332"/>
          </a:xfrm>
          <a:prstGeom prst="rect">
            <a:avLst/>
          </a:prstGeom>
          <a:noFill/>
        </p:spPr>
        <p:txBody>
          <a:bodyPr wrap="square">
            <a:spAutoFit/>
          </a:bodyPr>
          <a:lstStyle/>
          <a:p>
            <a:r>
              <a:rPr lang="en-GB" sz="800" dirty="0">
                <a:solidFill>
                  <a:schemeClr val="bg1"/>
                </a:solidFill>
              </a:rPr>
              <a:t>		</a:t>
            </a:r>
            <a:r>
              <a:rPr lang="en-GB" dirty="0"/>
              <a:t>	</a:t>
            </a:r>
          </a:p>
        </p:txBody>
      </p:sp>
      <p:sp>
        <p:nvSpPr>
          <p:cNvPr id="21" name="Text Box 16">
            <a:extLst>
              <a:ext uri="{FF2B5EF4-FFF2-40B4-BE49-F238E27FC236}">
                <a16:creationId xmlns:a16="http://schemas.microsoft.com/office/drawing/2014/main" id="{7A77F3EA-0BE1-49AA-A162-A9534D13129B}"/>
              </a:ext>
            </a:extLst>
          </p:cNvPr>
          <p:cNvSpPr txBox="1"/>
          <p:nvPr/>
        </p:nvSpPr>
        <p:spPr>
          <a:xfrm>
            <a:off x="65315" y="6570564"/>
            <a:ext cx="5592535" cy="21829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Sam Cartwright-Hatton – Coping with an Anxious or Depressed Child:  A Guide for Parents &amp; Carers</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019688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AD3CA89-D552-45F7-A2AC-C939CAC40737}"/>
              </a:ext>
            </a:extLst>
          </p:cNvPr>
          <p:cNvSpPr/>
          <p:nvPr/>
        </p:nvSpPr>
        <p:spPr>
          <a:xfrm>
            <a:off x="1140452" y="506002"/>
            <a:ext cx="5970976" cy="5845996"/>
          </a:xfrm>
          <a:prstGeom prst="ellipse">
            <a:avLst/>
          </a:prstGeom>
          <a:solidFill>
            <a:schemeClr val="accent1">
              <a:lumMod val="60000"/>
              <a:lumOff val="40000"/>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 name="TextBox 4">
            <a:extLst>
              <a:ext uri="{FF2B5EF4-FFF2-40B4-BE49-F238E27FC236}">
                <a16:creationId xmlns:a16="http://schemas.microsoft.com/office/drawing/2014/main" id="{054E096D-81C7-4B24-8110-54EC21C1594F}"/>
              </a:ext>
            </a:extLst>
          </p:cNvPr>
          <p:cNvSpPr txBox="1"/>
          <p:nvPr/>
        </p:nvSpPr>
        <p:spPr>
          <a:xfrm>
            <a:off x="1265057" y="1930593"/>
            <a:ext cx="5864534" cy="1938992"/>
          </a:xfrm>
          <a:prstGeom prst="rect">
            <a:avLst/>
          </a:prstGeom>
          <a:noFill/>
        </p:spPr>
        <p:txBody>
          <a:bodyPr wrap="square" rtlCol="0">
            <a:spAutoFit/>
          </a:bodyPr>
          <a:lstStyle/>
          <a:p>
            <a:pPr algn="ctr"/>
            <a:r>
              <a:rPr lang="en-GB" sz="6000" b="1" dirty="0">
                <a:solidFill>
                  <a:schemeClr val="bg1"/>
                </a:solidFill>
                <a:latin typeface="Stencil" panose="040409050D0802020404" pitchFamily="82" charset="0"/>
                <a:cs typeface="Raavi" panose="020B0502040204020203" pitchFamily="34" charset="0"/>
              </a:rPr>
              <a:t>Brain development</a:t>
            </a:r>
          </a:p>
        </p:txBody>
      </p:sp>
      <p:pic>
        <p:nvPicPr>
          <p:cNvPr id="7" name="Graphic 6" descr="Brain">
            <a:extLst>
              <a:ext uri="{FF2B5EF4-FFF2-40B4-BE49-F238E27FC236}">
                <a16:creationId xmlns:a16="http://schemas.microsoft.com/office/drawing/2014/main" id="{A57E3CC9-1910-44E2-836D-B3D7063FE11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82402" y="3783778"/>
            <a:ext cx="2398727" cy="2398727"/>
          </a:xfrm>
          <a:prstGeom prst="rect">
            <a:avLst/>
          </a:prstGeom>
        </p:spPr>
      </p:pic>
      <p:cxnSp>
        <p:nvCxnSpPr>
          <p:cNvPr id="20" name="Straight Connector 19">
            <a:extLst>
              <a:ext uri="{FF2B5EF4-FFF2-40B4-BE49-F238E27FC236}">
                <a16:creationId xmlns:a16="http://schemas.microsoft.com/office/drawing/2014/main" id="{506BBE5C-5F28-43E9-A20A-BC6EE291F2F6}"/>
              </a:ext>
            </a:extLst>
          </p:cNvPr>
          <p:cNvCxnSpPr>
            <a:cxnSpLocks/>
          </p:cNvCxnSpPr>
          <p:nvPr/>
        </p:nvCxnSpPr>
        <p:spPr>
          <a:xfrm flipV="1">
            <a:off x="6929520" y="2093270"/>
            <a:ext cx="717453" cy="28815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CB601-2164-4CF8-B5FE-5E7D125A27B6}"/>
              </a:ext>
            </a:extLst>
          </p:cNvPr>
          <p:cNvCxnSpPr>
            <a:cxnSpLocks/>
          </p:cNvCxnSpPr>
          <p:nvPr/>
        </p:nvCxnSpPr>
        <p:spPr>
          <a:xfrm>
            <a:off x="6823078" y="4764730"/>
            <a:ext cx="762851" cy="226271"/>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99AEAFDE-3C3B-4682-BE33-FC7302DCB272}"/>
                  </a:ext>
                </a:extLst>
              </p:cNvPr>
              <p:cNvGraphicFramePr>
                <a:graphicFrameLocks noChangeAspect="1"/>
              </p:cNvGraphicFramePr>
              <p:nvPr>
                <p:extLst>
                  <p:ext uri="{D42A27DB-BD31-4B8C-83A1-F6EECF244321}">
                    <p14:modId xmlns:p14="http://schemas.microsoft.com/office/powerpoint/2010/main" val="2737048166"/>
                  </p:ext>
                </p:extLst>
              </p:nvPr>
            </p:nvGraphicFramePr>
            <p:xfrm>
              <a:off x="7891523" y="606903"/>
              <a:ext cx="2587130" cy="2415878"/>
            </p:xfrm>
            <a:graphic>
              <a:graphicData uri="http://schemas.microsoft.com/office/powerpoint/2016/slidezoom">
                <pslz:sldZm>
                  <pslz:sldZmObj sldId="293" cId="3189911594">
                    <pslz:zmPr id="{8F435041-8575-4964-AA3E-0B639A0A6469}"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587130" cy="2415878"/>
                        </a:xfrm>
                        <a:prstGeom prst="rect">
                          <a:avLst/>
                        </a:prstGeom>
                        <a:ln w="3175">
                          <a:noFill/>
                        </a:ln>
                      </p166:spPr>
                    </pslz:zmPr>
                  </pslz:sldZmObj>
                </pslz:sldZm>
              </a:graphicData>
            </a:graphic>
          </p:graphicFrame>
        </mc:Choice>
        <mc:Fallback xmlns="">
          <p:pic>
            <p:nvPicPr>
              <p:cNvPr id="10" name="Slide Zoom 9">
                <a:hlinkClick r:id="rId5" action="ppaction://hlinksldjump"/>
                <a:extLst>
                  <a:ext uri="{FF2B5EF4-FFF2-40B4-BE49-F238E27FC236}">
                    <a16:creationId xmlns:a16="http://schemas.microsoft.com/office/drawing/2014/main" id="{99AEAFDE-3C3B-4682-BE33-FC7302DCB272}"/>
                  </a:ext>
                </a:extLst>
              </p:cNvPr>
              <p:cNvPicPr>
                <a:picLocks noGrp="1" noRot="1" noChangeAspect="1" noMove="1" noResize="1" noEditPoints="1" noAdjustHandles="1" noChangeArrowheads="1" noChangeShapeType="1"/>
              </p:cNvPicPr>
              <p:nvPr/>
            </p:nvPicPr>
            <p:blipFill>
              <a:blip r:embed="rId6"/>
              <a:stretch>
                <a:fillRect/>
              </a:stretch>
            </p:blipFill>
            <p:spPr>
              <a:xfrm>
                <a:off x="7891523" y="606903"/>
                <a:ext cx="2587130" cy="2415878"/>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CE1144C8-D67D-457D-A69B-71624361E703}"/>
                  </a:ext>
                </a:extLst>
              </p:cNvPr>
              <p:cNvGraphicFramePr>
                <a:graphicFrameLocks noChangeAspect="1"/>
              </p:cNvGraphicFramePr>
              <p:nvPr>
                <p:extLst>
                  <p:ext uri="{D42A27DB-BD31-4B8C-83A1-F6EECF244321}">
                    <p14:modId xmlns:p14="http://schemas.microsoft.com/office/powerpoint/2010/main" val="2314408438"/>
                  </p:ext>
                </p:extLst>
              </p:nvPr>
            </p:nvGraphicFramePr>
            <p:xfrm>
              <a:off x="7918737" y="3996141"/>
              <a:ext cx="2618281" cy="2355857"/>
            </p:xfrm>
            <a:graphic>
              <a:graphicData uri="http://schemas.microsoft.com/office/powerpoint/2016/slidezoom">
                <pslz:sldZm>
                  <pslz:sldZmObj sldId="296" cId="1163890056">
                    <pslz:zmPr id="{9F6B6197-78B2-4DBA-AD59-D93CC9CB27B3}"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618281" cy="2355857"/>
                        </a:xfrm>
                        <a:prstGeom prst="rect">
                          <a:avLst/>
                        </a:prstGeom>
                        <a:ln>
                          <a:noFill/>
                        </a:ln>
                      </p166:spPr>
                    </pslz:zmPr>
                  </pslz:sldZmObj>
                </pslz:sldZm>
              </a:graphicData>
            </a:graphic>
          </p:graphicFrame>
        </mc:Choice>
        <mc:Fallback xmlns="">
          <p:pic>
            <p:nvPicPr>
              <p:cNvPr id="15" name="Slide Zoom 14">
                <a:hlinkClick r:id="rId8" action="ppaction://hlinksldjump"/>
                <a:extLst>
                  <a:ext uri="{FF2B5EF4-FFF2-40B4-BE49-F238E27FC236}">
                    <a16:creationId xmlns:a16="http://schemas.microsoft.com/office/drawing/2014/main" id="{CE1144C8-D67D-457D-A69B-71624361E703}"/>
                  </a:ext>
                </a:extLst>
              </p:cNvPr>
              <p:cNvPicPr>
                <a:picLocks noGrp="1" noRot="1" noChangeAspect="1" noMove="1" noResize="1" noEditPoints="1" noAdjustHandles="1" noChangeArrowheads="1" noChangeShapeType="1"/>
              </p:cNvPicPr>
              <p:nvPr/>
            </p:nvPicPr>
            <p:blipFill>
              <a:blip r:embed="rId9"/>
              <a:stretch>
                <a:fillRect/>
              </a:stretch>
            </p:blipFill>
            <p:spPr>
              <a:xfrm>
                <a:off x="7918737" y="3996141"/>
                <a:ext cx="2618281" cy="2355857"/>
              </a:xfrm>
              <a:prstGeom prst="rect">
                <a:avLst/>
              </a:prstGeom>
              <a:ln>
                <a:noFill/>
              </a:ln>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C9378A3F-8A46-4F7B-8415-FAE54160627A}"/>
                  </a:ext>
                </a:extLst>
              </p:cNvPr>
              <p:cNvGraphicFramePr>
                <a:graphicFrameLocks noChangeAspect="1"/>
              </p:cNvGraphicFramePr>
              <p:nvPr>
                <p:extLst>
                  <p:ext uri="{D42A27DB-BD31-4B8C-83A1-F6EECF244321}">
                    <p14:modId xmlns:p14="http://schemas.microsoft.com/office/powerpoint/2010/main" val="3740060275"/>
                  </p:ext>
                </p:extLst>
              </p:nvPr>
            </p:nvGraphicFramePr>
            <p:xfrm>
              <a:off x="4081092" y="4628518"/>
              <a:ext cx="272423" cy="272423"/>
            </p:xfrm>
            <a:graphic>
              <a:graphicData uri="http://schemas.microsoft.com/office/powerpoint/2016/slidezoom">
                <pslz:sldZm>
                  <pslz:sldZmObj sldId="295" cId="195060932">
                    <pslz:zmPr id="{05A1C398-6522-493A-9AEC-19CDA33F6E3A}"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72423" cy="272423"/>
                        </a:xfrm>
                        <a:prstGeom prst="rect">
                          <a:avLst/>
                        </a:prstGeom>
                        <a:ln w="3175">
                          <a:noFill/>
                        </a:ln>
                      </p166:spPr>
                    </pslz:zmPr>
                  </pslz:sldZmObj>
                </pslz:sldZm>
              </a:graphicData>
            </a:graphic>
          </p:graphicFrame>
        </mc:Choice>
        <mc:Fallback xmlns="">
          <p:pic>
            <p:nvPicPr>
              <p:cNvPr id="18" name="Slide Zoom 17">
                <a:hlinkClick r:id="rId11" action="ppaction://hlinksldjump"/>
                <a:extLst>
                  <a:ext uri="{FF2B5EF4-FFF2-40B4-BE49-F238E27FC236}">
                    <a16:creationId xmlns:a16="http://schemas.microsoft.com/office/drawing/2014/main" id="{C9378A3F-8A46-4F7B-8415-FAE54160627A}"/>
                  </a:ext>
                </a:extLst>
              </p:cNvPr>
              <p:cNvPicPr>
                <a:picLocks noGrp="1" noRot="1" noChangeAspect="1" noMove="1" noResize="1" noEditPoints="1" noAdjustHandles="1" noChangeArrowheads="1" noChangeShapeType="1"/>
              </p:cNvPicPr>
              <p:nvPr/>
            </p:nvPicPr>
            <p:blipFill>
              <a:blip r:embed="rId12"/>
              <a:stretch>
                <a:fillRect/>
              </a:stretch>
            </p:blipFill>
            <p:spPr>
              <a:xfrm>
                <a:off x="4081092" y="4628518"/>
                <a:ext cx="272423" cy="272423"/>
              </a:xfrm>
              <a:prstGeom prst="rect">
                <a:avLst/>
              </a:prstGeom>
              <a:ln w="3175">
                <a:noFill/>
              </a:ln>
            </p:spPr>
          </p:pic>
        </mc:Fallback>
      </mc:AlternateContent>
    </p:spTree>
    <p:extLst>
      <p:ext uri="{BB962C8B-B14F-4D97-AF65-F5344CB8AC3E}">
        <p14:creationId xmlns:p14="http://schemas.microsoft.com/office/powerpoint/2010/main" val="15229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3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685A2524-F22E-41A0-BE0E-D41E7BB66D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4021" y="643467"/>
            <a:ext cx="9323959" cy="5571066"/>
          </a:xfrm>
          <a:prstGeom prst="rect">
            <a:avLst/>
          </a:prstGeom>
        </p:spPr>
      </p:pic>
      <p:sp>
        <p:nvSpPr>
          <p:cNvPr id="4" name="Rectangle 3">
            <a:extLst>
              <a:ext uri="{FF2B5EF4-FFF2-40B4-BE49-F238E27FC236}">
                <a16:creationId xmlns:a16="http://schemas.microsoft.com/office/drawing/2014/main" id="{C60F8C24-3EB4-4FFD-8D60-9363AA2F1447}"/>
              </a:ext>
            </a:extLst>
          </p:cNvPr>
          <p:cNvSpPr/>
          <p:nvPr/>
        </p:nvSpPr>
        <p:spPr>
          <a:xfrm>
            <a:off x="8601834" y="4839037"/>
            <a:ext cx="2249585" cy="1375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8B327E4-124B-4324-9B4A-342E88B766DD}"/>
              </a:ext>
            </a:extLst>
          </p:cNvPr>
          <p:cNvSpPr/>
          <p:nvPr/>
        </p:nvSpPr>
        <p:spPr>
          <a:xfrm>
            <a:off x="4377791" y="2395242"/>
            <a:ext cx="890124" cy="1189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658220-7715-4ABF-A406-7330F348BA6A}"/>
              </a:ext>
            </a:extLst>
          </p:cNvPr>
          <p:cNvSpPr/>
          <p:nvPr/>
        </p:nvSpPr>
        <p:spPr>
          <a:xfrm>
            <a:off x="1434020" y="2565175"/>
            <a:ext cx="3251268" cy="101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16FE20E9-F195-4252-BD56-DAD33A1D7F5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3182" y="779566"/>
            <a:ext cx="5949459" cy="2611098"/>
          </a:xfrm>
          <a:prstGeom prst="rect">
            <a:avLst/>
          </a:prstGeom>
        </p:spPr>
      </p:pic>
      <p:sp>
        <p:nvSpPr>
          <p:cNvPr id="11" name="TextBox 10">
            <a:extLst>
              <a:ext uri="{FF2B5EF4-FFF2-40B4-BE49-F238E27FC236}">
                <a16:creationId xmlns:a16="http://schemas.microsoft.com/office/drawing/2014/main" id="{7796B1A1-B20C-439A-B93A-95CF5010CD06}"/>
              </a:ext>
            </a:extLst>
          </p:cNvPr>
          <p:cNvSpPr txBox="1"/>
          <p:nvPr/>
        </p:nvSpPr>
        <p:spPr>
          <a:xfrm>
            <a:off x="3047320" y="3244334"/>
            <a:ext cx="6094638" cy="369332"/>
          </a:xfrm>
          <a:prstGeom prst="rect">
            <a:avLst/>
          </a:prstGeom>
          <a:noFill/>
        </p:spPr>
        <p:txBody>
          <a:bodyPr wrap="square">
            <a:spAutoFit/>
          </a:bodyPr>
          <a:lstStyle/>
          <a:p>
            <a:r>
              <a:rPr lang="en-GB" sz="1800" dirty="0" err="1">
                <a:solidFill>
                  <a:schemeClr val="bg1"/>
                </a:solidFill>
              </a:rPr>
              <a:t>Dr.</a:t>
            </a:r>
            <a:r>
              <a:rPr lang="en-GB" sz="1800" dirty="0">
                <a:solidFill>
                  <a:schemeClr val="bg1"/>
                </a:solidFill>
              </a:rPr>
              <a:t> Sam Cartwright-Hatton</a:t>
            </a:r>
            <a:endParaRPr lang="en-GB" dirty="0"/>
          </a:p>
        </p:txBody>
      </p:sp>
      <p:sp>
        <p:nvSpPr>
          <p:cNvPr id="13" name="Text Box 16">
            <a:extLst>
              <a:ext uri="{FF2B5EF4-FFF2-40B4-BE49-F238E27FC236}">
                <a16:creationId xmlns:a16="http://schemas.microsoft.com/office/drawing/2014/main" id="{AE4559D4-4966-4D6C-8711-619D41C17BFC}"/>
              </a:ext>
            </a:extLst>
          </p:cNvPr>
          <p:cNvSpPr txBox="1"/>
          <p:nvPr/>
        </p:nvSpPr>
        <p:spPr>
          <a:xfrm>
            <a:off x="73478" y="6578533"/>
            <a:ext cx="3358243" cy="2286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NSPCC Need-to-know-guides – Positive Parenting</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189911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B2C7A1-0E1E-4205-BD4E-EE0130BFB075}"/>
              </a:ext>
            </a:extLst>
          </p:cNvPr>
          <p:cNvGrpSpPr/>
          <p:nvPr/>
        </p:nvGrpSpPr>
        <p:grpSpPr>
          <a:xfrm>
            <a:off x="259959" y="1411808"/>
            <a:ext cx="5881566" cy="2906882"/>
            <a:chOff x="683569" y="1340770"/>
            <a:chExt cx="7200800" cy="4240791"/>
          </a:xfrm>
        </p:grpSpPr>
        <p:pic>
          <p:nvPicPr>
            <p:cNvPr id="2" name="Content Placeholder 3">
              <a:extLst>
                <a:ext uri="{FF2B5EF4-FFF2-40B4-BE49-F238E27FC236}">
                  <a16:creationId xmlns:a16="http://schemas.microsoft.com/office/drawing/2014/main" id="{5B9E36F4-1823-4D4B-94F5-E5A00C7738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569" y="1340770"/>
              <a:ext cx="7200800" cy="3522443"/>
            </a:xfrm>
            <a:prstGeom prst="rect">
              <a:avLst/>
            </a:prstGeom>
          </p:spPr>
        </p:pic>
        <p:sp>
          <p:nvSpPr>
            <p:cNvPr id="7" name="TextBox 6">
              <a:extLst>
                <a:ext uri="{FF2B5EF4-FFF2-40B4-BE49-F238E27FC236}">
                  <a16:creationId xmlns:a16="http://schemas.microsoft.com/office/drawing/2014/main" id="{9BCF3448-8E57-4B8F-A027-C9FDBFDE748E}"/>
                </a:ext>
              </a:extLst>
            </p:cNvPr>
            <p:cNvSpPr txBox="1"/>
            <p:nvPr/>
          </p:nvSpPr>
          <p:spPr>
            <a:xfrm>
              <a:off x="683569" y="4997849"/>
              <a:ext cx="7200799" cy="583712"/>
            </a:xfrm>
            <a:prstGeom prst="rect">
              <a:avLst/>
            </a:prstGeom>
            <a:noFill/>
          </p:spPr>
          <p:txBody>
            <a:bodyPr wrap="square" rtlCol="0">
              <a:spAutoFit/>
            </a:bodyPr>
            <a:lstStyle/>
            <a:p>
              <a:r>
                <a:rPr lang="en-GB" sz="2000" dirty="0">
                  <a:latin typeface="+mj-lt"/>
                </a:rPr>
                <a:t>New-born     3 months           15 months              2 years</a:t>
              </a:r>
            </a:p>
          </p:txBody>
        </p:sp>
      </p:grpSp>
      <p:sp>
        <p:nvSpPr>
          <p:cNvPr id="9" name="Title 1">
            <a:extLst>
              <a:ext uri="{FF2B5EF4-FFF2-40B4-BE49-F238E27FC236}">
                <a16:creationId xmlns:a16="http://schemas.microsoft.com/office/drawing/2014/main" id="{8DDC234A-4D25-49F8-8C87-FBE151BE872D}"/>
              </a:ext>
            </a:extLst>
          </p:cNvPr>
          <p:cNvSpPr txBox="1">
            <a:spLocks/>
          </p:cNvSpPr>
          <p:nvPr/>
        </p:nvSpPr>
        <p:spPr>
          <a:xfrm>
            <a:off x="3285366" y="135977"/>
            <a:ext cx="5881565" cy="1077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dirty="0">
                <a:latin typeface="+mn-lt"/>
              </a:rPr>
              <a:t>Growing a Brain</a:t>
            </a:r>
          </a:p>
        </p:txBody>
      </p:sp>
      <p:pic>
        <p:nvPicPr>
          <p:cNvPr id="23" name="Picture 22" descr="Diagram&#10;&#10;Description automatically generated">
            <a:extLst>
              <a:ext uri="{FF2B5EF4-FFF2-40B4-BE49-F238E27FC236}">
                <a16:creationId xmlns:a16="http://schemas.microsoft.com/office/drawing/2014/main" id="{2D0FCC06-D620-4829-8EB9-3C37C4F96C5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4678" b="100000" l="3158" r="96725">
                        <a14:foregroundMark x1="64211" y1="70409" x2="64211" y2="70409"/>
                        <a14:foregroundMark x1="64795" y1="71813" x2="64795" y2="71813"/>
                        <a14:foregroundMark x1="76257" y1="73567" x2="76257" y2="73567"/>
                        <a14:backgroundMark x1="27135" y1="25731" x2="27836" y2="25731"/>
                      </a14:backgroundRemoval>
                    </a14:imgEffect>
                  </a14:imgLayer>
                </a14:imgProps>
              </a:ext>
              <a:ext uri="{28A0092B-C50C-407E-A947-70E740481C1C}">
                <a14:useLocalDpi xmlns:a14="http://schemas.microsoft.com/office/drawing/2010/main"/>
              </a:ext>
            </a:extLst>
          </a:blip>
          <a:srcRect/>
          <a:stretch/>
        </p:blipFill>
        <p:spPr>
          <a:xfrm rot="2699348" flipH="1">
            <a:off x="1221598" y="3678140"/>
            <a:ext cx="3997660" cy="3956386"/>
          </a:xfrm>
          <a:prstGeom prst="rect">
            <a:avLst/>
          </a:prstGeom>
        </p:spPr>
      </p:pic>
      <p:pic>
        <p:nvPicPr>
          <p:cNvPr id="26" name="Online Media 25" title="LearnStorm Growth Mindset: The Truth About Your Brain">
            <a:hlinkClick r:id="" action="ppaction://media"/>
            <a:extLst>
              <a:ext uri="{FF2B5EF4-FFF2-40B4-BE49-F238E27FC236}">
                <a16:creationId xmlns:a16="http://schemas.microsoft.com/office/drawing/2014/main" id="{1DFFE859-44D6-40ED-BDEA-D1EF9A44C6F9}"/>
              </a:ext>
            </a:extLst>
          </p:cNvPr>
          <p:cNvPicPr>
            <a:picLocks noRot="1" noChangeAspect="1"/>
          </p:cNvPicPr>
          <p:nvPr>
            <a:videoFile r:link="rId1"/>
          </p:nvPr>
        </p:nvPicPr>
        <p:blipFill>
          <a:blip r:embed="rId6"/>
          <a:stretch>
            <a:fillRect/>
          </a:stretch>
        </p:blipFill>
        <p:spPr>
          <a:xfrm>
            <a:off x="6708297" y="1959324"/>
            <a:ext cx="4871406" cy="4331846"/>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sp>
        <p:nvSpPr>
          <p:cNvPr id="31" name="Oval 30">
            <a:extLst>
              <a:ext uri="{FF2B5EF4-FFF2-40B4-BE49-F238E27FC236}">
                <a16:creationId xmlns:a16="http://schemas.microsoft.com/office/drawing/2014/main" id="{F4BE8DB4-6C95-4CD3-957C-9B352DD39214}"/>
              </a:ext>
            </a:extLst>
          </p:cNvPr>
          <p:cNvSpPr/>
          <p:nvPr/>
        </p:nvSpPr>
        <p:spPr>
          <a:xfrm>
            <a:off x="3471482" y="4750026"/>
            <a:ext cx="1804525" cy="1812616"/>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B4293D24-10CB-43A8-AAF4-3FE137A1270F}"/>
              </a:ext>
            </a:extLst>
          </p:cNvPr>
          <p:cNvSpPr txBox="1"/>
          <p:nvPr/>
        </p:nvSpPr>
        <p:spPr>
          <a:xfrm>
            <a:off x="37999" y="5950493"/>
            <a:ext cx="3471024" cy="830997"/>
          </a:xfrm>
          <a:prstGeom prst="rect">
            <a:avLst/>
          </a:prstGeom>
          <a:noFill/>
        </p:spPr>
        <p:txBody>
          <a:bodyPr wrap="square" rtlCol="0">
            <a:spAutoFit/>
          </a:bodyPr>
          <a:lstStyle/>
          <a:p>
            <a:r>
              <a:rPr lang="en-GB" sz="2400" i="1" dirty="0"/>
              <a:t>“What happens when we get angry?”</a:t>
            </a:r>
          </a:p>
        </p:txBody>
      </p:sp>
      <mc:AlternateContent xmlns:mc="http://schemas.openxmlformats.org/markup-compatibility/2006" xmlns:pslz="http://schemas.microsoft.com/office/powerpoint/2016/slidezoom">
        <mc:Choice Requires="pslz">
          <p:graphicFrame>
            <p:nvGraphicFramePr>
              <p:cNvPr id="55" name="Slide Zoom 54">
                <a:extLst>
                  <a:ext uri="{FF2B5EF4-FFF2-40B4-BE49-F238E27FC236}">
                    <a16:creationId xmlns:a16="http://schemas.microsoft.com/office/drawing/2014/main" id="{F5F5363C-D193-4075-BB50-9657B8A86B48}"/>
                  </a:ext>
                </a:extLst>
              </p:cNvPr>
              <p:cNvGraphicFramePr>
                <a:graphicFrameLocks noChangeAspect="1"/>
              </p:cNvGraphicFramePr>
              <p:nvPr>
                <p:extLst>
                  <p:ext uri="{D42A27DB-BD31-4B8C-83A1-F6EECF244321}">
                    <p14:modId xmlns:p14="http://schemas.microsoft.com/office/powerpoint/2010/main" val="1807268873"/>
                  </p:ext>
                </p:extLst>
              </p:nvPr>
            </p:nvGraphicFramePr>
            <p:xfrm>
              <a:off x="3586901" y="4824926"/>
              <a:ext cx="1573685" cy="1573685"/>
            </p:xfrm>
            <a:graphic>
              <a:graphicData uri="http://schemas.microsoft.com/office/powerpoint/2016/slidezoom">
                <pslz:sldZm>
                  <pslz:sldZmObj sldId="297" cId="2137454394">
                    <pslz:zmPr id="{09FBC86A-9873-41D2-9A0F-F618777ED0D7}"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573685" cy="1573685"/>
                        </a:xfrm>
                        <a:prstGeom prst="rect">
                          <a:avLst/>
                        </a:prstGeom>
                        <a:ln w="3175">
                          <a:noFill/>
                        </a:ln>
                      </p166:spPr>
                    </pslz:zmPr>
                  </pslz:sldZmObj>
                </pslz:sldZm>
              </a:graphicData>
            </a:graphic>
          </p:graphicFrame>
        </mc:Choice>
        <mc:Fallback xmlns="">
          <p:pic>
            <p:nvPicPr>
              <p:cNvPr id="55" name="Slide Zoom 54">
                <a:hlinkClick r:id="rId8" action="ppaction://hlinksldjump"/>
                <a:extLst>
                  <a:ext uri="{FF2B5EF4-FFF2-40B4-BE49-F238E27FC236}">
                    <a16:creationId xmlns:a16="http://schemas.microsoft.com/office/drawing/2014/main" id="{F5F5363C-D193-4075-BB50-9657B8A86B48}"/>
                  </a:ext>
                </a:extLst>
              </p:cNvPr>
              <p:cNvPicPr>
                <a:picLocks noGrp="1" noRot="1" noChangeAspect="1" noMove="1" noResize="1" noEditPoints="1" noAdjustHandles="1" noChangeArrowheads="1" noChangeShapeType="1"/>
              </p:cNvPicPr>
              <p:nvPr/>
            </p:nvPicPr>
            <p:blipFill>
              <a:blip r:embed="rId9"/>
              <a:stretch>
                <a:fillRect/>
              </a:stretch>
            </p:blipFill>
            <p:spPr>
              <a:xfrm>
                <a:off x="3586901" y="4824926"/>
                <a:ext cx="1573685" cy="1573685"/>
              </a:xfrm>
              <a:prstGeom prst="rect">
                <a:avLst/>
              </a:prstGeom>
              <a:ln w="3175">
                <a:noFill/>
              </a:ln>
            </p:spPr>
          </p:pic>
        </mc:Fallback>
      </mc:AlternateContent>
      <p:sp>
        <p:nvSpPr>
          <p:cNvPr id="13" name="Text Box 16">
            <a:extLst>
              <a:ext uri="{FF2B5EF4-FFF2-40B4-BE49-F238E27FC236}">
                <a16:creationId xmlns:a16="http://schemas.microsoft.com/office/drawing/2014/main" id="{4911D9F4-253F-47CD-BEE1-943902B52E84}"/>
              </a:ext>
            </a:extLst>
          </p:cNvPr>
          <p:cNvSpPr txBox="1"/>
          <p:nvPr/>
        </p:nvSpPr>
        <p:spPr>
          <a:xfrm>
            <a:off x="7062106" y="6607722"/>
            <a:ext cx="4367893" cy="25027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effectLst/>
                <a:latin typeface="Century Gothic" panose="020B0502020202020204" pitchFamily="34" charset="0"/>
                <a:ea typeface="MS Mincho" panose="02020609040205080304" pitchFamily="49" charset="-128"/>
                <a:cs typeface="Times New Roman" panose="02020603050405020304" pitchFamily="18" charset="0"/>
              </a:rPr>
              <a:t>Source: </a:t>
            </a:r>
            <a:r>
              <a:rPr lang="en-GB" sz="800" b="0" i="0" u="none" strike="noStrike" dirty="0">
                <a:solidFill>
                  <a:srgbClr val="030303"/>
                </a:solidFill>
                <a:effectLst/>
                <a:latin typeface="Century Gothic" panose="020B0502020202020204" pitchFamily="34" charset="0"/>
              </a:rPr>
              <a:t>LearnStorm Growth Mindset: The Truth About Your Brain – Khan Academy</a:t>
            </a:r>
            <a:endParaRPr lang="en-GB" sz="800" dirty="0">
              <a:latin typeface="Century Gothic" panose="020B0502020202020204" pitchFamily="34"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16389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C65FB80-FCF1-4695-B20D-4C4CC4947C5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302" b="89624" l="6163" r="93837">
                        <a14:foregroundMark x1="27209" y1="9660" x2="27209" y2="9660"/>
                        <a14:foregroundMark x1="89302" y1="84973" x2="89302" y2="84973"/>
                        <a14:foregroundMark x1="88256" y1="85152" x2="88256" y2="85152"/>
                        <a14:foregroundMark x1="88256" y1="85152" x2="88256" y2="85152"/>
                        <a14:foregroundMark x1="86628" y1="85510" x2="86628" y2="85510"/>
                        <a14:foregroundMark x1="85000" y1="85868" x2="85000" y2="85868"/>
                        <a14:foregroundMark x1="84186" y1="86404" x2="84186" y2="86404"/>
                        <a14:foregroundMark x1="82326" y1="86404" x2="82326" y2="86404"/>
                        <a14:foregroundMark x1="80581" y1="86941" x2="80581" y2="86941"/>
                        <a14:foregroundMark x1="78372" y1="87299" x2="78372" y2="87299"/>
                        <a14:foregroundMark x1="77209" y1="87299" x2="77209" y2="87299"/>
                        <a14:foregroundMark x1="74767" y1="86583" x2="74767" y2="86583"/>
                        <a14:foregroundMark x1="73837" y1="86047" x2="73837" y2="86047"/>
                        <a14:foregroundMark x1="72674" y1="86047" x2="72674" y2="86047"/>
                        <a14:foregroundMark x1="71047" y1="86047" x2="71047" y2="86047"/>
                        <a14:foregroundMark x1="67093" y1="85868" x2="67093" y2="85868"/>
                        <a14:foregroundMark x1="66628" y1="85868" x2="66628" y2="85868"/>
                        <a14:foregroundMark x1="64302" y1="85868" x2="64302" y2="85868"/>
                        <a14:foregroundMark x1="61977" y1="85868" x2="61977" y2="85868"/>
                        <a14:foregroundMark x1="61977" y1="85868" x2="61977" y2="85868"/>
                        <a14:foregroundMark x1="58605" y1="85868" x2="58605" y2="85868"/>
                        <a14:foregroundMark x1="56744" y1="86404" x2="56744" y2="86404"/>
                        <a14:foregroundMark x1="55233" y1="86404" x2="55233" y2="86404"/>
                        <a14:foregroundMark x1="53256" y1="86404" x2="53256" y2="86404"/>
                        <a14:foregroundMark x1="93953" y1="84615" x2="93953" y2="84615"/>
                        <a14:foregroundMark x1="49535" y1="84973" x2="49535" y2="84973"/>
                        <a14:foregroundMark x1="6163" y1="86404" x2="6163" y2="86404"/>
                        <a14:foregroundMark x1="9302" y1="85868" x2="9302" y2="85868"/>
                        <a14:foregroundMark x1="11395" y1="85868" x2="11395" y2="85868"/>
                        <a14:foregroundMark x1="15349" y1="86941" x2="15349" y2="86941"/>
                        <a14:foregroundMark x1="14767" y1="85331" x2="14767" y2="85331"/>
                        <a14:foregroundMark x1="19419" y1="85868" x2="19419" y2="85868"/>
                        <a14:foregroundMark x1="21977" y1="86762" x2="21977" y2="86762"/>
                        <a14:foregroundMark x1="24419" y1="85868" x2="24419" y2="85868"/>
                        <a14:foregroundMark x1="27674" y1="86762" x2="27674" y2="86762"/>
                        <a14:foregroundMark x1="30814" y1="86762" x2="30814" y2="86762"/>
                        <a14:foregroundMark x1="32907" y1="85689" x2="32907" y2="85689"/>
                        <a14:foregroundMark x1="35116" y1="85510" x2="35116" y2="85510"/>
                        <a14:foregroundMark x1="38023" y1="85510" x2="38023" y2="85510"/>
                      </a14:backgroundRemoval>
                    </a14:imgEffect>
                  </a14:imgLayer>
                </a14:imgProps>
              </a:ext>
              <a:ext uri="{28A0092B-C50C-407E-A947-70E740481C1C}">
                <a14:useLocalDpi xmlns:a14="http://schemas.microsoft.com/office/drawing/2010/main"/>
              </a:ext>
            </a:extLst>
          </a:blip>
          <a:srcRect l="3762" t="5133" r="3374" b="9368"/>
          <a:stretch/>
        </p:blipFill>
        <p:spPr>
          <a:xfrm>
            <a:off x="237712" y="47131"/>
            <a:ext cx="5651056" cy="3381869"/>
          </a:xfrm>
          <a:prstGeom prst="rect">
            <a:avLst/>
          </a:prstGeom>
        </p:spPr>
      </p:pic>
      <p:pic>
        <p:nvPicPr>
          <p:cNvPr id="6" name="Online Media 5" title="Dr Daniel Siegel presenting a Hand Model of the Brain">
            <a:hlinkClick r:id="" action="ppaction://media"/>
            <a:extLst>
              <a:ext uri="{FF2B5EF4-FFF2-40B4-BE49-F238E27FC236}">
                <a16:creationId xmlns:a16="http://schemas.microsoft.com/office/drawing/2014/main" id="{9C824170-E3C5-4BC3-981F-38135F5D368A}"/>
              </a:ext>
            </a:extLst>
          </p:cNvPr>
          <p:cNvPicPr>
            <a:picLocks noRot="1" noChangeAspect="1"/>
          </p:cNvPicPr>
          <p:nvPr>
            <a:videoFile r:link="rId1"/>
          </p:nvPr>
        </p:nvPicPr>
        <p:blipFill>
          <a:blip r:embed="rId5"/>
          <a:stretch>
            <a:fillRect/>
          </a:stretch>
        </p:blipFill>
        <p:spPr>
          <a:xfrm>
            <a:off x="903734" y="353225"/>
            <a:ext cx="4186156" cy="2613392"/>
          </a:xfrm>
          <a:prstGeom prst="rect">
            <a:avLst/>
          </a:prstGeom>
        </p:spPr>
      </p:pic>
      <p:sp>
        <p:nvSpPr>
          <p:cNvPr id="15" name="Rectangle 14">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17220AC8-044C-4852-80E7-FF4C5C33016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308034" y="670448"/>
            <a:ext cx="5426764" cy="537249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A7D92F8F-7AA9-43FB-9FCC-42894741C5B1}"/>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rcRect l="4328" t="28172" b="1377"/>
          <a:stretch/>
        </p:blipFill>
        <p:spPr>
          <a:xfrm>
            <a:off x="183102" y="3659295"/>
            <a:ext cx="5700864" cy="3068200"/>
          </a:xfrm>
          <a:prstGeom prst="rect">
            <a:avLst/>
          </a:prstGeom>
        </p:spPr>
      </p:pic>
      <p:sp>
        <p:nvSpPr>
          <p:cNvPr id="14" name="Rectangle 13">
            <a:extLst>
              <a:ext uri="{FF2B5EF4-FFF2-40B4-BE49-F238E27FC236}">
                <a16:creationId xmlns:a16="http://schemas.microsoft.com/office/drawing/2014/main" id="{69BC4188-BB71-4E9A-BCFD-70931382A097}"/>
              </a:ext>
            </a:extLst>
          </p:cNvPr>
          <p:cNvSpPr/>
          <p:nvPr/>
        </p:nvSpPr>
        <p:spPr>
          <a:xfrm rot="5400000">
            <a:off x="3475899" y="3618353"/>
            <a:ext cx="387633" cy="469517"/>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FD226577-CA62-4A0D-B140-5DEF856D0AC9}"/>
              </a:ext>
            </a:extLst>
          </p:cNvPr>
          <p:cNvSpPr/>
          <p:nvPr/>
        </p:nvSpPr>
        <p:spPr>
          <a:xfrm rot="5400000">
            <a:off x="3561797" y="3903756"/>
            <a:ext cx="387633" cy="469517"/>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Box 16">
            <a:extLst>
              <a:ext uri="{FF2B5EF4-FFF2-40B4-BE49-F238E27FC236}">
                <a16:creationId xmlns:a16="http://schemas.microsoft.com/office/drawing/2014/main" id="{3668DE86-DCC4-4746-A162-B2477F0B280E}"/>
              </a:ext>
            </a:extLst>
          </p:cNvPr>
          <p:cNvSpPr txBox="1"/>
          <p:nvPr/>
        </p:nvSpPr>
        <p:spPr>
          <a:xfrm>
            <a:off x="1448204" y="-38689"/>
            <a:ext cx="3973506" cy="2131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effectLst/>
                <a:latin typeface="Century Gothic" panose="020B0502020202020204" pitchFamily="34" charset="0"/>
                <a:ea typeface="MS Mincho" panose="02020609040205080304" pitchFamily="49" charset="-128"/>
                <a:cs typeface="Times New Roman" panose="02020603050405020304" pitchFamily="18" charset="0"/>
              </a:rPr>
              <a:t>Source:  </a:t>
            </a:r>
            <a:r>
              <a:rPr lang="en-GB" sz="800" b="0" i="0" u="none" strike="noStrike" dirty="0">
                <a:solidFill>
                  <a:srgbClr val="030303"/>
                </a:solidFill>
                <a:effectLst/>
                <a:latin typeface="Century Gothic" panose="020B0502020202020204" pitchFamily="34" charset="0"/>
              </a:rPr>
              <a:t>Dr Daniel Siegel presenting a Hand Model of the Brain</a:t>
            </a:r>
            <a:endParaRPr lang="en-GB" sz="800" dirty="0">
              <a:latin typeface="Century Gothic" panose="020B0502020202020204" pitchFamily="34"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13745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AD3CA89-D552-45F7-A2AC-C939CAC40737}"/>
              </a:ext>
            </a:extLst>
          </p:cNvPr>
          <p:cNvSpPr/>
          <p:nvPr/>
        </p:nvSpPr>
        <p:spPr>
          <a:xfrm>
            <a:off x="1158616" y="506002"/>
            <a:ext cx="5970976" cy="5845996"/>
          </a:xfrm>
          <a:prstGeom prst="ellipse">
            <a:avLst/>
          </a:prstGeom>
          <a:solidFill>
            <a:schemeClr val="bg2">
              <a:lumMod val="50000"/>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 name="TextBox 4">
            <a:extLst>
              <a:ext uri="{FF2B5EF4-FFF2-40B4-BE49-F238E27FC236}">
                <a16:creationId xmlns:a16="http://schemas.microsoft.com/office/drawing/2014/main" id="{054E096D-81C7-4B24-8110-54EC21C1594F}"/>
              </a:ext>
            </a:extLst>
          </p:cNvPr>
          <p:cNvSpPr txBox="1"/>
          <p:nvPr/>
        </p:nvSpPr>
        <p:spPr>
          <a:xfrm>
            <a:off x="1370081" y="2246978"/>
            <a:ext cx="5548045" cy="1200329"/>
          </a:xfrm>
          <a:prstGeom prst="rect">
            <a:avLst/>
          </a:prstGeom>
          <a:noFill/>
        </p:spPr>
        <p:txBody>
          <a:bodyPr wrap="square" rtlCol="0">
            <a:spAutoFit/>
          </a:bodyPr>
          <a:lstStyle/>
          <a:p>
            <a:pPr algn="ctr"/>
            <a:r>
              <a:rPr lang="en-GB" sz="7200" b="1" dirty="0">
                <a:solidFill>
                  <a:schemeClr val="bg1"/>
                </a:solidFill>
                <a:latin typeface="Stencil" panose="040409050D0802020404" pitchFamily="82" charset="0"/>
                <a:cs typeface="Raavi" panose="020B0502040204020203" pitchFamily="34" charset="0"/>
              </a:rPr>
              <a:t>The basics</a:t>
            </a:r>
          </a:p>
        </p:txBody>
      </p:sp>
      <p:pic>
        <p:nvPicPr>
          <p:cNvPr id="7" name="Graphic 6" descr="Heart">
            <a:extLst>
              <a:ext uri="{FF2B5EF4-FFF2-40B4-BE49-F238E27FC236}">
                <a16:creationId xmlns:a16="http://schemas.microsoft.com/office/drawing/2014/main" id="{A57E3CC9-1910-44E2-836D-B3D7063FE11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12668" y="3336234"/>
            <a:ext cx="2398727" cy="2398727"/>
          </a:xfrm>
          <a:prstGeom prst="rect">
            <a:avLst/>
          </a:prstGeom>
        </p:spPr>
      </p:pic>
      <p:cxnSp>
        <p:nvCxnSpPr>
          <p:cNvPr id="20" name="Straight Connector 19">
            <a:extLst>
              <a:ext uri="{FF2B5EF4-FFF2-40B4-BE49-F238E27FC236}">
                <a16:creationId xmlns:a16="http://schemas.microsoft.com/office/drawing/2014/main" id="{506BBE5C-5F28-43E9-A20A-BC6EE291F2F6}"/>
              </a:ext>
            </a:extLst>
          </p:cNvPr>
          <p:cNvCxnSpPr>
            <a:cxnSpLocks/>
          </p:cNvCxnSpPr>
          <p:nvPr/>
        </p:nvCxnSpPr>
        <p:spPr>
          <a:xfrm flipV="1">
            <a:off x="6804917" y="1787703"/>
            <a:ext cx="613025" cy="288153"/>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472B28-71C7-4A4E-9C11-AF5C3085FE02}"/>
              </a:ext>
            </a:extLst>
          </p:cNvPr>
          <p:cNvCxnSpPr>
            <a:cxnSpLocks/>
          </p:cNvCxnSpPr>
          <p:nvPr/>
        </p:nvCxnSpPr>
        <p:spPr>
          <a:xfrm flipV="1">
            <a:off x="7129591" y="3429000"/>
            <a:ext cx="1141106" cy="3661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CB601-2164-4CF8-B5FE-5E7D125A27B6}"/>
              </a:ext>
            </a:extLst>
          </p:cNvPr>
          <p:cNvCxnSpPr>
            <a:cxnSpLocks/>
          </p:cNvCxnSpPr>
          <p:nvPr/>
        </p:nvCxnSpPr>
        <p:spPr>
          <a:xfrm>
            <a:off x="6823078" y="4764730"/>
            <a:ext cx="570554" cy="23958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slz="http://schemas.microsoft.com/office/powerpoint/2016/slidezoom" Requires="pslz">
          <p:graphicFrame>
            <p:nvGraphicFramePr>
              <p:cNvPr id="35" name="Slide Zoom 34">
                <a:extLst>
                  <a:ext uri="{FF2B5EF4-FFF2-40B4-BE49-F238E27FC236}">
                    <a16:creationId xmlns:a16="http://schemas.microsoft.com/office/drawing/2014/main" id="{7DD36319-6816-4271-81F2-B73006EF7DB8}"/>
                  </a:ext>
                </a:extLst>
              </p:cNvPr>
              <p:cNvGraphicFramePr>
                <a:graphicFrameLocks noChangeAspect="1"/>
              </p:cNvGraphicFramePr>
              <p:nvPr>
                <p:extLst>
                  <p:ext uri="{D42A27DB-BD31-4B8C-83A1-F6EECF244321}">
                    <p14:modId xmlns:p14="http://schemas.microsoft.com/office/powerpoint/2010/main" val="1550589446"/>
                  </p:ext>
                </p:extLst>
              </p:nvPr>
            </p:nvGraphicFramePr>
            <p:xfrm>
              <a:off x="7629435" y="208118"/>
              <a:ext cx="2243666" cy="2138591"/>
            </p:xfrm>
            <a:graphic>
              <a:graphicData uri="http://schemas.microsoft.com/office/powerpoint/2016/slidezoom">
                <pslz:sldZm>
                  <pslz:sldZmObj sldId="260" cId="645857833">
                    <pslz:zmPr id="{432758A8-B6F1-4409-A51A-65E28B2DBE7B}"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243666" cy="2138591"/>
                        </a:xfrm>
                        <a:prstGeom prst="rect">
                          <a:avLst/>
                        </a:prstGeom>
                        <a:ln w="3175">
                          <a:noFill/>
                        </a:ln>
                      </p166:spPr>
                    </pslz:zmPr>
                  </pslz:sldZmObj>
                </pslz:sldZm>
              </a:graphicData>
            </a:graphic>
          </p:graphicFrame>
        </mc:Choice>
        <mc:Fallback>
          <p:pic>
            <p:nvPicPr>
              <p:cNvPr id="35" name="Slide Zoom 34">
                <a:hlinkClick r:id="rId5" action="ppaction://hlinksldjump"/>
                <a:extLst>
                  <a:ext uri="{FF2B5EF4-FFF2-40B4-BE49-F238E27FC236}">
                    <a16:creationId xmlns:a16="http://schemas.microsoft.com/office/drawing/2014/main" id="{7DD36319-6816-4271-81F2-B73006EF7DB8}"/>
                  </a:ext>
                </a:extLst>
              </p:cNvPr>
              <p:cNvPicPr>
                <a:picLocks noGrp="1" noRot="1" noChangeAspect="1" noMove="1" noResize="1" noEditPoints="1" noAdjustHandles="1" noChangeArrowheads="1" noChangeShapeType="1"/>
              </p:cNvPicPr>
              <p:nvPr/>
            </p:nvPicPr>
            <p:blipFill>
              <a:blip r:embed="rId4" cstate="email">
                <a:extLst>
                  <a:ext uri="{28A0092B-C50C-407E-A947-70E740481C1C}">
                    <a14:useLocalDpi xmlns:a14="http://schemas.microsoft.com/office/drawing/2010/main"/>
                  </a:ext>
                </a:extLst>
              </a:blip>
              <a:stretch>
                <a:fillRect/>
              </a:stretch>
            </p:blipFill>
            <p:spPr>
              <a:xfrm>
                <a:off x="7629435" y="208118"/>
                <a:ext cx="2243666" cy="2138591"/>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38" name="Slide Zoom 37">
                <a:extLst>
                  <a:ext uri="{FF2B5EF4-FFF2-40B4-BE49-F238E27FC236}">
                    <a16:creationId xmlns:a16="http://schemas.microsoft.com/office/drawing/2014/main" id="{097ACC4E-BA98-4F85-9C20-221C0D6828C6}"/>
                  </a:ext>
                </a:extLst>
              </p:cNvPr>
              <p:cNvGraphicFramePr>
                <a:graphicFrameLocks noChangeAspect="1"/>
              </p:cNvGraphicFramePr>
              <p:nvPr>
                <p:extLst>
                  <p:ext uri="{D42A27DB-BD31-4B8C-83A1-F6EECF244321}">
                    <p14:modId xmlns:p14="http://schemas.microsoft.com/office/powerpoint/2010/main" val="929334800"/>
                  </p:ext>
                </p:extLst>
              </p:nvPr>
            </p:nvGraphicFramePr>
            <p:xfrm>
              <a:off x="8541275" y="2322402"/>
              <a:ext cx="2434108" cy="2170622"/>
            </p:xfrm>
            <a:graphic>
              <a:graphicData uri="http://schemas.microsoft.com/office/powerpoint/2016/slidezoom">
                <pslz:sldZm>
                  <pslz:sldZmObj sldId="268" cId="4055936065">
                    <pslz:zmPr id="{57753FE8-E8C3-48F6-8EAB-7541BA4E2C9E}"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434108" cy="2170622"/>
                        </a:xfrm>
                        <a:prstGeom prst="rect">
                          <a:avLst/>
                        </a:prstGeom>
                        <a:ln w="3175">
                          <a:noFill/>
                        </a:ln>
                      </p166:spPr>
                    </pslz:zmPr>
                  </pslz:sldZmObj>
                </pslz:sldZm>
              </a:graphicData>
            </a:graphic>
          </p:graphicFrame>
        </mc:Choice>
        <mc:Fallback>
          <p:pic>
            <p:nvPicPr>
              <p:cNvPr id="38" name="Slide Zoom 37">
                <a:hlinkClick r:id="rId7" action="ppaction://hlinksldjump"/>
                <a:extLst>
                  <a:ext uri="{FF2B5EF4-FFF2-40B4-BE49-F238E27FC236}">
                    <a16:creationId xmlns:a16="http://schemas.microsoft.com/office/drawing/2014/main" id="{097ACC4E-BA98-4F85-9C20-221C0D6828C6}"/>
                  </a:ext>
                </a:extLst>
              </p:cNvPr>
              <p:cNvPicPr>
                <a:picLocks noGrp="1" noRot="1" noChangeAspect="1" noMove="1" noResize="1" noEditPoints="1" noAdjustHandles="1" noChangeArrowheads="1" noChangeShapeType="1"/>
              </p:cNvPicPr>
              <p:nvPr/>
            </p:nvPicPr>
            <p:blipFill>
              <a:blip r:embed="rId6" cstate="email">
                <a:extLst>
                  <a:ext uri="{28A0092B-C50C-407E-A947-70E740481C1C}">
                    <a14:useLocalDpi xmlns:a14="http://schemas.microsoft.com/office/drawing/2010/main"/>
                  </a:ext>
                </a:extLst>
              </a:blip>
              <a:stretch>
                <a:fillRect/>
              </a:stretch>
            </p:blipFill>
            <p:spPr>
              <a:xfrm>
                <a:off x="8541275" y="2322402"/>
                <a:ext cx="2434108" cy="2170622"/>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41" name="Slide Zoom 40">
                <a:extLst>
                  <a:ext uri="{FF2B5EF4-FFF2-40B4-BE49-F238E27FC236}">
                    <a16:creationId xmlns:a16="http://schemas.microsoft.com/office/drawing/2014/main" id="{6F9F8612-C8C7-4686-B491-9CB1CEB4B33C}"/>
                  </a:ext>
                </a:extLst>
              </p:cNvPr>
              <p:cNvGraphicFramePr>
                <a:graphicFrameLocks noChangeAspect="1"/>
              </p:cNvGraphicFramePr>
              <p:nvPr>
                <p:extLst>
                  <p:ext uri="{D42A27DB-BD31-4B8C-83A1-F6EECF244321}">
                    <p14:modId xmlns:p14="http://schemas.microsoft.com/office/powerpoint/2010/main" val="2616676631"/>
                  </p:ext>
                </p:extLst>
              </p:nvPr>
            </p:nvGraphicFramePr>
            <p:xfrm>
              <a:off x="7700144" y="4535598"/>
              <a:ext cx="2218164" cy="2114284"/>
            </p:xfrm>
            <a:graphic>
              <a:graphicData uri="http://schemas.microsoft.com/office/powerpoint/2016/slidezoom">
                <pslz:sldZm>
                  <pslz:sldZmObj sldId="269" cId="2298543091">
                    <pslz:zmPr id="{3D503EF5-3C30-4256-A432-6C5303EE7610}" transitionDur="1000" showBg="0">
                      <p166:blipFill xmlns:p166="http://schemas.microsoft.com/office/powerpoint/2016/6/main">
                        <a:blip r:embed="rId8"/>
                        <a:stretch>
                          <a:fillRect/>
                        </a:stretch>
                      </p166:blipFill>
                      <p166:spPr xmlns:p166="http://schemas.microsoft.com/office/powerpoint/2016/6/main">
                        <a:xfrm>
                          <a:off x="0" y="0"/>
                          <a:ext cx="2218164" cy="2114284"/>
                        </a:xfrm>
                        <a:prstGeom prst="rect">
                          <a:avLst/>
                        </a:prstGeom>
                        <a:ln w="3175">
                          <a:noFill/>
                        </a:ln>
                      </p166:spPr>
                    </pslz:zmPr>
                  </pslz:sldZmObj>
                </pslz:sldZm>
              </a:graphicData>
            </a:graphic>
          </p:graphicFrame>
        </mc:Choice>
        <mc:Fallback>
          <p:pic>
            <p:nvPicPr>
              <p:cNvPr id="41" name="Slide Zoom 40">
                <a:hlinkClick r:id="rId9" action="ppaction://hlinksldjump"/>
                <a:extLst>
                  <a:ext uri="{FF2B5EF4-FFF2-40B4-BE49-F238E27FC236}">
                    <a16:creationId xmlns:a16="http://schemas.microsoft.com/office/drawing/2014/main" id="{6F9F8612-C8C7-4686-B491-9CB1CEB4B33C}"/>
                  </a:ext>
                </a:extLst>
              </p:cNvPr>
              <p:cNvPicPr>
                <a:picLocks noGrp="1" noRot="1" noChangeAspect="1" noMove="1" noResize="1" noEditPoints="1" noAdjustHandles="1" noChangeArrowheads="1" noChangeShapeType="1"/>
              </p:cNvPicPr>
              <p:nvPr/>
            </p:nvPicPr>
            <p:blipFill>
              <a:blip r:embed="rId8"/>
              <a:stretch>
                <a:fillRect/>
              </a:stretch>
            </p:blipFill>
            <p:spPr>
              <a:xfrm>
                <a:off x="7700144" y="4535598"/>
                <a:ext cx="2218164" cy="2114284"/>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44" name="Slide Zoom 43">
                <a:extLst>
                  <a:ext uri="{FF2B5EF4-FFF2-40B4-BE49-F238E27FC236}">
                    <a16:creationId xmlns:a16="http://schemas.microsoft.com/office/drawing/2014/main" id="{6ADF1C4F-9664-4E4E-A061-2B2E042CA806}"/>
                  </a:ext>
                </a:extLst>
              </p:cNvPr>
              <p:cNvGraphicFramePr>
                <a:graphicFrameLocks noChangeAspect="1"/>
              </p:cNvGraphicFramePr>
              <p:nvPr>
                <p:extLst>
                  <p:ext uri="{D42A27DB-BD31-4B8C-83A1-F6EECF244321}">
                    <p14:modId xmlns:p14="http://schemas.microsoft.com/office/powerpoint/2010/main" val="985724499"/>
                  </p:ext>
                </p:extLst>
              </p:nvPr>
            </p:nvGraphicFramePr>
            <p:xfrm>
              <a:off x="3615293" y="3815902"/>
              <a:ext cx="228424" cy="237044"/>
            </p:xfrm>
            <a:graphic>
              <a:graphicData uri="http://schemas.microsoft.com/office/powerpoint/2016/slidezoom">
                <pslz:sldZm>
                  <pslz:sldZmObj sldId="286" cId="3067685214">
                    <pslz:zmPr id="{D6D5CC54-81F4-444C-899A-E1039685A28C}" transitionDur="100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28424" cy="237044"/>
                        </a:xfrm>
                        <a:prstGeom prst="rect">
                          <a:avLst/>
                        </a:prstGeom>
                        <a:solidFill>
                          <a:schemeClr val="bg1"/>
                        </a:solidFill>
                        <a:ln w="3175">
                          <a:solidFill>
                            <a:schemeClr val="bg1"/>
                          </a:solidFill>
                        </a:ln>
                      </p166:spPr>
                    </pslz:zmPr>
                  </pslz:sldZmObj>
                </pslz:sldZm>
              </a:graphicData>
            </a:graphic>
          </p:graphicFrame>
        </mc:Choice>
        <mc:Fallback>
          <p:pic>
            <p:nvPicPr>
              <p:cNvPr id="44" name="Slide Zoom 43">
                <a:hlinkClick r:id="rId11" action="ppaction://hlinksldjump"/>
                <a:extLst>
                  <a:ext uri="{FF2B5EF4-FFF2-40B4-BE49-F238E27FC236}">
                    <a16:creationId xmlns:a16="http://schemas.microsoft.com/office/drawing/2014/main" id="{6ADF1C4F-9664-4E4E-A061-2B2E042CA806}"/>
                  </a:ext>
                </a:extLst>
              </p:cNvPr>
              <p:cNvPicPr>
                <a:picLocks noGrp="1" noRot="1" noChangeAspect="1" noMove="1" noResize="1" noEditPoints="1" noAdjustHandles="1" noChangeArrowheads="1" noChangeShapeType="1"/>
              </p:cNvPicPr>
              <p:nvPr/>
            </p:nvPicPr>
            <p:blipFill>
              <a:blip r:embed="rId10" cstate="email">
                <a:extLst>
                  <a:ext uri="{28A0092B-C50C-407E-A947-70E740481C1C}">
                    <a14:useLocalDpi xmlns:a14="http://schemas.microsoft.com/office/drawing/2010/main"/>
                  </a:ext>
                </a:extLst>
              </a:blip>
              <a:stretch>
                <a:fillRect/>
              </a:stretch>
            </p:blipFill>
            <p:spPr>
              <a:xfrm>
                <a:off x="3615293" y="3815902"/>
                <a:ext cx="228424" cy="237044"/>
              </a:xfrm>
              <a:prstGeom prst="rect">
                <a:avLst/>
              </a:prstGeom>
              <a:solidFill>
                <a:schemeClr val="bg1"/>
              </a:solidFill>
              <a:ln w="3175">
                <a:solidFill>
                  <a:schemeClr val="bg1"/>
                </a:solidFill>
              </a:ln>
            </p:spPr>
          </p:pic>
        </mc:Fallback>
      </mc:AlternateContent>
    </p:spTree>
    <p:extLst>
      <p:ext uri="{BB962C8B-B14F-4D97-AF65-F5344CB8AC3E}">
        <p14:creationId xmlns:p14="http://schemas.microsoft.com/office/powerpoint/2010/main" val="474500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28C68551-E244-4138-97F0-9699A0215E30}"/>
              </a:ext>
            </a:extLst>
          </p:cNvPr>
          <p:cNvPicPr/>
          <p:nvPr/>
        </p:nvPicPr>
        <p:blipFill>
          <a:blip r:embed="rId3" cstate="email">
            <a:extLst>
              <a:ext uri="{28A0092B-C50C-407E-A947-70E740481C1C}">
                <a14:useLocalDpi xmlns:a14="http://schemas.microsoft.com/office/drawing/2010/main"/>
              </a:ext>
            </a:extLst>
          </a:blip>
          <a:stretch>
            <a:fillRect/>
          </a:stretch>
        </p:blipFill>
        <p:spPr>
          <a:xfrm>
            <a:off x="3587468" y="653432"/>
            <a:ext cx="5017063" cy="5551136"/>
          </a:xfrm>
          <a:prstGeom prst="rect">
            <a:avLst/>
          </a:prstGeom>
        </p:spPr>
      </p:pic>
      <p:sp>
        <p:nvSpPr>
          <p:cNvPr id="6" name="Text Box 54">
            <a:extLst>
              <a:ext uri="{FF2B5EF4-FFF2-40B4-BE49-F238E27FC236}">
                <a16:creationId xmlns:a16="http://schemas.microsoft.com/office/drawing/2014/main" id="{F902DD17-1F81-455F-840B-B5A21B9EB466}"/>
              </a:ext>
            </a:extLst>
          </p:cNvPr>
          <p:cNvSpPr txBox="1"/>
          <p:nvPr/>
        </p:nvSpPr>
        <p:spPr>
          <a:xfrm>
            <a:off x="1359" y="6516316"/>
            <a:ext cx="3248027" cy="341684"/>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Beacon House (Therapeutic Services &amp; Trauma Team – www.beaconhouse.org.uk</a:t>
            </a: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95060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AD3CA89-D552-45F7-A2AC-C939CAC40737}"/>
              </a:ext>
            </a:extLst>
          </p:cNvPr>
          <p:cNvSpPr/>
          <p:nvPr/>
        </p:nvSpPr>
        <p:spPr>
          <a:xfrm>
            <a:off x="1216108" y="506002"/>
            <a:ext cx="5970976" cy="5845996"/>
          </a:xfrm>
          <a:prstGeom prst="ellipse">
            <a:avLst/>
          </a:prstGeom>
          <a:solidFill>
            <a:schemeClr val="accent2">
              <a:lumMod val="60000"/>
              <a:lumOff val="40000"/>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cxnSp>
        <p:nvCxnSpPr>
          <p:cNvPr id="20" name="Straight Connector 19">
            <a:extLst>
              <a:ext uri="{FF2B5EF4-FFF2-40B4-BE49-F238E27FC236}">
                <a16:creationId xmlns:a16="http://schemas.microsoft.com/office/drawing/2014/main" id="{506BBE5C-5F28-43E9-A20A-BC6EE291F2F6}"/>
              </a:ext>
            </a:extLst>
          </p:cNvPr>
          <p:cNvCxnSpPr>
            <a:cxnSpLocks/>
          </p:cNvCxnSpPr>
          <p:nvPr/>
        </p:nvCxnSpPr>
        <p:spPr>
          <a:xfrm flipV="1">
            <a:off x="6804917" y="1787703"/>
            <a:ext cx="613025" cy="288153"/>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472B28-71C7-4A4E-9C11-AF5C3085FE02}"/>
              </a:ext>
            </a:extLst>
          </p:cNvPr>
          <p:cNvCxnSpPr>
            <a:cxnSpLocks/>
            <a:stCxn id="3" idx="6"/>
          </p:cNvCxnSpPr>
          <p:nvPr/>
        </p:nvCxnSpPr>
        <p:spPr>
          <a:xfrm>
            <a:off x="7187084" y="3429000"/>
            <a:ext cx="1083613" cy="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CB601-2164-4CF8-B5FE-5E7D125A27B6}"/>
              </a:ext>
            </a:extLst>
          </p:cNvPr>
          <p:cNvCxnSpPr>
            <a:cxnSpLocks/>
          </p:cNvCxnSpPr>
          <p:nvPr/>
        </p:nvCxnSpPr>
        <p:spPr>
          <a:xfrm>
            <a:off x="6823078" y="4764730"/>
            <a:ext cx="570554" cy="23958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2BD9CBE-E4AC-4CA2-A834-DDD1974EE813}"/>
              </a:ext>
            </a:extLst>
          </p:cNvPr>
          <p:cNvSpPr txBox="1"/>
          <p:nvPr/>
        </p:nvSpPr>
        <p:spPr>
          <a:xfrm>
            <a:off x="2120112" y="1931133"/>
            <a:ext cx="4086045" cy="1569660"/>
          </a:xfrm>
          <a:prstGeom prst="rect">
            <a:avLst/>
          </a:prstGeom>
          <a:noFill/>
        </p:spPr>
        <p:txBody>
          <a:bodyPr wrap="square" rtlCol="0">
            <a:spAutoFit/>
          </a:bodyPr>
          <a:lstStyle/>
          <a:p>
            <a:pPr algn="ctr"/>
            <a:r>
              <a:rPr lang="en-GB" sz="9600" b="1" dirty="0">
                <a:solidFill>
                  <a:schemeClr val="bg1"/>
                </a:solidFill>
                <a:latin typeface="Stencil" panose="040409050D0802020404" pitchFamily="82" charset="0"/>
                <a:cs typeface="Raavi" panose="020B0502040204020203" pitchFamily="34" charset="0"/>
              </a:rPr>
              <a:t>Play</a:t>
            </a:r>
          </a:p>
        </p:txBody>
      </p:sp>
      <p:pic>
        <p:nvPicPr>
          <p:cNvPr id="4" name="Graphic 3" descr="Puzzle">
            <a:extLst>
              <a:ext uri="{FF2B5EF4-FFF2-40B4-BE49-F238E27FC236}">
                <a16:creationId xmlns:a16="http://schemas.microsoft.com/office/drawing/2014/main" id="{4A732567-3C75-49EE-A196-7628AFB4247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060702" y="3327925"/>
            <a:ext cx="2398727" cy="2398727"/>
          </a:xfrm>
          <a:prstGeom prst="rect">
            <a:avLst/>
          </a:prstGeom>
        </p:spPr>
      </p:pic>
      <mc:AlternateContent xmlns:mc="http://schemas.openxmlformats.org/markup-compatibility/2006">
        <mc:Choice xmlns:pslz="http://schemas.microsoft.com/office/powerpoint/2016/slidezoom" Requires="pslz">
          <p:graphicFrame>
            <p:nvGraphicFramePr>
              <p:cNvPr id="10" name="Slide Zoom 9">
                <a:extLst>
                  <a:ext uri="{FF2B5EF4-FFF2-40B4-BE49-F238E27FC236}">
                    <a16:creationId xmlns:a16="http://schemas.microsoft.com/office/drawing/2014/main" id="{C3CA64B7-EC59-43E7-85E0-36EFD94687AE}"/>
                  </a:ext>
                </a:extLst>
              </p:cNvPr>
              <p:cNvGraphicFramePr>
                <a:graphicFrameLocks noChangeAspect="1"/>
              </p:cNvGraphicFramePr>
              <p:nvPr>
                <p:extLst>
                  <p:ext uri="{D42A27DB-BD31-4B8C-83A1-F6EECF244321}">
                    <p14:modId xmlns:p14="http://schemas.microsoft.com/office/powerpoint/2010/main" val="3939077271"/>
                  </p:ext>
                </p:extLst>
              </p:nvPr>
            </p:nvGraphicFramePr>
            <p:xfrm>
              <a:off x="7634427" y="96315"/>
              <a:ext cx="2137698" cy="2037586"/>
            </p:xfrm>
            <a:graphic>
              <a:graphicData uri="http://schemas.microsoft.com/office/powerpoint/2016/slidezoom">
                <pslz:sldZm>
                  <pslz:sldZmObj sldId="302" cId="1408171481">
                    <pslz:zmPr id="{323EAD89-BBA2-48EE-97A0-AEE4FF0CB466}"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37698" cy="2037586"/>
                        </a:xfrm>
                        <a:prstGeom prst="rect">
                          <a:avLst/>
                        </a:prstGeom>
                        <a:ln w="3175">
                          <a:noFill/>
                        </a:ln>
                      </p166:spPr>
                    </pslz:zmPr>
                  </pslz:sldZmObj>
                </pslz:sldZm>
              </a:graphicData>
            </a:graphic>
          </p:graphicFrame>
        </mc:Choice>
        <mc:Fallback>
          <p:pic>
            <p:nvPicPr>
              <p:cNvPr id="10" name="Slide Zoom 9">
                <a:hlinkClick r:id="rId5" action="ppaction://hlinksldjump"/>
                <a:extLst>
                  <a:ext uri="{FF2B5EF4-FFF2-40B4-BE49-F238E27FC236}">
                    <a16:creationId xmlns:a16="http://schemas.microsoft.com/office/drawing/2014/main" id="{C3CA64B7-EC59-43E7-85E0-36EFD94687AE}"/>
                  </a:ext>
                </a:extLst>
              </p:cNvPr>
              <p:cNvPicPr>
                <a:picLocks noGrp="1" noRot="1" noChangeAspect="1" noMove="1" noResize="1" noEditPoints="1" noAdjustHandles="1" noChangeArrowheads="1" noChangeShapeType="1"/>
              </p:cNvPicPr>
              <p:nvPr/>
            </p:nvPicPr>
            <p:blipFill>
              <a:blip r:embed="rId4" cstate="email">
                <a:extLst>
                  <a:ext uri="{28A0092B-C50C-407E-A947-70E740481C1C}">
                    <a14:useLocalDpi xmlns:a14="http://schemas.microsoft.com/office/drawing/2010/main"/>
                  </a:ext>
                </a:extLst>
              </a:blip>
              <a:stretch>
                <a:fillRect/>
              </a:stretch>
            </p:blipFill>
            <p:spPr>
              <a:xfrm>
                <a:off x="7634427" y="96315"/>
                <a:ext cx="2137698" cy="2037586"/>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5" name="Slide Zoom 14">
                <a:extLst>
                  <a:ext uri="{FF2B5EF4-FFF2-40B4-BE49-F238E27FC236}">
                    <a16:creationId xmlns:a16="http://schemas.microsoft.com/office/drawing/2014/main" id="{726F99A3-CCFF-4C90-AD2F-3812907260D6}"/>
                  </a:ext>
                </a:extLst>
              </p:cNvPr>
              <p:cNvGraphicFramePr>
                <a:graphicFrameLocks noChangeAspect="1"/>
              </p:cNvGraphicFramePr>
              <p:nvPr>
                <p:extLst>
                  <p:ext uri="{D42A27DB-BD31-4B8C-83A1-F6EECF244321}">
                    <p14:modId xmlns:p14="http://schemas.microsoft.com/office/powerpoint/2010/main" val="3284082560"/>
                  </p:ext>
                </p:extLst>
              </p:nvPr>
            </p:nvGraphicFramePr>
            <p:xfrm>
              <a:off x="8619075" y="2234012"/>
              <a:ext cx="2137698" cy="2037586"/>
            </p:xfrm>
            <a:graphic>
              <a:graphicData uri="http://schemas.microsoft.com/office/powerpoint/2016/slidezoom">
                <pslz:sldZm>
                  <pslz:sldZmObj sldId="312" cId="846933572">
                    <pslz:zmPr id="{AB554619-EC16-45E2-BCBF-182B59C32C8C}"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37698" cy="2037586"/>
                        </a:xfrm>
                        <a:prstGeom prst="rect">
                          <a:avLst/>
                        </a:prstGeom>
                        <a:ln w="3175">
                          <a:noFill/>
                        </a:ln>
                      </p166:spPr>
                    </pslz:zmPr>
                  </pslz:sldZmObj>
                </pslz:sldZm>
              </a:graphicData>
            </a:graphic>
          </p:graphicFrame>
        </mc:Choice>
        <mc:Fallback>
          <p:pic>
            <p:nvPicPr>
              <p:cNvPr id="15" name="Slide Zoom 14">
                <a:hlinkClick r:id="rId7" action="ppaction://hlinksldjump"/>
                <a:extLst>
                  <a:ext uri="{FF2B5EF4-FFF2-40B4-BE49-F238E27FC236}">
                    <a16:creationId xmlns:a16="http://schemas.microsoft.com/office/drawing/2014/main" id="{726F99A3-CCFF-4C90-AD2F-3812907260D6}"/>
                  </a:ext>
                </a:extLst>
              </p:cNvPr>
              <p:cNvPicPr>
                <a:picLocks noGrp="1" noRot="1" noChangeAspect="1" noMove="1" noResize="1" noEditPoints="1" noAdjustHandles="1" noChangeArrowheads="1" noChangeShapeType="1"/>
              </p:cNvPicPr>
              <p:nvPr/>
            </p:nvPicPr>
            <p:blipFill>
              <a:blip r:embed="rId6" cstate="email">
                <a:extLst>
                  <a:ext uri="{28A0092B-C50C-407E-A947-70E740481C1C}">
                    <a14:useLocalDpi xmlns:a14="http://schemas.microsoft.com/office/drawing/2010/main"/>
                  </a:ext>
                </a:extLst>
              </a:blip>
              <a:stretch>
                <a:fillRect/>
              </a:stretch>
            </p:blipFill>
            <p:spPr>
              <a:xfrm>
                <a:off x="8619075" y="2234012"/>
                <a:ext cx="2137698" cy="2037586"/>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23" name="Slide Zoom 22">
                <a:extLst>
                  <a:ext uri="{FF2B5EF4-FFF2-40B4-BE49-F238E27FC236}">
                    <a16:creationId xmlns:a16="http://schemas.microsoft.com/office/drawing/2014/main" id="{EF16737D-5D3A-4462-B492-843941104B71}"/>
                  </a:ext>
                </a:extLst>
              </p:cNvPr>
              <p:cNvGraphicFramePr>
                <a:graphicFrameLocks noChangeAspect="1"/>
              </p:cNvGraphicFramePr>
              <p:nvPr>
                <p:extLst>
                  <p:ext uri="{D42A27DB-BD31-4B8C-83A1-F6EECF244321}">
                    <p14:modId xmlns:p14="http://schemas.microsoft.com/office/powerpoint/2010/main" val="2713696839"/>
                  </p:ext>
                </p:extLst>
              </p:nvPr>
            </p:nvGraphicFramePr>
            <p:xfrm>
              <a:off x="7550226" y="4547904"/>
              <a:ext cx="2137698" cy="2037586"/>
            </p:xfrm>
            <a:graphic>
              <a:graphicData uri="http://schemas.microsoft.com/office/powerpoint/2016/slidezoom">
                <pslz:sldZm>
                  <pslz:sldZmObj sldId="313" cId="1615663189">
                    <pslz:zmPr id="{D79642B8-A84D-4DD3-8F15-D0A432DA5859}" transitionDur="1000" showBg="0">
                      <p166:blipFill xmlns:p166="http://schemas.microsoft.com/office/powerpoint/2016/6/main">
                        <a:blip r:embed="rId8"/>
                        <a:stretch>
                          <a:fillRect/>
                        </a:stretch>
                      </p166:blipFill>
                      <p166:spPr xmlns:p166="http://schemas.microsoft.com/office/powerpoint/2016/6/main">
                        <a:xfrm>
                          <a:off x="0" y="0"/>
                          <a:ext cx="2137698" cy="2037586"/>
                        </a:xfrm>
                        <a:prstGeom prst="rect">
                          <a:avLst/>
                        </a:prstGeom>
                        <a:ln w="3175">
                          <a:noFill/>
                        </a:ln>
                      </p166:spPr>
                    </pslz:zmPr>
                  </pslz:sldZmObj>
                </pslz:sldZm>
              </a:graphicData>
            </a:graphic>
          </p:graphicFrame>
        </mc:Choice>
        <mc:Fallback>
          <p:pic>
            <p:nvPicPr>
              <p:cNvPr id="23" name="Slide Zoom 22">
                <a:hlinkClick r:id="rId9" action="ppaction://hlinksldjump"/>
                <a:extLst>
                  <a:ext uri="{FF2B5EF4-FFF2-40B4-BE49-F238E27FC236}">
                    <a16:creationId xmlns:a16="http://schemas.microsoft.com/office/drawing/2014/main" id="{EF16737D-5D3A-4462-B492-843941104B71}"/>
                  </a:ext>
                </a:extLst>
              </p:cNvPr>
              <p:cNvPicPr>
                <a:picLocks noGrp="1" noRot="1" noChangeAspect="1" noMove="1" noResize="1" noEditPoints="1" noAdjustHandles="1" noChangeArrowheads="1" noChangeShapeType="1"/>
              </p:cNvPicPr>
              <p:nvPr/>
            </p:nvPicPr>
            <p:blipFill>
              <a:blip r:embed="rId8"/>
              <a:stretch>
                <a:fillRect/>
              </a:stretch>
            </p:blipFill>
            <p:spPr>
              <a:xfrm>
                <a:off x="7550226" y="4547904"/>
                <a:ext cx="2137698" cy="2037586"/>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26" name="Slide Zoom 25">
                <a:extLst>
                  <a:ext uri="{FF2B5EF4-FFF2-40B4-BE49-F238E27FC236}">
                    <a16:creationId xmlns:a16="http://schemas.microsoft.com/office/drawing/2014/main" id="{F170001C-09CE-496E-9920-8CD357F39DB7}"/>
                  </a:ext>
                </a:extLst>
              </p:cNvPr>
              <p:cNvGraphicFramePr>
                <a:graphicFrameLocks noChangeAspect="1"/>
              </p:cNvGraphicFramePr>
              <p:nvPr>
                <p:extLst>
                  <p:ext uri="{D42A27DB-BD31-4B8C-83A1-F6EECF244321}">
                    <p14:modId xmlns:p14="http://schemas.microsoft.com/office/powerpoint/2010/main" val="823020701"/>
                  </p:ext>
                </p:extLst>
              </p:nvPr>
            </p:nvGraphicFramePr>
            <p:xfrm>
              <a:off x="3441123" y="5009921"/>
              <a:ext cx="297398" cy="297398"/>
            </p:xfrm>
            <a:graphic>
              <a:graphicData uri="http://schemas.microsoft.com/office/powerpoint/2016/slidezoom">
                <pslz:sldZm>
                  <pslz:sldZmObj sldId="315" cId="1829508493">
                    <pslz:zmPr id="{5EF61A81-71C7-4FD1-9DE4-38B0038BABE6}" transitionDur="1000" showBg="0">
                      <p166:blipFill xmlns:p166="http://schemas.microsoft.com/office/powerpoint/2016/6/main">
                        <a:blip r:embed="rId10"/>
                        <a:stretch>
                          <a:fillRect/>
                        </a:stretch>
                      </p166:blipFill>
                      <p166:spPr xmlns:p166="http://schemas.microsoft.com/office/powerpoint/2016/6/main">
                        <a:xfrm>
                          <a:off x="0" y="0"/>
                          <a:ext cx="297398" cy="297398"/>
                        </a:xfrm>
                        <a:prstGeom prst="rect">
                          <a:avLst/>
                        </a:prstGeom>
                        <a:ln w="3175">
                          <a:noFill/>
                        </a:ln>
                      </p166:spPr>
                    </pslz:zmPr>
                  </pslz:sldZmObj>
                </pslz:sldZm>
              </a:graphicData>
            </a:graphic>
          </p:graphicFrame>
        </mc:Choice>
        <mc:Fallback>
          <p:pic>
            <p:nvPicPr>
              <p:cNvPr id="26" name="Slide Zoom 25">
                <a:hlinkClick r:id="rId11" action="ppaction://hlinksldjump"/>
                <a:extLst>
                  <a:ext uri="{FF2B5EF4-FFF2-40B4-BE49-F238E27FC236}">
                    <a16:creationId xmlns:a16="http://schemas.microsoft.com/office/drawing/2014/main" id="{F170001C-09CE-496E-9920-8CD357F39DB7}"/>
                  </a:ext>
                </a:extLst>
              </p:cNvPr>
              <p:cNvPicPr>
                <a:picLocks noGrp="1" noRot="1" noChangeAspect="1" noMove="1" noResize="1" noEditPoints="1" noAdjustHandles="1" noChangeArrowheads="1" noChangeShapeType="1"/>
              </p:cNvPicPr>
              <p:nvPr/>
            </p:nvPicPr>
            <p:blipFill>
              <a:blip r:embed="rId10"/>
              <a:stretch>
                <a:fillRect/>
              </a:stretch>
            </p:blipFill>
            <p:spPr>
              <a:xfrm>
                <a:off x="3441123" y="5009921"/>
                <a:ext cx="297398" cy="297398"/>
              </a:xfrm>
              <a:prstGeom prst="rect">
                <a:avLst/>
              </a:prstGeom>
              <a:ln w="3175">
                <a:noFill/>
              </a:ln>
            </p:spPr>
          </p:pic>
        </mc:Fallback>
      </mc:AlternateContent>
    </p:spTree>
    <p:extLst>
      <p:ext uri="{BB962C8B-B14F-4D97-AF65-F5344CB8AC3E}">
        <p14:creationId xmlns:p14="http://schemas.microsoft.com/office/powerpoint/2010/main" val="1358270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332296" y="165496"/>
            <a:ext cx="5739327" cy="1908067"/>
            <a:chOff x="145903" y="1648684"/>
            <a:chExt cx="5739327" cy="1851563"/>
          </a:xfrm>
        </p:grpSpPr>
        <p:sp>
          <p:nvSpPr>
            <p:cNvPr id="3" name="TextBox 2">
              <a:extLst>
                <a:ext uri="{FF2B5EF4-FFF2-40B4-BE49-F238E27FC236}">
                  <a16:creationId xmlns:a16="http://schemas.microsoft.com/office/drawing/2014/main" id="{640B64EF-8254-4113-ADC6-E08FC91913D1}"/>
                </a:ext>
              </a:extLst>
            </p:cNvPr>
            <p:cNvSpPr txBox="1"/>
            <p:nvPr/>
          </p:nvSpPr>
          <p:spPr>
            <a:xfrm>
              <a:off x="2702309" y="1648684"/>
              <a:ext cx="3182921" cy="1015663"/>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play</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253293" y="2633163"/>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461665"/>
            </a:xfrm>
            <a:prstGeom prst="rect">
              <a:avLst/>
            </a:prstGeom>
            <a:noFill/>
          </p:spPr>
          <p:txBody>
            <a:bodyPr wrap="square" rtlCol="0">
              <a:spAutoFit/>
            </a:bodyPr>
            <a:lstStyle/>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grpSp>
        <p:nvGrpSpPr>
          <p:cNvPr id="30" name="Group 29">
            <a:extLst>
              <a:ext uri="{FF2B5EF4-FFF2-40B4-BE49-F238E27FC236}">
                <a16:creationId xmlns:a16="http://schemas.microsoft.com/office/drawing/2014/main" id="{ABF69A27-241B-4DE6-96E5-0A5653B2F1FF}"/>
              </a:ext>
            </a:extLst>
          </p:cNvPr>
          <p:cNvGrpSpPr/>
          <p:nvPr/>
        </p:nvGrpSpPr>
        <p:grpSpPr>
          <a:xfrm>
            <a:off x="9037090" y="1592001"/>
            <a:ext cx="2407227" cy="1171254"/>
            <a:chOff x="61644" y="5575290"/>
            <a:chExt cx="2407227" cy="1171254"/>
          </a:xfrm>
          <a:solidFill>
            <a:schemeClr val="accent3">
              <a:lumMod val="60000"/>
              <a:lumOff val="40000"/>
            </a:schemeClr>
          </a:solidFill>
        </p:grpSpPr>
        <p:sp>
          <p:nvSpPr>
            <p:cNvPr id="31" name="Rectangle: Rounded Corners 30">
              <a:extLst>
                <a:ext uri="{FF2B5EF4-FFF2-40B4-BE49-F238E27FC236}">
                  <a16:creationId xmlns:a16="http://schemas.microsoft.com/office/drawing/2014/main" id="{8355EC43-0195-4F82-B23D-F6B50F96D76B}"/>
                </a:ext>
              </a:extLst>
            </p:cNvPr>
            <p:cNvSpPr/>
            <p:nvPr/>
          </p:nvSpPr>
          <p:spPr>
            <a:xfrm>
              <a:off x="61644" y="5575290"/>
              <a:ext cx="2407227" cy="1171254"/>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hlinkClick r:id="rId2"/>
              <a:extLst>
                <a:ext uri="{FF2B5EF4-FFF2-40B4-BE49-F238E27FC236}">
                  <a16:creationId xmlns:a16="http://schemas.microsoft.com/office/drawing/2014/main" id="{890D83B7-2D80-41B3-BD91-811EF4656D95}"/>
                </a:ext>
              </a:extLst>
            </p:cNvPr>
            <p:cNvSpPr txBox="1"/>
            <p:nvPr/>
          </p:nvSpPr>
          <p:spPr>
            <a:xfrm>
              <a:off x="253252" y="5761821"/>
              <a:ext cx="2024009" cy="830997"/>
            </a:xfrm>
            <a:prstGeom prst="rect">
              <a:avLst/>
            </a:prstGeom>
            <a:grpFill/>
          </p:spPr>
          <p:txBody>
            <a:bodyPr wrap="square" rtlCol="0">
              <a:spAutoFit/>
            </a:bodyPr>
            <a:lstStyle/>
            <a:p>
              <a:pPr algn="ctr"/>
              <a:r>
                <a:rPr lang="en-GB" sz="2400" b="1" dirty="0"/>
                <a:t>Additional Activities</a:t>
              </a:r>
            </a:p>
          </p:txBody>
        </p:sp>
      </p:grpSp>
      <p:pic>
        <p:nvPicPr>
          <p:cNvPr id="6" name="Picture 5">
            <a:extLst>
              <a:ext uri="{FF2B5EF4-FFF2-40B4-BE49-F238E27FC236}">
                <a16:creationId xmlns:a16="http://schemas.microsoft.com/office/drawing/2014/main" id="{7A659A8F-C0B2-45AA-9D35-3487DF12D3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87987" y="3027744"/>
            <a:ext cx="6684699" cy="3561771"/>
          </a:xfrm>
          <a:prstGeom prst="rect">
            <a:avLst/>
          </a:prstGeom>
        </p:spPr>
      </p:pic>
      <p:sp>
        <p:nvSpPr>
          <p:cNvPr id="35" name="TextBox 34">
            <a:extLst>
              <a:ext uri="{FF2B5EF4-FFF2-40B4-BE49-F238E27FC236}">
                <a16:creationId xmlns:a16="http://schemas.microsoft.com/office/drawing/2014/main" id="{E37D2D9A-561A-4A68-B416-3B19F65FA92A}"/>
              </a:ext>
            </a:extLst>
          </p:cNvPr>
          <p:cNvSpPr txBox="1"/>
          <p:nvPr/>
        </p:nvSpPr>
        <p:spPr>
          <a:xfrm>
            <a:off x="229611" y="1401427"/>
            <a:ext cx="4749278" cy="4154984"/>
          </a:xfrm>
          <a:prstGeom prst="rect">
            <a:avLst/>
          </a:prstGeom>
          <a:noFill/>
        </p:spPr>
        <p:txBody>
          <a:bodyPr wrap="square">
            <a:spAutoFit/>
          </a:bodyPr>
          <a:lstStyle/>
          <a:p>
            <a:pPr algn="r"/>
            <a:r>
              <a:rPr lang="en-GB" sz="2200" b="0" i="0" u="none" strike="noStrike" baseline="0" dirty="0">
                <a:solidFill>
                  <a:schemeClr val="bg1"/>
                </a:solidFill>
                <a:latin typeface="Ravvi"/>
              </a:rPr>
              <a:t>Children need the freedom to explore and play as </a:t>
            </a:r>
            <a:r>
              <a:rPr lang="en-GB" sz="2200" dirty="0">
                <a:solidFill>
                  <a:schemeClr val="bg1"/>
                </a:solidFill>
                <a:latin typeface="Ravvi"/>
              </a:rPr>
              <a:t>their</a:t>
            </a:r>
            <a:r>
              <a:rPr lang="en-GB" sz="2200" b="0" i="0" u="none" strike="noStrike" baseline="0" dirty="0">
                <a:solidFill>
                  <a:schemeClr val="bg1"/>
                </a:solidFill>
                <a:latin typeface="Ravvi"/>
              </a:rPr>
              <a:t> development is influenced through the exploration, thinking, problem-solving and language expression which occurs during play. </a:t>
            </a:r>
          </a:p>
          <a:p>
            <a:pPr algn="r"/>
            <a:endParaRPr lang="en-GB" sz="2200" dirty="0">
              <a:solidFill>
                <a:schemeClr val="bg1"/>
              </a:solidFill>
              <a:latin typeface="Ravvi"/>
            </a:endParaRPr>
          </a:p>
          <a:p>
            <a:pPr algn="r"/>
            <a:r>
              <a:rPr lang="en-GB" sz="2200" b="0" i="0" u="none" strike="noStrike" baseline="0" dirty="0">
                <a:solidFill>
                  <a:schemeClr val="bg1"/>
                </a:solidFill>
                <a:latin typeface="Ravvi"/>
              </a:rPr>
              <a:t>Play nourishes every aspect of children’s development – it forms the foundation of intellectual, social, physical, and emotional skills. These skills support children in being ready for school and their future lives.</a:t>
            </a:r>
            <a:endParaRPr lang="en-GB" sz="2200" dirty="0">
              <a:solidFill>
                <a:schemeClr val="bg1"/>
              </a:solidFill>
              <a:latin typeface="Ravvi"/>
              <a:ea typeface="Source Sans Pro Black" panose="020B0803030403020204" pitchFamily="34" charset="0"/>
              <a:cs typeface="Raavi" panose="020B0502040204020203" pitchFamily="34" charset="0"/>
            </a:endParaRPr>
          </a:p>
        </p:txBody>
      </p:sp>
      <p:pic>
        <p:nvPicPr>
          <p:cNvPr id="11" name="Picture 10">
            <a:hlinkClick r:id="rId4"/>
            <a:extLst>
              <a:ext uri="{FF2B5EF4-FFF2-40B4-BE49-F238E27FC236}">
                <a16:creationId xmlns:a16="http://schemas.microsoft.com/office/drawing/2014/main" id="{48796064-F5B1-4845-9BEC-5870F01F06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9123" y="5299138"/>
            <a:ext cx="1592335" cy="1324980"/>
          </a:xfrm>
          <a:prstGeom prst="rect">
            <a:avLst/>
          </a:prstGeom>
        </p:spPr>
      </p:pic>
      <p:pic>
        <p:nvPicPr>
          <p:cNvPr id="13" name="Graphic 12" descr="Direction">
            <a:extLst>
              <a:ext uri="{FF2B5EF4-FFF2-40B4-BE49-F238E27FC236}">
                <a16:creationId xmlns:a16="http://schemas.microsoft.com/office/drawing/2014/main" id="{90DBC03F-F380-4875-ABC2-B17C2C91672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1966493">
            <a:off x="2069804" y="5343964"/>
            <a:ext cx="914400" cy="914400"/>
          </a:xfrm>
          <a:prstGeom prst="rect">
            <a:avLst/>
          </a:prstGeom>
        </p:spPr>
      </p:pic>
      <p:sp>
        <p:nvSpPr>
          <p:cNvPr id="14" name="TextBox 13">
            <a:extLst>
              <a:ext uri="{FF2B5EF4-FFF2-40B4-BE49-F238E27FC236}">
                <a16:creationId xmlns:a16="http://schemas.microsoft.com/office/drawing/2014/main" id="{ECA93FC6-E891-4B3A-BD8F-31FF231EAD9D}"/>
              </a:ext>
            </a:extLst>
          </p:cNvPr>
          <p:cNvSpPr txBox="1"/>
          <p:nvPr/>
        </p:nvSpPr>
        <p:spPr>
          <a:xfrm>
            <a:off x="2290230" y="5741470"/>
            <a:ext cx="2329349" cy="923330"/>
          </a:xfrm>
          <a:prstGeom prst="rect">
            <a:avLst/>
          </a:prstGeom>
          <a:noFill/>
        </p:spPr>
        <p:txBody>
          <a:bodyPr wrap="square" rtlCol="0">
            <a:spAutoFit/>
          </a:bodyPr>
          <a:lstStyle/>
          <a:p>
            <a:pPr algn="ctr"/>
            <a:r>
              <a:rPr lang="en-GB" dirty="0"/>
              <a:t>Click link for parent/carer  guide to play…</a:t>
            </a:r>
          </a:p>
        </p:txBody>
      </p:sp>
      <p:sp>
        <p:nvSpPr>
          <p:cNvPr id="15" name="TextBox 14">
            <a:extLst>
              <a:ext uri="{FF2B5EF4-FFF2-40B4-BE49-F238E27FC236}">
                <a16:creationId xmlns:a16="http://schemas.microsoft.com/office/drawing/2014/main" id="{3756AC59-111C-4B1F-9F39-C7844B3C8DED}"/>
              </a:ext>
            </a:extLst>
          </p:cNvPr>
          <p:cNvSpPr txBox="1"/>
          <p:nvPr/>
        </p:nvSpPr>
        <p:spPr>
          <a:xfrm>
            <a:off x="10120158" y="518451"/>
            <a:ext cx="2265098" cy="646331"/>
          </a:xfrm>
          <a:prstGeom prst="rect">
            <a:avLst/>
          </a:prstGeom>
          <a:noFill/>
        </p:spPr>
        <p:txBody>
          <a:bodyPr wrap="square" rtlCol="0">
            <a:spAutoFit/>
          </a:bodyPr>
          <a:lstStyle/>
          <a:p>
            <a:pPr algn="ctr"/>
            <a:r>
              <a:rPr lang="en-GB" dirty="0"/>
              <a:t>Click link for more play activities…</a:t>
            </a:r>
          </a:p>
        </p:txBody>
      </p:sp>
      <p:pic>
        <p:nvPicPr>
          <p:cNvPr id="16" name="Graphic 15" descr="Direction">
            <a:extLst>
              <a:ext uri="{FF2B5EF4-FFF2-40B4-BE49-F238E27FC236}">
                <a16:creationId xmlns:a16="http://schemas.microsoft.com/office/drawing/2014/main" id="{C2259BD6-EC35-4100-8079-2B17D4620A7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352626">
            <a:off x="10709512" y="1002556"/>
            <a:ext cx="914400" cy="914400"/>
          </a:xfrm>
          <a:prstGeom prst="rect">
            <a:avLst/>
          </a:prstGeom>
        </p:spPr>
      </p:pic>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A23EAAFB-0FF6-47E5-A921-4D84A1028751}"/>
                  </a:ext>
                </a:extLst>
              </p:cNvPr>
              <p:cNvGraphicFramePr>
                <a:graphicFrameLocks noChangeAspect="1"/>
              </p:cNvGraphicFramePr>
              <p:nvPr>
                <p:extLst>
                  <p:ext uri="{D42A27DB-BD31-4B8C-83A1-F6EECF244321}">
                    <p14:modId xmlns:p14="http://schemas.microsoft.com/office/powerpoint/2010/main" val="3411049475"/>
                  </p:ext>
                </p:extLst>
              </p:nvPr>
            </p:nvGraphicFramePr>
            <p:xfrm>
              <a:off x="7356280" y="146841"/>
              <a:ext cx="2496933" cy="1254586"/>
            </p:xfrm>
            <a:graphic>
              <a:graphicData uri="http://schemas.microsoft.com/office/powerpoint/2016/slidezoom">
                <pslz:sldZm>
                  <pslz:sldZmObj sldId="300" cId="3273678786">
                    <pslz:zmPr id="{82B511E5-E011-4479-B79C-4AF159CB8850}" transitionDur="1000" showBg="0">
                      <p166:blipFill xmlns:p166="http://schemas.microsoft.com/office/powerpoint/2016/6/main">
                        <a:blip r:embed="rId8"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496933" cy="1254586"/>
                        </a:xfrm>
                        <a:prstGeom prst="rect">
                          <a:avLst/>
                        </a:prstGeom>
                        <a:ln w="3175">
                          <a:noFill/>
                        </a:ln>
                      </p166:spPr>
                    </pslz:zmPr>
                  </pslz:sldZmObj>
                </pslz:sldZm>
              </a:graphicData>
            </a:graphic>
          </p:graphicFrame>
        </mc:Choice>
        <mc:Fallback xmlns="">
          <p:pic>
            <p:nvPicPr>
              <p:cNvPr id="18" name="Slide Zoom 17">
                <a:hlinkClick r:id="rId9" action="ppaction://hlinksldjump"/>
                <a:extLst>
                  <a:ext uri="{FF2B5EF4-FFF2-40B4-BE49-F238E27FC236}">
                    <a16:creationId xmlns:a16="http://schemas.microsoft.com/office/drawing/2014/main" id="{A23EAAFB-0FF6-47E5-A921-4D84A1028751}"/>
                  </a:ext>
                </a:extLst>
              </p:cNvPr>
              <p:cNvPicPr>
                <a:picLocks noGrp="1" noRot="1" noChangeAspect="1" noMove="1" noResize="1" noEditPoints="1" noAdjustHandles="1" noChangeArrowheads="1" noChangeShapeType="1"/>
              </p:cNvPicPr>
              <p:nvPr/>
            </p:nvPicPr>
            <p:blipFill>
              <a:blip r:embed="rId10"/>
              <a:stretch>
                <a:fillRect/>
              </a:stretch>
            </p:blipFill>
            <p:spPr>
              <a:xfrm>
                <a:off x="7356280" y="146841"/>
                <a:ext cx="2496933" cy="1254586"/>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1" name="Slide Zoom 20">
                <a:extLst>
                  <a:ext uri="{FF2B5EF4-FFF2-40B4-BE49-F238E27FC236}">
                    <a16:creationId xmlns:a16="http://schemas.microsoft.com/office/drawing/2014/main" id="{14452AB5-AEF0-40EE-BF4D-AB9CD7BD5A24}"/>
                  </a:ext>
                </a:extLst>
              </p:cNvPr>
              <p:cNvGraphicFramePr>
                <a:graphicFrameLocks noChangeAspect="1"/>
              </p:cNvGraphicFramePr>
              <p:nvPr>
                <p:extLst>
                  <p:ext uri="{D42A27DB-BD31-4B8C-83A1-F6EECF244321}">
                    <p14:modId xmlns:p14="http://schemas.microsoft.com/office/powerpoint/2010/main" val="3451559387"/>
                  </p:ext>
                </p:extLst>
              </p:nvPr>
            </p:nvGraphicFramePr>
            <p:xfrm>
              <a:off x="5616654" y="1574842"/>
              <a:ext cx="2514110" cy="1263217"/>
            </p:xfrm>
            <a:graphic>
              <a:graphicData uri="http://schemas.microsoft.com/office/powerpoint/2016/slidezoom">
                <pslz:sldZm>
                  <pslz:sldZmObj sldId="307" cId="826069469">
                    <pslz:zmPr id="{55C396A6-4B2D-4C52-ACFA-F535907C3A31}" transitionDur="1000" showBg="0">
                      <p166:blipFill xmlns:p166="http://schemas.microsoft.com/office/powerpoint/2016/6/main">
                        <a:blip r:embed="rId11"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514110" cy="1263217"/>
                        </a:xfrm>
                        <a:prstGeom prst="rect">
                          <a:avLst/>
                        </a:prstGeom>
                        <a:ln w="3175">
                          <a:noFill/>
                        </a:ln>
                      </p166:spPr>
                    </pslz:zmPr>
                  </pslz:sldZmObj>
                </pslz:sldZm>
              </a:graphicData>
            </a:graphic>
          </p:graphicFrame>
        </mc:Choice>
        <mc:Fallback xmlns="">
          <p:pic>
            <p:nvPicPr>
              <p:cNvPr id="21" name="Slide Zoom 20">
                <a:hlinkClick r:id="rId12" action="ppaction://hlinksldjump"/>
                <a:extLst>
                  <a:ext uri="{FF2B5EF4-FFF2-40B4-BE49-F238E27FC236}">
                    <a16:creationId xmlns:a16="http://schemas.microsoft.com/office/drawing/2014/main" id="{14452AB5-AEF0-40EE-BF4D-AB9CD7BD5A24}"/>
                  </a:ext>
                </a:extLst>
              </p:cNvPr>
              <p:cNvPicPr>
                <a:picLocks noGrp="1" noRot="1" noChangeAspect="1" noMove="1" noResize="1" noEditPoints="1" noAdjustHandles="1" noChangeArrowheads="1" noChangeShapeType="1"/>
              </p:cNvPicPr>
              <p:nvPr/>
            </p:nvPicPr>
            <p:blipFill>
              <a:blip r:embed="rId13"/>
              <a:stretch>
                <a:fillRect/>
              </a:stretch>
            </p:blipFill>
            <p:spPr>
              <a:xfrm>
                <a:off x="5616654" y="1574842"/>
                <a:ext cx="2514110" cy="1263217"/>
              </a:xfrm>
              <a:prstGeom prst="rect">
                <a:avLst/>
              </a:prstGeom>
              <a:ln w="3175">
                <a:noFill/>
              </a:ln>
            </p:spPr>
          </p:pic>
        </mc:Fallback>
      </mc:AlternateContent>
      <p:sp>
        <p:nvSpPr>
          <p:cNvPr id="19" name="Text Box 16">
            <a:extLst>
              <a:ext uri="{FF2B5EF4-FFF2-40B4-BE49-F238E27FC236}">
                <a16:creationId xmlns:a16="http://schemas.microsoft.com/office/drawing/2014/main" id="{A4179823-C757-464B-976F-7BA7AB5A65C6}"/>
              </a:ext>
            </a:extLst>
          </p:cNvPr>
          <p:cNvSpPr txBox="1"/>
          <p:nvPr/>
        </p:nvSpPr>
        <p:spPr>
          <a:xfrm>
            <a:off x="8909907" y="6596859"/>
            <a:ext cx="3358243" cy="2286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NSPCC Need-to-know-guides – Positive Parenting</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408171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wooden floor&#10;&#10;Description automatically generated">
            <a:extLst>
              <a:ext uri="{FF2B5EF4-FFF2-40B4-BE49-F238E27FC236}">
                <a16:creationId xmlns:a16="http://schemas.microsoft.com/office/drawing/2014/main" id="{1E0579C4-908E-4137-B0D4-D1360A5A0FA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004D5834-4317-4F10-9C74-3E7E6017FE6F}"/>
              </a:ext>
            </a:extLst>
          </p:cNvPr>
          <p:cNvGrpSpPr/>
          <p:nvPr/>
        </p:nvGrpSpPr>
        <p:grpSpPr>
          <a:xfrm>
            <a:off x="3957007" y="237615"/>
            <a:ext cx="3778980" cy="1712566"/>
            <a:chOff x="421240" y="5496674"/>
            <a:chExt cx="2407227" cy="1171254"/>
          </a:xfrm>
          <a:solidFill>
            <a:schemeClr val="accent4">
              <a:lumMod val="60000"/>
              <a:lumOff val="40000"/>
            </a:schemeClr>
          </a:solidFill>
        </p:grpSpPr>
        <p:sp>
          <p:nvSpPr>
            <p:cNvPr id="3" name="Rectangle: Rounded Corners 2">
              <a:extLst>
                <a:ext uri="{FF2B5EF4-FFF2-40B4-BE49-F238E27FC236}">
                  <a16:creationId xmlns:a16="http://schemas.microsoft.com/office/drawing/2014/main" id="{C9E31A31-CE36-4285-8985-5C36A4674B37}"/>
                </a:ext>
              </a:extLst>
            </p:cNvPr>
            <p:cNvSpPr/>
            <p:nvPr/>
          </p:nvSpPr>
          <p:spPr>
            <a:xfrm>
              <a:off x="421240" y="5496674"/>
              <a:ext cx="2407227" cy="1171254"/>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CFA83D85-15A6-4CF8-94ED-E5C22D4AFDEA}"/>
                </a:ext>
              </a:extLst>
            </p:cNvPr>
            <p:cNvSpPr txBox="1"/>
            <p:nvPr/>
          </p:nvSpPr>
          <p:spPr>
            <a:xfrm>
              <a:off x="535792" y="5681218"/>
              <a:ext cx="2178121" cy="820926"/>
            </a:xfrm>
            <a:prstGeom prst="rect">
              <a:avLst/>
            </a:prstGeom>
            <a:grpFill/>
          </p:spPr>
          <p:txBody>
            <a:bodyPr wrap="square" rtlCol="0">
              <a:spAutoFit/>
            </a:bodyPr>
            <a:lstStyle/>
            <a:p>
              <a:pPr algn="ctr"/>
              <a:r>
                <a:rPr lang="en-GB" sz="3600" dirty="0"/>
                <a:t>Developmental Play Ideas</a:t>
              </a:r>
            </a:p>
          </p:txBody>
        </p:sp>
      </p:grpSp>
      <p:cxnSp>
        <p:nvCxnSpPr>
          <p:cNvPr id="32" name="Straight Connector 31">
            <a:extLst>
              <a:ext uri="{FF2B5EF4-FFF2-40B4-BE49-F238E27FC236}">
                <a16:creationId xmlns:a16="http://schemas.microsoft.com/office/drawing/2014/main" id="{021DDB77-ED5B-4A8E-8795-9E86431FA4CF}"/>
              </a:ext>
            </a:extLst>
          </p:cNvPr>
          <p:cNvCxnSpPr>
            <a:cxnSpLocks/>
          </p:cNvCxnSpPr>
          <p:nvPr/>
        </p:nvCxnSpPr>
        <p:spPr>
          <a:xfrm flipV="1">
            <a:off x="2277996" y="4037926"/>
            <a:ext cx="613025" cy="418368"/>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6A0E339-0DC7-41A7-836A-80F66DFD94D4}"/>
              </a:ext>
            </a:extLst>
          </p:cNvPr>
          <p:cNvCxnSpPr>
            <a:cxnSpLocks/>
          </p:cNvCxnSpPr>
          <p:nvPr/>
        </p:nvCxnSpPr>
        <p:spPr>
          <a:xfrm>
            <a:off x="4869367" y="3663496"/>
            <a:ext cx="547418" cy="37443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4449F34-B830-4B10-9EE1-5059237F64AB}"/>
              </a:ext>
            </a:extLst>
          </p:cNvPr>
          <p:cNvCxnSpPr>
            <a:cxnSpLocks/>
          </p:cNvCxnSpPr>
          <p:nvPr/>
        </p:nvCxnSpPr>
        <p:spPr>
          <a:xfrm flipV="1">
            <a:off x="7942612" y="3850711"/>
            <a:ext cx="462655" cy="29131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51" name="Slide Zoom 50">
                <a:extLst>
                  <a:ext uri="{FF2B5EF4-FFF2-40B4-BE49-F238E27FC236}">
                    <a16:creationId xmlns:a16="http://schemas.microsoft.com/office/drawing/2014/main" id="{0BAF7F0B-7A3C-4276-8D20-5580D48A1494}"/>
                  </a:ext>
                </a:extLst>
              </p:cNvPr>
              <p:cNvGraphicFramePr>
                <a:graphicFrameLocks noChangeAspect="1"/>
              </p:cNvGraphicFramePr>
              <p:nvPr>
                <p:extLst>
                  <p:ext uri="{D42A27DB-BD31-4B8C-83A1-F6EECF244321}">
                    <p14:modId xmlns:p14="http://schemas.microsoft.com/office/powerpoint/2010/main" val="571590414"/>
                  </p:ext>
                </p:extLst>
              </p:nvPr>
            </p:nvGraphicFramePr>
            <p:xfrm>
              <a:off x="798886" y="4104823"/>
              <a:ext cx="1719825" cy="1714500"/>
            </p:xfrm>
            <a:graphic>
              <a:graphicData uri="http://schemas.microsoft.com/office/powerpoint/2016/slidezoom">
                <pslz:sldZm>
                  <pslz:sldZmObj sldId="303" cId="521623111">
                    <pslz:zmPr id="{ABB70BBC-FDD2-41F0-A5FC-A7D25AB152E3}" transitionDur="1000" showBg="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719825" cy="1714500"/>
                        </a:xfrm>
                        <a:prstGeom prst="rect">
                          <a:avLst/>
                        </a:prstGeom>
                        <a:ln w="3175">
                          <a:noFill/>
                        </a:ln>
                      </p166:spPr>
                    </pslz:zmPr>
                  </pslz:sldZmObj>
                </pslz:sldZm>
              </a:graphicData>
            </a:graphic>
          </p:graphicFrame>
        </mc:Choice>
        <mc:Fallback xmlns="">
          <p:pic>
            <p:nvPicPr>
              <p:cNvPr id="51" name="Slide Zoom 50">
                <a:hlinkClick r:id="rId4" action="ppaction://hlinksldjump"/>
                <a:extLst>
                  <a:ext uri="{FF2B5EF4-FFF2-40B4-BE49-F238E27FC236}">
                    <a16:creationId xmlns:a16="http://schemas.microsoft.com/office/drawing/2014/main" id="{0BAF7F0B-7A3C-4276-8D20-5580D48A1494}"/>
                  </a:ext>
                </a:extLst>
              </p:cNvPr>
              <p:cNvPicPr>
                <a:picLocks noGrp="1" noRot="1" noChangeAspect="1" noMove="1" noResize="1" noEditPoints="1" noAdjustHandles="1" noChangeArrowheads="1" noChangeShapeType="1"/>
              </p:cNvPicPr>
              <p:nvPr/>
            </p:nvPicPr>
            <p:blipFill>
              <a:blip r:embed="rId5"/>
              <a:stretch>
                <a:fillRect/>
              </a:stretch>
            </p:blipFill>
            <p:spPr>
              <a:xfrm>
                <a:off x="798886" y="4104823"/>
                <a:ext cx="1719825" cy="17145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54" name="Slide Zoom 53">
                <a:extLst>
                  <a:ext uri="{FF2B5EF4-FFF2-40B4-BE49-F238E27FC236}">
                    <a16:creationId xmlns:a16="http://schemas.microsoft.com/office/drawing/2014/main" id="{36888548-A1FA-480F-8763-3B02E0C28A63}"/>
                  </a:ext>
                </a:extLst>
              </p:cNvPr>
              <p:cNvGraphicFramePr>
                <a:graphicFrameLocks noChangeAspect="1"/>
              </p:cNvGraphicFramePr>
              <p:nvPr>
                <p:extLst>
                  <p:ext uri="{D42A27DB-BD31-4B8C-83A1-F6EECF244321}">
                    <p14:modId xmlns:p14="http://schemas.microsoft.com/office/powerpoint/2010/main" val="1861773882"/>
                  </p:ext>
                </p:extLst>
              </p:nvPr>
            </p:nvGraphicFramePr>
            <p:xfrm>
              <a:off x="2771917" y="2284622"/>
              <a:ext cx="2182291" cy="2100161"/>
            </p:xfrm>
            <a:graphic>
              <a:graphicData uri="http://schemas.microsoft.com/office/powerpoint/2016/slidezoom">
                <pslz:sldZm>
                  <pslz:sldZmObj sldId="304" cId="3591899029">
                    <pslz:zmPr id="{E78061F5-4D81-44EB-8ABA-833A66A8AABF}"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82291" cy="2100161"/>
                        </a:xfrm>
                        <a:prstGeom prst="rect">
                          <a:avLst/>
                        </a:prstGeom>
                        <a:ln w="3175">
                          <a:noFill/>
                        </a:ln>
                      </p166:spPr>
                    </pslz:zmPr>
                  </pslz:sldZmObj>
                </pslz:sldZm>
              </a:graphicData>
            </a:graphic>
          </p:graphicFrame>
        </mc:Choice>
        <mc:Fallback xmlns="">
          <p:pic>
            <p:nvPicPr>
              <p:cNvPr id="54" name="Slide Zoom 53">
                <a:hlinkClick r:id="rId7" action="ppaction://hlinksldjump"/>
                <a:extLst>
                  <a:ext uri="{FF2B5EF4-FFF2-40B4-BE49-F238E27FC236}">
                    <a16:creationId xmlns:a16="http://schemas.microsoft.com/office/drawing/2014/main" id="{36888548-A1FA-480F-8763-3B02E0C28A63}"/>
                  </a:ext>
                </a:extLst>
              </p:cNvPr>
              <p:cNvPicPr>
                <a:picLocks noGrp="1" noRot="1" noChangeAspect="1" noMove="1" noResize="1" noEditPoints="1" noAdjustHandles="1" noChangeArrowheads="1" noChangeShapeType="1"/>
              </p:cNvPicPr>
              <p:nvPr/>
            </p:nvPicPr>
            <p:blipFill>
              <a:blip r:embed="rId8"/>
              <a:stretch>
                <a:fillRect/>
              </a:stretch>
            </p:blipFill>
            <p:spPr>
              <a:xfrm>
                <a:off x="2771917" y="2284622"/>
                <a:ext cx="2182291" cy="2100161"/>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61" name="Slide Zoom 60">
                <a:extLst>
                  <a:ext uri="{FF2B5EF4-FFF2-40B4-BE49-F238E27FC236}">
                    <a16:creationId xmlns:a16="http://schemas.microsoft.com/office/drawing/2014/main" id="{59B15049-7C0C-4E28-A37D-04C6F6E606E3}"/>
                  </a:ext>
                </a:extLst>
              </p:cNvPr>
              <p:cNvGraphicFramePr>
                <a:graphicFrameLocks noChangeAspect="1"/>
              </p:cNvGraphicFramePr>
              <p:nvPr>
                <p:extLst>
                  <p:ext uri="{D42A27DB-BD31-4B8C-83A1-F6EECF244321}">
                    <p14:modId xmlns:p14="http://schemas.microsoft.com/office/powerpoint/2010/main" val="1407245595"/>
                  </p:ext>
                </p:extLst>
              </p:nvPr>
            </p:nvGraphicFramePr>
            <p:xfrm>
              <a:off x="5471005" y="3266981"/>
              <a:ext cx="2563586" cy="2552342"/>
            </p:xfrm>
            <a:graphic>
              <a:graphicData uri="http://schemas.microsoft.com/office/powerpoint/2016/slidezoom">
                <pslz:sldZm>
                  <pslz:sldZmObj sldId="305" cId="626814082">
                    <pslz:zmPr id="{4399F44C-1991-4DEB-9C30-FAE77E11A557}" transitionDur="1000" showBg="0">
                      <p166:blipFill xmlns:p166="http://schemas.microsoft.com/office/powerpoint/2016/6/main">
                        <a:blip r:embed="rId9"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563586" cy="2552342"/>
                        </a:xfrm>
                        <a:prstGeom prst="rect">
                          <a:avLst/>
                        </a:prstGeom>
                        <a:ln w="3175">
                          <a:noFill/>
                        </a:ln>
                      </p166:spPr>
                    </pslz:zmPr>
                  </pslz:sldZmObj>
                </pslz:sldZm>
              </a:graphicData>
            </a:graphic>
          </p:graphicFrame>
        </mc:Choice>
        <mc:Fallback xmlns="">
          <p:pic>
            <p:nvPicPr>
              <p:cNvPr id="61" name="Slide Zoom 60">
                <a:hlinkClick r:id="rId10" action="ppaction://hlinksldjump"/>
                <a:extLst>
                  <a:ext uri="{FF2B5EF4-FFF2-40B4-BE49-F238E27FC236}">
                    <a16:creationId xmlns:a16="http://schemas.microsoft.com/office/drawing/2014/main" id="{59B15049-7C0C-4E28-A37D-04C6F6E606E3}"/>
                  </a:ext>
                </a:extLst>
              </p:cNvPr>
              <p:cNvPicPr>
                <a:picLocks noGrp="1" noRot="1" noChangeAspect="1" noMove="1" noResize="1" noEditPoints="1" noAdjustHandles="1" noChangeArrowheads="1" noChangeShapeType="1"/>
              </p:cNvPicPr>
              <p:nvPr/>
            </p:nvPicPr>
            <p:blipFill>
              <a:blip r:embed="rId11"/>
              <a:stretch>
                <a:fillRect/>
              </a:stretch>
            </p:blipFill>
            <p:spPr>
              <a:xfrm>
                <a:off x="5471005" y="3266981"/>
                <a:ext cx="2563586" cy="2552342"/>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68" name="Slide Zoom 67">
                <a:extLst>
                  <a:ext uri="{FF2B5EF4-FFF2-40B4-BE49-F238E27FC236}">
                    <a16:creationId xmlns:a16="http://schemas.microsoft.com/office/drawing/2014/main" id="{C9EB7E4A-3E51-40F5-8FBD-1417A975FC08}"/>
                  </a:ext>
                </a:extLst>
              </p:cNvPr>
              <p:cNvGraphicFramePr>
                <a:graphicFrameLocks noChangeAspect="1"/>
              </p:cNvGraphicFramePr>
              <p:nvPr>
                <p:extLst>
                  <p:ext uri="{D42A27DB-BD31-4B8C-83A1-F6EECF244321}">
                    <p14:modId xmlns:p14="http://schemas.microsoft.com/office/powerpoint/2010/main" val="1567092062"/>
                  </p:ext>
                </p:extLst>
              </p:nvPr>
            </p:nvGraphicFramePr>
            <p:xfrm>
              <a:off x="7963145" y="797735"/>
              <a:ext cx="3666904" cy="3449375"/>
            </p:xfrm>
            <a:graphic>
              <a:graphicData uri="http://schemas.microsoft.com/office/powerpoint/2016/slidezoom">
                <pslz:sldZm>
                  <pslz:sldZmObj sldId="306" cId="3453144649">
                    <pslz:zmPr id="{C4B15FE8-1C06-4B83-98F5-B8AF565B474A}" transitionDur="1000" showBg="0">
                      <p166:blipFill xmlns:p166="http://schemas.microsoft.com/office/powerpoint/2016/6/main">
                        <a:blip r:embed="rId12"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3666904" cy="3449375"/>
                        </a:xfrm>
                        <a:prstGeom prst="rect">
                          <a:avLst/>
                        </a:prstGeom>
                        <a:ln w="3175">
                          <a:noFill/>
                        </a:ln>
                      </p166:spPr>
                    </pslz:zmPr>
                  </pslz:sldZmObj>
                </pslz:sldZm>
              </a:graphicData>
            </a:graphic>
          </p:graphicFrame>
        </mc:Choice>
        <mc:Fallback xmlns="">
          <p:pic>
            <p:nvPicPr>
              <p:cNvPr id="68" name="Slide Zoom 67">
                <a:hlinkClick r:id="rId13" action="ppaction://hlinksldjump"/>
                <a:extLst>
                  <a:ext uri="{FF2B5EF4-FFF2-40B4-BE49-F238E27FC236}">
                    <a16:creationId xmlns:a16="http://schemas.microsoft.com/office/drawing/2014/main" id="{C9EB7E4A-3E51-40F5-8FBD-1417A975FC08}"/>
                  </a:ext>
                </a:extLst>
              </p:cNvPr>
              <p:cNvPicPr>
                <a:picLocks noGrp="1" noRot="1" noChangeAspect="1" noMove="1" noResize="1" noEditPoints="1" noAdjustHandles="1" noChangeArrowheads="1" noChangeShapeType="1"/>
              </p:cNvPicPr>
              <p:nvPr/>
            </p:nvPicPr>
            <p:blipFill>
              <a:blip r:embed="rId14"/>
              <a:stretch>
                <a:fillRect/>
              </a:stretch>
            </p:blipFill>
            <p:spPr>
              <a:xfrm>
                <a:off x="7963145" y="797735"/>
                <a:ext cx="3666904" cy="3449375"/>
              </a:xfrm>
              <a:prstGeom prst="rect">
                <a:avLst/>
              </a:prstGeom>
              <a:ln w="3175">
                <a:noFill/>
              </a:ln>
            </p:spPr>
          </p:pic>
        </mc:Fallback>
      </mc:AlternateContent>
    </p:spTree>
    <p:extLst>
      <p:ext uri="{BB962C8B-B14F-4D97-AF65-F5344CB8AC3E}">
        <p14:creationId xmlns:p14="http://schemas.microsoft.com/office/powerpoint/2010/main" val="3273678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floor&#10;&#10;Description automatically generated">
            <a:extLst>
              <a:ext uri="{FF2B5EF4-FFF2-40B4-BE49-F238E27FC236}">
                <a16:creationId xmlns:a16="http://schemas.microsoft.com/office/drawing/2014/main" id="{5A10CBF9-D990-4FCD-91D0-68015159597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2AE56705-8114-48F5-9FB4-541B3DB4B788}"/>
              </a:ext>
            </a:extLst>
          </p:cNvPr>
          <p:cNvGrpSpPr/>
          <p:nvPr/>
        </p:nvGrpSpPr>
        <p:grpSpPr>
          <a:xfrm>
            <a:off x="187899" y="1987286"/>
            <a:ext cx="3635886" cy="3499113"/>
            <a:chOff x="676625" y="4201393"/>
            <a:chExt cx="1917813" cy="1908126"/>
          </a:xfrm>
        </p:grpSpPr>
        <p:sp>
          <p:nvSpPr>
            <p:cNvPr id="5" name="Oval 4">
              <a:extLst>
                <a:ext uri="{FF2B5EF4-FFF2-40B4-BE49-F238E27FC236}">
                  <a16:creationId xmlns:a16="http://schemas.microsoft.com/office/drawing/2014/main" id="{7CD2A53E-259B-465C-A28F-512AA222AFFB}"/>
                </a:ext>
              </a:extLst>
            </p:cNvPr>
            <p:cNvSpPr/>
            <p:nvPr/>
          </p:nvSpPr>
          <p:spPr>
            <a:xfrm>
              <a:off x="685306" y="4201393"/>
              <a:ext cx="1909132" cy="1908126"/>
            </a:xfrm>
            <a:prstGeom prst="ellipse">
              <a:avLst/>
            </a:prstGeom>
            <a:solidFill>
              <a:schemeClr val="accent3">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shape&#10;&#10;Description automatically generated">
              <a:extLst>
                <a:ext uri="{FF2B5EF4-FFF2-40B4-BE49-F238E27FC236}">
                  <a16:creationId xmlns:a16="http://schemas.microsoft.com/office/drawing/2014/main" id="{54BF3314-A893-44A6-879F-F49D840B71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376" y="4332879"/>
              <a:ext cx="1298992" cy="1298992"/>
            </a:xfrm>
            <a:prstGeom prst="rect">
              <a:avLst/>
            </a:prstGeom>
          </p:spPr>
        </p:pic>
        <p:sp>
          <p:nvSpPr>
            <p:cNvPr id="7" name="TextBox 6">
              <a:extLst>
                <a:ext uri="{FF2B5EF4-FFF2-40B4-BE49-F238E27FC236}">
                  <a16:creationId xmlns:a16="http://schemas.microsoft.com/office/drawing/2014/main" id="{27A0D2E5-6E86-49B5-95FB-FBBD8C1781FF}"/>
                </a:ext>
              </a:extLst>
            </p:cNvPr>
            <p:cNvSpPr txBox="1"/>
            <p:nvPr/>
          </p:nvSpPr>
          <p:spPr>
            <a:xfrm>
              <a:off x="676625" y="5358137"/>
              <a:ext cx="1917812" cy="453157"/>
            </a:xfrm>
            <a:prstGeom prst="rect">
              <a:avLst/>
            </a:prstGeom>
            <a:noFill/>
          </p:spPr>
          <p:txBody>
            <a:bodyPr wrap="square" rtlCol="0">
              <a:spAutoFit/>
            </a:bodyPr>
            <a:lstStyle/>
            <a:p>
              <a:pPr algn="ctr"/>
              <a:r>
                <a:rPr lang="en-GB" sz="4800" dirty="0"/>
                <a:t>Nurture</a:t>
              </a:r>
            </a:p>
          </p:txBody>
        </p:sp>
      </p:grpSp>
      <p:sp>
        <p:nvSpPr>
          <p:cNvPr id="9" name="TextBox 8">
            <a:extLst>
              <a:ext uri="{FF2B5EF4-FFF2-40B4-BE49-F238E27FC236}">
                <a16:creationId xmlns:a16="http://schemas.microsoft.com/office/drawing/2014/main" id="{C94CB7D6-F038-413D-BB36-413A370EB55B}"/>
              </a:ext>
            </a:extLst>
          </p:cNvPr>
          <p:cNvSpPr txBox="1"/>
          <p:nvPr/>
        </p:nvSpPr>
        <p:spPr>
          <a:xfrm>
            <a:off x="4011685" y="195840"/>
            <a:ext cx="7708806" cy="6447727"/>
          </a:xfrm>
          <a:prstGeom prst="rect">
            <a:avLst/>
          </a:prstGeom>
          <a:solidFill>
            <a:schemeClr val="accent3">
              <a:lumMod val="20000"/>
              <a:lumOff val="80000"/>
              <a:alpha val="85000"/>
            </a:schemeClr>
          </a:solidFill>
        </p:spPr>
        <p:txBody>
          <a:bodyPr wrap="square">
            <a:spAutoFit/>
          </a:bodyPr>
          <a:lstStyle/>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Face painting using feathers</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Hand massage</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Mirrors (to make eye contact) or looking at one another through glass</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Dark tent with sensory objects</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Blanket wrapping</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Special diary of things they’ve done</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Sensory bottles (lava lamps etc.)</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Inviting a friend to a special party</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Making their own treasure box</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Badge making</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Bubbles</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Temporary tattoos and nail painting (with permission)</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Invisible string which will always link you together</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Making a transitional object</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Making jewellery</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“Relax Kids” books and CDs of meditation</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Drawing around the child or around </a:t>
            </a:r>
            <a:r>
              <a:rPr lang="en-GB" sz="1500" dirty="0">
                <a:latin typeface="+mj-lt"/>
                <a:ea typeface="Calibri" panose="020F0502020204030204" pitchFamily="34" charset="0"/>
                <a:cs typeface="Times New Roman" panose="02020603050405020304" pitchFamily="18" charset="0"/>
              </a:rPr>
              <a:t>their </a:t>
            </a:r>
            <a:r>
              <a:rPr lang="en-GB" sz="1500" dirty="0">
                <a:effectLst/>
                <a:latin typeface="+mj-lt"/>
                <a:ea typeface="Calibri" panose="020F0502020204030204" pitchFamily="34" charset="0"/>
                <a:cs typeface="Times New Roman" panose="02020603050405020304" pitchFamily="18" charset="0"/>
              </a:rPr>
              <a:t>hands</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Peer massage on each other’s back (children need to ask permission before they touch another)</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Memory boxes </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Looking after special objects such as a bear or a doll</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Worry dolls (Silly Billy by Anthony Browne) or worry bags (A Huge Bag of Worries by Virginia Ironside)</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Feelings tree</a:t>
            </a:r>
          </a:p>
        </p:txBody>
      </p:sp>
    </p:spTree>
    <p:extLst>
      <p:ext uri="{BB962C8B-B14F-4D97-AF65-F5344CB8AC3E}">
        <p14:creationId xmlns:p14="http://schemas.microsoft.com/office/powerpoint/2010/main" val="521623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floor&#10;&#10;Description automatically generated">
            <a:extLst>
              <a:ext uri="{FF2B5EF4-FFF2-40B4-BE49-F238E27FC236}">
                <a16:creationId xmlns:a16="http://schemas.microsoft.com/office/drawing/2014/main" id="{5A10CBF9-D990-4FCD-91D0-68015159597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val 4">
            <a:extLst>
              <a:ext uri="{FF2B5EF4-FFF2-40B4-BE49-F238E27FC236}">
                <a16:creationId xmlns:a16="http://schemas.microsoft.com/office/drawing/2014/main" id="{7CD2A53E-259B-465C-A28F-512AA222AFFB}"/>
              </a:ext>
            </a:extLst>
          </p:cNvPr>
          <p:cNvSpPr/>
          <p:nvPr/>
        </p:nvSpPr>
        <p:spPr>
          <a:xfrm>
            <a:off x="204357" y="1987286"/>
            <a:ext cx="3619428" cy="3499113"/>
          </a:xfrm>
          <a:prstGeom prst="ellipse">
            <a:avLst/>
          </a:prstGeom>
          <a:solidFill>
            <a:schemeClr val="accent3">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94CB7D6-F038-413D-BB36-413A370EB55B}"/>
              </a:ext>
            </a:extLst>
          </p:cNvPr>
          <p:cNvSpPr txBox="1"/>
          <p:nvPr/>
        </p:nvSpPr>
        <p:spPr>
          <a:xfrm>
            <a:off x="4047983" y="282144"/>
            <a:ext cx="7708806" cy="6293711"/>
          </a:xfrm>
          <a:prstGeom prst="rect">
            <a:avLst/>
          </a:prstGeom>
          <a:solidFill>
            <a:schemeClr val="accent3">
              <a:lumMod val="20000"/>
              <a:lumOff val="80000"/>
              <a:alpha val="85000"/>
            </a:schemeClr>
          </a:solidFill>
        </p:spPr>
        <p:txBody>
          <a:bodyPr wrap="square">
            <a:spAutoFit/>
          </a:bodyPr>
          <a:lstStyle/>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Sharing stories and walking through a story together</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Cooking, possibly with no recipe</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Gardening</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Construction such as Lego with no instructions.</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Taking things apart e.g. old electrical items</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Painting a picture together</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Messy play e.g. gloop, shaving foam, flour, glitter, spaghetti hoops, jelly, snow (cornflour and conditioner), moon sand, sand mousse (sand, water and bubble bath) mud pies, shredded paper, saucer of milk with drops of food colouring then add washing up liquid.</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Using puppets</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Sand trays</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Small world play</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The Shape Game, doodles, consequences, modelling clay then passing it on for next person to continue.</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Feely bag</a:t>
            </a:r>
            <a:endParaRPr lang="en-GB" sz="1850" dirty="0">
              <a:latin typeface="+mj-lt"/>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50" dirty="0">
                <a:latin typeface="+mj-lt"/>
                <a:ea typeface="Calibri" panose="020F0502020204030204" pitchFamily="34" charset="0"/>
                <a:cs typeface="Times New Roman" panose="02020603050405020304" pitchFamily="18" charset="0"/>
              </a:rPr>
              <a:t>T</a:t>
            </a:r>
            <a:r>
              <a:rPr lang="en-GB" sz="1850" dirty="0">
                <a:effectLst/>
                <a:latin typeface="+mj-lt"/>
                <a:ea typeface="Calibri" panose="020F0502020204030204" pitchFamily="34" charset="0"/>
                <a:cs typeface="Times New Roman" panose="02020603050405020304" pitchFamily="18" charset="0"/>
              </a:rPr>
              <a:t>reasure chest.</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Building dens</a:t>
            </a:r>
          </a:p>
          <a:p>
            <a:pPr marL="342900" lvl="0" indent="-342900">
              <a:lnSpc>
                <a:spcPct val="115000"/>
              </a:lnSpc>
              <a:spcAft>
                <a:spcPts val="1000"/>
              </a:spcAft>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Dressing up box</a:t>
            </a:r>
          </a:p>
        </p:txBody>
      </p:sp>
      <p:grpSp>
        <p:nvGrpSpPr>
          <p:cNvPr id="11" name="Group 10">
            <a:extLst>
              <a:ext uri="{FF2B5EF4-FFF2-40B4-BE49-F238E27FC236}">
                <a16:creationId xmlns:a16="http://schemas.microsoft.com/office/drawing/2014/main" id="{34EEE82A-69DD-44B1-A462-FFE73E47063A}"/>
              </a:ext>
            </a:extLst>
          </p:cNvPr>
          <p:cNvGrpSpPr/>
          <p:nvPr/>
        </p:nvGrpSpPr>
        <p:grpSpPr>
          <a:xfrm>
            <a:off x="772766" y="2364358"/>
            <a:ext cx="2706808" cy="2549194"/>
            <a:chOff x="2945822" y="2227720"/>
            <a:chExt cx="1917812" cy="1797833"/>
          </a:xfrm>
        </p:grpSpPr>
        <p:sp>
          <p:nvSpPr>
            <p:cNvPr id="12" name="TextBox 11">
              <a:extLst>
                <a:ext uri="{FF2B5EF4-FFF2-40B4-BE49-F238E27FC236}">
                  <a16:creationId xmlns:a16="http://schemas.microsoft.com/office/drawing/2014/main" id="{9EB602C3-14D2-4464-8482-8512B22A207D}"/>
                </a:ext>
              </a:extLst>
            </p:cNvPr>
            <p:cNvSpPr txBox="1"/>
            <p:nvPr/>
          </p:nvSpPr>
          <p:spPr>
            <a:xfrm>
              <a:off x="2945822" y="3482900"/>
              <a:ext cx="1917812" cy="542653"/>
            </a:xfrm>
            <a:prstGeom prst="rect">
              <a:avLst/>
            </a:prstGeom>
            <a:noFill/>
          </p:spPr>
          <p:txBody>
            <a:bodyPr wrap="square" rtlCol="0">
              <a:spAutoFit/>
            </a:bodyPr>
            <a:lstStyle/>
            <a:p>
              <a:pPr algn="ctr"/>
              <a:r>
                <a:rPr lang="en-GB" sz="4400" dirty="0"/>
                <a:t>Belonging</a:t>
              </a:r>
            </a:p>
          </p:txBody>
        </p:sp>
        <p:pic>
          <p:nvPicPr>
            <p:cNvPr id="13" name="Picture 12" descr="A picture containing sitting, computer, dark, computer&#10;&#10;Description automatically generated">
              <a:extLst>
                <a:ext uri="{FF2B5EF4-FFF2-40B4-BE49-F238E27FC236}">
                  <a16:creationId xmlns:a16="http://schemas.microsoft.com/office/drawing/2014/main" id="{1ECCE1E0-F7A3-464D-95A0-BB9E7CEA94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8588" y="2227720"/>
              <a:ext cx="1255180" cy="1255180"/>
            </a:xfrm>
            <a:prstGeom prst="rect">
              <a:avLst/>
            </a:prstGeom>
          </p:spPr>
        </p:pic>
      </p:grpSp>
    </p:spTree>
    <p:extLst>
      <p:ext uri="{BB962C8B-B14F-4D97-AF65-F5344CB8AC3E}">
        <p14:creationId xmlns:p14="http://schemas.microsoft.com/office/powerpoint/2010/main" val="3591899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floor&#10;&#10;Description automatically generated">
            <a:extLst>
              <a:ext uri="{FF2B5EF4-FFF2-40B4-BE49-F238E27FC236}">
                <a16:creationId xmlns:a16="http://schemas.microsoft.com/office/drawing/2014/main" id="{5A10CBF9-D990-4FCD-91D0-68015159597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val 4">
            <a:extLst>
              <a:ext uri="{FF2B5EF4-FFF2-40B4-BE49-F238E27FC236}">
                <a16:creationId xmlns:a16="http://schemas.microsoft.com/office/drawing/2014/main" id="{7CD2A53E-259B-465C-A28F-512AA222AFFB}"/>
              </a:ext>
            </a:extLst>
          </p:cNvPr>
          <p:cNvSpPr/>
          <p:nvPr/>
        </p:nvSpPr>
        <p:spPr>
          <a:xfrm>
            <a:off x="204357" y="1987286"/>
            <a:ext cx="3619428" cy="3499113"/>
          </a:xfrm>
          <a:prstGeom prst="ellipse">
            <a:avLst/>
          </a:prstGeom>
          <a:solidFill>
            <a:schemeClr val="accent3">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94CB7D6-F038-413D-BB36-413A370EB55B}"/>
              </a:ext>
            </a:extLst>
          </p:cNvPr>
          <p:cNvSpPr txBox="1"/>
          <p:nvPr/>
        </p:nvSpPr>
        <p:spPr>
          <a:xfrm>
            <a:off x="4028142" y="309748"/>
            <a:ext cx="7708806" cy="6238503"/>
          </a:xfrm>
          <a:prstGeom prst="rect">
            <a:avLst/>
          </a:prstGeom>
          <a:solidFill>
            <a:schemeClr val="accent3">
              <a:lumMod val="20000"/>
              <a:lumOff val="80000"/>
              <a:alpha val="85000"/>
            </a:schemeClr>
          </a:solidFill>
        </p:spPr>
        <p:txBody>
          <a:bodyPr wrap="square">
            <a:spAutoFit/>
          </a:bodyPr>
          <a:lstStyle/>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Using musical instruments to act out feelings</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Construction with a challenge in mind e.g. make something with four wheels or a tall tower</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Categorising and sorting e.g. find different things that are the same colour, different ways to get into groups</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Treasure hunt/ scavenger hunt</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Sand tray – relating it to feelings</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Talking about characters from books and exploring their emotional landscape.</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Dancing/painting to different types of music</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Puppet scenarios to address issues</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Water play with problem solving e.g. how can I move the water/fill the bucket?</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Board games or strategy games such as chess where the children have to think ahead</a:t>
            </a:r>
          </a:p>
          <a:p>
            <a:pPr marL="342900" lvl="0" indent="-342900">
              <a:lnSpc>
                <a:spcPct val="115000"/>
              </a:lnSpc>
              <a:spcAft>
                <a:spcPts val="1000"/>
              </a:spcAft>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Computer games with decisions to make (Scratch), CBeebies games such as build your own park in Bob the Builder land, Simple City.</a:t>
            </a:r>
          </a:p>
        </p:txBody>
      </p:sp>
      <p:grpSp>
        <p:nvGrpSpPr>
          <p:cNvPr id="8" name="Group 7">
            <a:extLst>
              <a:ext uri="{FF2B5EF4-FFF2-40B4-BE49-F238E27FC236}">
                <a16:creationId xmlns:a16="http://schemas.microsoft.com/office/drawing/2014/main" id="{DA1CABD8-09B5-46AC-9D23-8C8F2002B415}"/>
              </a:ext>
            </a:extLst>
          </p:cNvPr>
          <p:cNvGrpSpPr/>
          <p:nvPr/>
        </p:nvGrpSpPr>
        <p:grpSpPr>
          <a:xfrm>
            <a:off x="331774" y="2353098"/>
            <a:ext cx="3301551" cy="2854815"/>
            <a:chOff x="5726119" y="3816569"/>
            <a:chExt cx="2064558" cy="2135467"/>
          </a:xfrm>
        </p:grpSpPr>
        <p:sp>
          <p:nvSpPr>
            <p:cNvPr id="10" name="TextBox 9">
              <a:extLst>
                <a:ext uri="{FF2B5EF4-FFF2-40B4-BE49-F238E27FC236}">
                  <a16:creationId xmlns:a16="http://schemas.microsoft.com/office/drawing/2014/main" id="{A01AEF9B-6A25-4C41-BE85-62D1B87E75C3}"/>
                </a:ext>
              </a:extLst>
            </p:cNvPr>
            <p:cNvSpPr txBox="1"/>
            <p:nvPr/>
          </p:nvSpPr>
          <p:spPr>
            <a:xfrm>
              <a:off x="5726119" y="4962073"/>
              <a:ext cx="2064558" cy="989963"/>
            </a:xfrm>
            <a:prstGeom prst="rect">
              <a:avLst/>
            </a:prstGeom>
            <a:noFill/>
          </p:spPr>
          <p:txBody>
            <a:bodyPr wrap="square" rtlCol="0">
              <a:spAutoFit/>
            </a:bodyPr>
            <a:lstStyle/>
            <a:p>
              <a:pPr algn="ctr"/>
              <a:r>
                <a:rPr lang="en-GB" sz="4000" dirty="0"/>
                <a:t>Problem Solving</a:t>
              </a:r>
            </a:p>
          </p:txBody>
        </p:sp>
        <p:pic>
          <p:nvPicPr>
            <p:cNvPr id="14" name="Picture 13" descr="A picture containing shape&#10;&#10;Description automatically generated">
              <a:extLst>
                <a:ext uri="{FF2B5EF4-FFF2-40B4-BE49-F238E27FC236}">
                  <a16:creationId xmlns:a16="http://schemas.microsoft.com/office/drawing/2014/main" id="{AAC54006-BF6F-48CE-874D-C82B615772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4023" y="3816569"/>
              <a:ext cx="1180997" cy="1288174"/>
            </a:xfrm>
            <a:prstGeom prst="rect">
              <a:avLst/>
            </a:prstGeom>
          </p:spPr>
        </p:pic>
      </p:grpSp>
    </p:spTree>
    <p:extLst>
      <p:ext uri="{BB962C8B-B14F-4D97-AF65-F5344CB8AC3E}">
        <p14:creationId xmlns:p14="http://schemas.microsoft.com/office/powerpoint/2010/main" val="626814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floor&#10;&#10;Description automatically generated">
            <a:extLst>
              <a:ext uri="{FF2B5EF4-FFF2-40B4-BE49-F238E27FC236}">
                <a16:creationId xmlns:a16="http://schemas.microsoft.com/office/drawing/2014/main" id="{5A10CBF9-D990-4FCD-91D0-68015159597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C94CB7D6-F038-413D-BB36-413A370EB55B}"/>
              </a:ext>
            </a:extLst>
          </p:cNvPr>
          <p:cNvSpPr txBox="1"/>
          <p:nvPr/>
        </p:nvSpPr>
        <p:spPr>
          <a:xfrm>
            <a:off x="4085292" y="534585"/>
            <a:ext cx="7708806" cy="5788829"/>
          </a:xfrm>
          <a:prstGeom prst="rect">
            <a:avLst/>
          </a:prstGeom>
          <a:solidFill>
            <a:schemeClr val="accent3">
              <a:lumMod val="20000"/>
              <a:lumOff val="80000"/>
              <a:alpha val="85000"/>
            </a:schemeClr>
          </a:solidFill>
        </p:spPr>
        <p:txBody>
          <a:bodyPr wrap="square">
            <a:spAutoFit/>
          </a:bodyPr>
          <a:lstStyle/>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Misfits (you draw the head, fold the paper, pass it on and the next person draws the next body part)</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Box game (joining dots, taking turns)</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Using blindfolds to get over different obstacles</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Sitting back to back and describing something for the other child to draw</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Simon Says</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Mirroring/shadowing activities</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Tasting things with blindfolds on and discussing preferences</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Draw around a child and then stick post it notes when they achieve something</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Den building</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DT projects as a team</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Roleplay</a:t>
            </a:r>
            <a:r>
              <a:rPr lang="en-GB" sz="1900" dirty="0">
                <a:latin typeface="+mj-lt"/>
                <a:ea typeface="Calibri" panose="020F0502020204030204" pitchFamily="34" charset="0"/>
                <a:cs typeface="Times New Roman" panose="02020603050405020304" pitchFamily="18" charset="0"/>
              </a:rPr>
              <a:t>/</a:t>
            </a:r>
            <a:r>
              <a:rPr lang="en-GB" sz="1900" dirty="0">
                <a:effectLst/>
                <a:latin typeface="+mj-lt"/>
                <a:ea typeface="Calibri" panose="020F0502020204030204" pitchFamily="34" charset="0"/>
                <a:cs typeface="Times New Roman" panose="02020603050405020304" pitchFamily="18" charset="0"/>
              </a:rPr>
              <a:t>hot seating</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Heroes – why are these famous people like heroes?  </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Junk modelling monsters – what qualities do they have?</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Post-it note game</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What if…?</a:t>
            </a:r>
          </a:p>
        </p:txBody>
      </p:sp>
      <p:grpSp>
        <p:nvGrpSpPr>
          <p:cNvPr id="4" name="Group 3">
            <a:extLst>
              <a:ext uri="{FF2B5EF4-FFF2-40B4-BE49-F238E27FC236}">
                <a16:creationId xmlns:a16="http://schemas.microsoft.com/office/drawing/2014/main" id="{1AF4AEB3-DE0D-4190-8AE6-A8D440E81CC9}"/>
              </a:ext>
            </a:extLst>
          </p:cNvPr>
          <p:cNvGrpSpPr/>
          <p:nvPr/>
        </p:nvGrpSpPr>
        <p:grpSpPr>
          <a:xfrm>
            <a:off x="204357" y="1987286"/>
            <a:ext cx="3619428" cy="3499113"/>
            <a:chOff x="204357" y="1987286"/>
            <a:chExt cx="3619428" cy="3499113"/>
          </a:xfrm>
        </p:grpSpPr>
        <p:sp>
          <p:nvSpPr>
            <p:cNvPr id="5" name="Oval 4">
              <a:extLst>
                <a:ext uri="{FF2B5EF4-FFF2-40B4-BE49-F238E27FC236}">
                  <a16:creationId xmlns:a16="http://schemas.microsoft.com/office/drawing/2014/main" id="{7CD2A53E-259B-465C-A28F-512AA222AFFB}"/>
                </a:ext>
              </a:extLst>
            </p:cNvPr>
            <p:cNvSpPr/>
            <p:nvPr/>
          </p:nvSpPr>
          <p:spPr>
            <a:xfrm>
              <a:off x="204357" y="1987286"/>
              <a:ext cx="3619428" cy="3499113"/>
            </a:xfrm>
            <a:prstGeom prst="ellipse">
              <a:avLst/>
            </a:prstGeom>
            <a:solidFill>
              <a:schemeClr val="accent3">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3592E894-9ADA-4307-BDD9-D78A6D83A994}"/>
                </a:ext>
              </a:extLst>
            </p:cNvPr>
            <p:cNvGrpSpPr/>
            <p:nvPr/>
          </p:nvGrpSpPr>
          <p:grpSpPr>
            <a:xfrm>
              <a:off x="561551" y="2292417"/>
              <a:ext cx="2905041" cy="2586522"/>
              <a:chOff x="8461009" y="1289097"/>
              <a:chExt cx="2905041" cy="2586522"/>
            </a:xfrm>
          </p:grpSpPr>
          <p:sp>
            <p:nvSpPr>
              <p:cNvPr id="13" name="TextBox 12">
                <a:extLst>
                  <a:ext uri="{FF2B5EF4-FFF2-40B4-BE49-F238E27FC236}">
                    <a16:creationId xmlns:a16="http://schemas.microsoft.com/office/drawing/2014/main" id="{30A2E2A3-3E13-491C-9EAE-87344627AED3}"/>
                  </a:ext>
                </a:extLst>
              </p:cNvPr>
              <p:cNvSpPr txBox="1"/>
              <p:nvPr/>
            </p:nvSpPr>
            <p:spPr>
              <a:xfrm>
                <a:off x="8461009" y="3044622"/>
                <a:ext cx="2905041" cy="830997"/>
              </a:xfrm>
              <a:prstGeom prst="rect">
                <a:avLst/>
              </a:prstGeom>
              <a:noFill/>
            </p:spPr>
            <p:txBody>
              <a:bodyPr wrap="square" rtlCol="0">
                <a:spAutoFit/>
              </a:bodyPr>
              <a:lstStyle/>
              <a:p>
                <a:pPr algn="ctr"/>
                <a:r>
                  <a:rPr lang="en-GB" sz="4800" dirty="0"/>
                  <a:t>Teamwork</a:t>
                </a:r>
              </a:p>
            </p:txBody>
          </p:sp>
          <p:pic>
            <p:nvPicPr>
              <p:cNvPr id="15" name="Picture 14" descr="A picture containing shape&#10;&#10;Description automatically generated">
                <a:extLst>
                  <a:ext uri="{FF2B5EF4-FFF2-40B4-BE49-F238E27FC236}">
                    <a16:creationId xmlns:a16="http://schemas.microsoft.com/office/drawing/2014/main" id="{CAFD0E2B-5533-45DB-AA81-3570AA5253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11348" y="1289097"/>
                <a:ext cx="1924350" cy="1924350"/>
              </a:xfrm>
              <a:prstGeom prst="rect">
                <a:avLst/>
              </a:prstGeom>
            </p:spPr>
          </p:pic>
        </p:grpSp>
      </p:grpSp>
    </p:spTree>
    <p:extLst>
      <p:ext uri="{BB962C8B-B14F-4D97-AF65-F5344CB8AC3E}">
        <p14:creationId xmlns:p14="http://schemas.microsoft.com/office/powerpoint/2010/main" val="3453144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bject, light, sitting, close&#10;&#10;Description automatically generated">
            <a:extLst>
              <a:ext uri="{FF2B5EF4-FFF2-40B4-BE49-F238E27FC236}">
                <a16:creationId xmlns:a16="http://schemas.microsoft.com/office/drawing/2014/main" id="{510004C9-8B3B-4837-80A6-5A3508E7310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35" t="-4575"/>
          <a:stretch/>
        </p:blipFill>
        <p:spPr>
          <a:xfrm>
            <a:off x="0" y="-328839"/>
            <a:ext cx="12192000" cy="7186839"/>
          </a:xfrm>
          <a:prstGeom prst="rect">
            <a:avLst/>
          </a:prstGeom>
        </p:spPr>
      </p:pic>
      <p:cxnSp>
        <p:nvCxnSpPr>
          <p:cNvPr id="32" name="Straight Connector 31">
            <a:extLst>
              <a:ext uri="{FF2B5EF4-FFF2-40B4-BE49-F238E27FC236}">
                <a16:creationId xmlns:a16="http://schemas.microsoft.com/office/drawing/2014/main" id="{021DDB77-ED5B-4A8E-8795-9E86431FA4CF}"/>
              </a:ext>
            </a:extLst>
          </p:cNvPr>
          <p:cNvCxnSpPr>
            <a:cxnSpLocks/>
          </p:cNvCxnSpPr>
          <p:nvPr/>
        </p:nvCxnSpPr>
        <p:spPr>
          <a:xfrm flipV="1">
            <a:off x="2239082" y="4136238"/>
            <a:ext cx="613025" cy="418368"/>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6A0E339-0DC7-41A7-836A-80F66DFD94D4}"/>
              </a:ext>
            </a:extLst>
          </p:cNvPr>
          <p:cNvCxnSpPr>
            <a:cxnSpLocks/>
          </p:cNvCxnSpPr>
          <p:nvPr/>
        </p:nvCxnSpPr>
        <p:spPr>
          <a:xfrm>
            <a:off x="4869367" y="3663496"/>
            <a:ext cx="580693" cy="37443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4449F34-B830-4B10-9EE1-5059237F64AB}"/>
              </a:ext>
            </a:extLst>
          </p:cNvPr>
          <p:cNvCxnSpPr>
            <a:cxnSpLocks/>
          </p:cNvCxnSpPr>
          <p:nvPr/>
        </p:nvCxnSpPr>
        <p:spPr>
          <a:xfrm flipV="1">
            <a:off x="7799602" y="3746612"/>
            <a:ext cx="551379" cy="359885"/>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11C61339-6983-4EFE-B248-F00445693320}"/>
              </a:ext>
            </a:extLst>
          </p:cNvPr>
          <p:cNvGrpSpPr/>
          <p:nvPr/>
        </p:nvGrpSpPr>
        <p:grpSpPr>
          <a:xfrm>
            <a:off x="4072821" y="152433"/>
            <a:ext cx="3778980" cy="1726758"/>
            <a:chOff x="383764" y="5506361"/>
            <a:chExt cx="2407227" cy="1171254"/>
          </a:xfrm>
          <a:solidFill>
            <a:schemeClr val="accent6">
              <a:lumMod val="60000"/>
              <a:lumOff val="40000"/>
            </a:schemeClr>
          </a:solidFill>
        </p:grpSpPr>
        <p:sp>
          <p:nvSpPr>
            <p:cNvPr id="28" name="Rectangle: Rounded Corners 27">
              <a:extLst>
                <a:ext uri="{FF2B5EF4-FFF2-40B4-BE49-F238E27FC236}">
                  <a16:creationId xmlns:a16="http://schemas.microsoft.com/office/drawing/2014/main" id="{A4BEEA83-A976-446E-844F-54548287C2E2}"/>
                </a:ext>
              </a:extLst>
            </p:cNvPr>
            <p:cNvSpPr/>
            <p:nvPr/>
          </p:nvSpPr>
          <p:spPr>
            <a:xfrm>
              <a:off x="383764" y="5506361"/>
              <a:ext cx="2407227" cy="1171254"/>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804FBC4F-9237-4D50-BCA9-3DF179369D22}"/>
                </a:ext>
              </a:extLst>
            </p:cNvPr>
            <p:cNvSpPr txBox="1"/>
            <p:nvPr/>
          </p:nvSpPr>
          <p:spPr>
            <a:xfrm>
              <a:off x="548436" y="5673952"/>
              <a:ext cx="2024009" cy="814179"/>
            </a:xfrm>
            <a:prstGeom prst="rect">
              <a:avLst/>
            </a:prstGeom>
            <a:grpFill/>
          </p:spPr>
          <p:txBody>
            <a:bodyPr wrap="square" rtlCol="0">
              <a:spAutoFit/>
            </a:bodyPr>
            <a:lstStyle/>
            <a:p>
              <a:pPr algn="ctr"/>
              <a:r>
                <a:rPr lang="en-GB" sz="3600" dirty="0"/>
                <a:t>Therapeutic Play Ideas</a:t>
              </a:r>
            </a:p>
          </p:txBody>
        </p:sp>
      </p:grpSp>
      <mc:AlternateContent xmlns:mc="http://schemas.openxmlformats.org/markup-compatibility/2006" xmlns:pslz="http://schemas.microsoft.com/office/powerpoint/2016/slidezoom">
        <mc:Choice Requires="pslz">
          <p:graphicFrame>
            <p:nvGraphicFramePr>
              <p:cNvPr id="54" name="Slide Zoom 53">
                <a:extLst>
                  <a:ext uri="{FF2B5EF4-FFF2-40B4-BE49-F238E27FC236}">
                    <a16:creationId xmlns:a16="http://schemas.microsoft.com/office/drawing/2014/main" id="{C77581A7-67AF-4E62-9E58-A2BD0328C212}"/>
                  </a:ext>
                </a:extLst>
              </p:cNvPr>
              <p:cNvGraphicFramePr>
                <a:graphicFrameLocks noChangeAspect="1"/>
              </p:cNvGraphicFramePr>
              <p:nvPr>
                <p:extLst>
                  <p:ext uri="{D42A27DB-BD31-4B8C-83A1-F6EECF244321}">
                    <p14:modId xmlns:p14="http://schemas.microsoft.com/office/powerpoint/2010/main" val="2385808708"/>
                  </p:ext>
                </p:extLst>
              </p:nvPr>
            </p:nvGraphicFramePr>
            <p:xfrm>
              <a:off x="1053463" y="4302433"/>
              <a:ext cx="1358922" cy="1354714"/>
            </p:xfrm>
            <a:graphic>
              <a:graphicData uri="http://schemas.microsoft.com/office/powerpoint/2016/slidezoom">
                <pslz:sldZm>
                  <pslz:sldZmObj sldId="308" cId="4049499781">
                    <pslz:zmPr id="{91385906-9BB5-454D-B613-96397D99FA40}" transitionDur="1000" showBg="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358922" cy="1354714"/>
                        </a:xfrm>
                        <a:prstGeom prst="rect">
                          <a:avLst/>
                        </a:prstGeom>
                        <a:ln w="3175">
                          <a:noFill/>
                        </a:ln>
                      </p166:spPr>
                    </pslz:zmPr>
                  </pslz:sldZmObj>
                </pslz:sldZm>
              </a:graphicData>
            </a:graphic>
          </p:graphicFrame>
        </mc:Choice>
        <mc:Fallback xmlns="">
          <p:pic>
            <p:nvPicPr>
              <p:cNvPr id="54" name="Slide Zoom 53">
                <a:hlinkClick r:id="rId4" action="ppaction://hlinksldjump"/>
                <a:extLst>
                  <a:ext uri="{FF2B5EF4-FFF2-40B4-BE49-F238E27FC236}">
                    <a16:creationId xmlns:a16="http://schemas.microsoft.com/office/drawing/2014/main" id="{C77581A7-67AF-4E62-9E58-A2BD0328C212}"/>
                  </a:ext>
                </a:extLst>
              </p:cNvPr>
              <p:cNvPicPr>
                <a:picLocks noGrp="1" noRot="1" noChangeAspect="1" noMove="1" noResize="1" noEditPoints="1" noAdjustHandles="1" noChangeArrowheads="1" noChangeShapeType="1"/>
              </p:cNvPicPr>
              <p:nvPr/>
            </p:nvPicPr>
            <p:blipFill>
              <a:blip r:embed="rId5"/>
              <a:stretch>
                <a:fillRect/>
              </a:stretch>
            </p:blipFill>
            <p:spPr>
              <a:xfrm>
                <a:off x="1053463" y="4302433"/>
                <a:ext cx="1358922" cy="1354714"/>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58" name="Slide Zoom 57">
                <a:extLst>
                  <a:ext uri="{FF2B5EF4-FFF2-40B4-BE49-F238E27FC236}">
                    <a16:creationId xmlns:a16="http://schemas.microsoft.com/office/drawing/2014/main" id="{5E0D9131-1EE9-47E6-AB20-BF30C1DA468E}"/>
                  </a:ext>
                </a:extLst>
              </p:cNvPr>
              <p:cNvGraphicFramePr>
                <a:graphicFrameLocks noChangeAspect="1"/>
              </p:cNvGraphicFramePr>
              <p:nvPr>
                <p:extLst>
                  <p:ext uri="{D42A27DB-BD31-4B8C-83A1-F6EECF244321}">
                    <p14:modId xmlns:p14="http://schemas.microsoft.com/office/powerpoint/2010/main" val="3073651451"/>
                  </p:ext>
                </p:extLst>
              </p:nvPr>
            </p:nvGraphicFramePr>
            <p:xfrm>
              <a:off x="2744828" y="2285128"/>
              <a:ext cx="2203368" cy="2120445"/>
            </p:xfrm>
            <a:graphic>
              <a:graphicData uri="http://schemas.microsoft.com/office/powerpoint/2016/slidezoom">
                <pslz:sldZm>
                  <pslz:sldZmObj sldId="309" cId="3065046860">
                    <pslz:zmPr id="{62B303A6-58E6-45F7-B6E5-ED61EE4E5F37}"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203368" cy="2120445"/>
                        </a:xfrm>
                        <a:prstGeom prst="rect">
                          <a:avLst/>
                        </a:prstGeom>
                        <a:ln w="3175">
                          <a:noFill/>
                        </a:ln>
                      </p166:spPr>
                    </pslz:zmPr>
                  </pslz:sldZmObj>
                </pslz:sldZm>
              </a:graphicData>
            </a:graphic>
          </p:graphicFrame>
        </mc:Choice>
        <mc:Fallback xmlns="">
          <p:pic>
            <p:nvPicPr>
              <p:cNvPr id="58" name="Slide Zoom 57">
                <a:hlinkClick r:id="rId7" action="ppaction://hlinksldjump"/>
                <a:extLst>
                  <a:ext uri="{FF2B5EF4-FFF2-40B4-BE49-F238E27FC236}">
                    <a16:creationId xmlns:a16="http://schemas.microsoft.com/office/drawing/2014/main" id="{5E0D9131-1EE9-47E6-AB20-BF30C1DA468E}"/>
                  </a:ext>
                </a:extLst>
              </p:cNvPr>
              <p:cNvPicPr>
                <a:picLocks noGrp="1" noRot="1" noChangeAspect="1" noMove="1" noResize="1" noEditPoints="1" noAdjustHandles="1" noChangeArrowheads="1" noChangeShapeType="1"/>
              </p:cNvPicPr>
              <p:nvPr/>
            </p:nvPicPr>
            <p:blipFill>
              <a:blip r:embed="rId8"/>
              <a:stretch>
                <a:fillRect/>
              </a:stretch>
            </p:blipFill>
            <p:spPr>
              <a:xfrm>
                <a:off x="2744828" y="2285128"/>
                <a:ext cx="2203368" cy="2120445"/>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62" name="Slide Zoom 61">
                <a:extLst>
                  <a:ext uri="{FF2B5EF4-FFF2-40B4-BE49-F238E27FC236}">
                    <a16:creationId xmlns:a16="http://schemas.microsoft.com/office/drawing/2014/main" id="{45304491-8CE6-4418-A501-BACB7F337B04}"/>
                  </a:ext>
                </a:extLst>
              </p:cNvPr>
              <p:cNvGraphicFramePr>
                <a:graphicFrameLocks noChangeAspect="1"/>
              </p:cNvGraphicFramePr>
              <p:nvPr>
                <p:extLst>
                  <p:ext uri="{D42A27DB-BD31-4B8C-83A1-F6EECF244321}">
                    <p14:modId xmlns:p14="http://schemas.microsoft.com/office/powerpoint/2010/main" val="3598547354"/>
                  </p:ext>
                </p:extLst>
              </p:nvPr>
            </p:nvGraphicFramePr>
            <p:xfrm>
              <a:off x="5365260" y="3615236"/>
              <a:ext cx="2825655" cy="2813262"/>
            </p:xfrm>
            <a:graphic>
              <a:graphicData uri="http://schemas.microsoft.com/office/powerpoint/2016/slidezoom">
                <pslz:sldZm>
                  <pslz:sldZmObj sldId="310" cId="2148196096">
                    <pslz:zmPr id="{F58AF5E8-008E-46C1-B836-2E279DAF4C7A}" transitionDur="1000" showBg="0">
                      <p166:blipFill xmlns:p166="http://schemas.microsoft.com/office/powerpoint/2016/6/main">
                        <a:blip r:embed="rId9"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825655" cy="2813262"/>
                        </a:xfrm>
                        <a:prstGeom prst="rect">
                          <a:avLst/>
                        </a:prstGeom>
                        <a:ln w="3175">
                          <a:noFill/>
                        </a:ln>
                      </p166:spPr>
                    </pslz:zmPr>
                  </pslz:sldZmObj>
                </pslz:sldZm>
              </a:graphicData>
            </a:graphic>
          </p:graphicFrame>
        </mc:Choice>
        <mc:Fallback xmlns="">
          <p:pic>
            <p:nvPicPr>
              <p:cNvPr id="62" name="Slide Zoom 61">
                <a:hlinkClick r:id="rId10" action="ppaction://hlinksldjump"/>
                <a:extLst>
                  <a:ext uri="{FF2B5EF4-FFF2-40B4-BE49-F238E27FC236}">
                    <a16:creationId xmlns:a16="http://schemas.microsoft.com/office/drawing/2014/main" id="{45304491-8CE6-4418-A501-BACB7F337B04}"/>
                  </a:ext>
                </a:extLst>
              </p:cNvPr>
              <p:cNvPicPr>
                <a:picLocks noGrp="1" noRot="1" noChangeAspect="1" noMove="1" noResize="1" noEditPoints="1" noAdjustHandles="1" noChangeArrowheads="1" noChangeShapeType="1"/>
              </p:cNvPicPr>
              <p:nvPr/>
            </p:nvPicPr>
            <p:blipFill>
              <a:blip r:embed="rId11"/>
              <a:stretch>
                <a:fillRect/>
              </a:stretch>
            </p:blipFill>
            <p:spPr>
              <a:xfrm>
                <a:off x="5365260" y="3615236"/>
                <a:ext cx="2825655" cy="2813262"/>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65" name="Slide Zoom 64">
                <a:extLst>
                  <a:ext uri="{FF2B5EF4-FFF2-40B4-BE49-F238E27FC236}">
                    <a16:creationId xmlns:a16="http://schemas.microsoft.com/office/drawing/2014/main" id="{4929F8B1-54F3-4B93-AC08-70E2E9E352F9}"/>
                  </a:ext>
                </a:extLst>
              </p:cNvPr>
              <p:cNvGraphicFramePr>
                <a:graphicFrameLocks noChangeAspect="1"/>
              </p:cNvGraphicFramePr>
              <p:nvPr>
                <p:extLst>
                  <p:ext uri="{D42A27DB-BD31-4B8C-83A1-F6EECF244321}">
                    <p14:modId xmlns:p14="http://schemas.microsoft.com/office/powerpoint/2010/main" val="2789549727"/>
                  </p:ext>
                </p:extLst>
              </p:nvPr>
            </p:nvGraphicFramePr>
            <p:xfrm>
              <a:off x="8207654" y="1011504"/>
              <a:ext cx="3608496" cy="3394069"/>
            </p:xfrm>
            <a:graphic>
              <a:graphicData uri="http://schemas.microsoft.com/office/powerpoint/2016/slidezoom">
                <pslz:sldZm>
                  <pslz:sldZmObj sldId="311" cId="3557026886">
                    <pslz:zmPr id="{9ED9F5D9-8857-477A-9E41-D72D4C2D0C7C}" transitionDur="1000" showBg="0">
                      <p166:blipFill xmlns:p166="http://schemas.microsoft.com/office/powerpoint/2016/6/main">
                        <a:blip r:embed="rId12"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3608496" cy="3394069"/>
                        </a:xfrm>
                        <a:prstGeom prst="rect">
                          <a:avLst/>
                        </a:prstGeom>
                        <a:ln w="3175">
                          <a:noFill/>
                        </a:ln>
                      </p166:spPr>
                    </pslz:zmPr>
                  </pslz:sldZmObj>
                </pslz:sldZm>
              </a:graphicData>
            </a:graphic>
          </p:graphicFrame>
        </mc:Choice>
        <mc:Fallback xmlns="">
          <p:pic>
            <p:nvPicPr>
              <p:cNvPr id="65" name="Slide Zoom 64">
                <a:hlinkClick r:id="rId13" action="ppaction://hlinksldjump"/>
                <a:extLst>
                  <a:ext uri="{FF2B5EF4-FFF2-40B4-BE49-F238E27FC236}">
                    <a16:creationId xmlns:a16="http://schemas.microsoft.com/office/drawing/2014/main" id="{4929F8B1-54F3-4B93-AC08-70E2E9E352F9}"/>
                  </a:ext>
                </a:extLst>
              </p:cNvPr>
              <p:cNvPicPr>
                <a:picLocks noGrp="1" noRot="1" noChangeAspect="1" noMove="1" noResize="1" noEditPoints="1" noAdjustHandles="1" noChangeArrowheads="1" noChangeShapeType="1"/>
              </p:cNvPicPr>
              <p:nvPr/>
            </p:nvPicPr>
            <p:blipFill>
              <a:blip r:embed="rId14"/>
              <a:stretch>
                <a:fillRect/>
              </a:stretch>
            </p:blipFill>
            <p:spPr>
              <a:xfrm>
                <a:off x="8207654" y="1011504"/>
                <a:ext cx="3608496" cy="3394069"/>
              </a:xfrm>
              <a:prstGeom prst="rect">
                <a:avLst/>
              </a:prstGeom>
              <a:ln w="3175">
                <a:noFill/>
              </a:ln>
            </p:spPr>
          </p:pic>
        </mc:Fallback>
      </mc:AlternateContent>
    </p:spTree>
    <p:extLst>
      <p:ext uri="{BB962C8B-B14F-4D97-AF65-F5344CB8AC3E}">
        <p14:creationId xmlns:p14="http://schemas.microsoft.com/office/powerpoint/2010/main" val="826069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 name="Group 21">
            <a:extLst>
              <a:ext uri="{FF2B5EF4-FFF2-40B4-BE49-F238E27FC236}">
                <a16:creationId xmlns:a16="http://schemas.microsoft.com/office/drawing/2014/main" id="{D043DEA1-EE8D-462B-A584-F1C1D30B8727}"/>
              </a:ext>
            </a:extLst>
          </p:cNvPr>
          <p:cNvGrpSpPr/>
          <p:nvPr/>
        </p:nvGrpSpPr>
        <p:grpSpPr>
          <a:xfrm>
            <a:off x="20" y="1282"/>
            <a:ext cx="12191980" cy="6856718"/>
            <a:chOff x="20" y="1282"/>
            <a:chExt cx="12191980" cy="6856718"/>
          </a:xfrm>
        </p:grpSpPr>
        <p:pic>
          <p:nvPicPr>
            <p:cNvPr id="7" name="Picture 6" descr="A picture containing object, light, sitting, close&#10;&#10;Description automatically generated">
              <a:extLst>
                <a:ext uri="{FF2B5EF4-FFF2-40B4-BE49-F238E27FC236}">
                  <a16:creationId xmlns:a16="http://schemas.microsoft.com/office/drawing/2014/main" id="{D98532F4-0136-48E6-A814-1E27B3DB479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Oval 13">
              <a:extLst>
                <a:ext uri="{FF2B5EF4-FFF2-40B4-BE49-F238E27FC236}">
                  <a16:creationId xmlns:a16="http://schemas.microsoft.com/office/drawing/2014/main" id="{E256AB0B-98E2-4888-A069-E0CDCD7658AB}"/>
                </a:ext>
              </a:extLst>
            </p:cNvPr>
            <p:cNvSpPr/>
            <p:nvPr/>
          </p:nvSpPr>
          <p:spPr>
            <a:xfrm>
              <a:off x="366917" y="476536"/>
              <a:ext cx="3619428" cy="3499113"/>
            </a:xfrm>
            <a:prstGeom prst="ellipse">
              <a:avLst/>
            </a:prstGeom>
            <a:solidFill>
              <a:schemeClr val="accent6">
                <a:lumMod val="20000"/>
                <a:lumOff val="80000"/>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B700DA4-AB47-45D4-8DA6-9048B0BC16D3}"/>
                </a:ext>
              </a:extLst>
            </p:cNvPr>
            <p:cNvSpPr txBox="1"/>
            <p:nvPr/>
          </p:nvSpPr>
          <p:spPr>
            <a:xfrm>
              <a:off x="1217725" y="2721114"/>
              <a:ext cx="1917812" cy="707886"/>
            </a:xfrm>
            <a:prstGeom prst="rect">
              <a:avLst/>
            </a:prstGeom>
            <a:noFill/>
          </p:spPr>
          <p:txBody>
            <a:bodyPr wrap="square" rtlCol="0">
              <a:spAutoFit/>
            </a:bodyPr>
            <a:lstStyle/>
            <a:p>
              <a:pPr algn="ctr"/>
              <a:r>
                <a:rPr lang="en-GB" sz="4000" dirty="0"/>
                <a:t>Nurture</a:t>
              </a:r>
            </a:p>
          </p:txBody>
        </p:sp>
        <p:pic>
          <p:nvPicPr>
            <p:cNvPr id="21" name="Picture 20" descr="A picture containing shape&#10;&#10;Description automatically generated">
              <a:extLst>
                <a:ext uri="{FF2B5EF4-FFF2-40B4-BE49-F238E27FC236}">
                  <a16:creationId xmlns:a16="http://schemas.microsoft.com/office/drawing/2014/main" id="{C86BA143-BE4B-4E16-88F1-8649FD8257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6961" y="785093"/>
              <a:ext cx="2214880" cy="2214880"/>
            </a:xfrm>
            <a:prstGeom prst="rect">
              <a:avLst/>
            </a:prstGeom>
          </p:spPr>
        </p:pic>
      </p:grpSp>
      <p:sp>
        <p:nvSpPr>
          <p:cNvPr id="24" name="TextBox 23">
            <a:extLst>
              <a:ext uri="{FF2B5EF4-FFF2-40B4-BE49-F238E27FC236}">
                <a16:creationId xmlns:a16="http://schemas.microsoft.com/office/drawing/2014/main" id="{38DDE587-F5DD-446C-B58F-7FBF2BA7F08E}"/>
              </a:ext>
            </a:extLst>
          </p:cNvPr>
          <p:cNvSpPr txBox="1"/>
          <p:nvPr/>
        </p:nvSpPr>
        <p:spPr>
          <a:xfrm>
            <a:off x="401022" y="4124163"/>
            <a:ext cx="3454678" cy="2585323"/>
          </a:xfrm>
          <a:prstGeom prst="rect">
            <a:avLst/>
          </a:prstGeom>
          <a:noFill/>
        </p:spPr>
        <p:txBody>
          <a:bodyPr wrap="square">
            <a:spAutoFit/>
          </a:bodyPr>
          <a:lstStyle/>
          <a:p>
            <a:pPr algn="ctr"/>
            <a:r>
              <a:rPr lang="en-GB" sz="1800" dirty="0">
                <a:solidFill>
                  <a:schemeClr val="bg1"/>
                </a:solidFill>
                <a:effectLst/>
                <a:latin typeface="+mj-lt"/>
                <a:ea typeface="Calibri" panose="020F0502020204030204" pitchFamily="34" charset="0"/>
                <a:cs typeface="Times New Roman" panose="02020603050405020304" pitchFamily="18" charset="0"/>
              </a:rPr>
              <a:t>“The purpose of nurturing activities is to reinforce the message that the child is worthy of care and that adults will provide care without the child having to ask. Nurturing activities help to calm and regulate </a:t>
            </a:r>
            <a:r>
              <a:rPr lang="en-GB" dirty="0">
                <a:solidFill>
                  <a:schemeClr val="bg1"/>
                </a:solidFill>
                <a:latin typeface="+mj-lt"/>
                <a:ea typeface="Calibri" panose="020F0502020204030204" pitchFamily="34" charset="0"/>
                <a:cs typeface="Times New Roman" panose="02020603050405020304" pitchFamily="18" charset="0"/>
              </a:rPr>
              <a:t>an</a:t>
            </a:r>
            <a:r>
              <a:rPr lang="en-GB" sz="1800" dirty="0">
                <a:solidFill>
                  <a:schemeClr val="bg1"/>
                </a:solidFill>
                <a:effectLst/>
                <a:latin typeface="+mj-lt"/>
                <a:ea typeface="Calibri" panose="020F0502020204030204" pitchFamily="34" charset="0"/>
                <a:cs typeface="Times New Roman" panose="02020603050405020304" pitchFamily="18" charset="0"/>
              </a:rPr>
              <a:t> anxious child and enhance feelings of self-worth.” </a:t>
            </a:r>
            <a:endParaRPr lang="en-GB" dirty="0">
              <a:solidFill>
                <a:schemeClr val="bg1"/>
              </a:solidFill>
              <a:latin typeface="+mj-lt"/>
            </a:endParaRPr>
          </a:p>
        </p:txBody>
      </p:sp>
      <p:sp>
        <p:nvSpPr>
          <p:cNvPr id="26" name="TextBox 25">
            <a:extLst>
              <a:ext uri="{FF2B5EF4-FFF2-40B4-BE49-F238E27FC236}">
                <a16:creationId xmlns:a16="http://schemas.microsoft.com/office/drawing/2014/main" id="{E5BB7D6C-BAB9-49F6-8492-78132172B2E4}"/>
              </a:ext>
            </a:extLst>
          </p:cNvPr>
          <p:cNvSpPr txBox="1"/>
          <p:nvPr/>
        </p:nvSpPr>
        <p:spPr>
          <a:xfrm>
            <a:off x="4301216" y="198339"/>
            <a:ext cx="7708806" cy="6447727"/>
          </a:xfrm>
          <a:prstGeom prst="rect">
            <a:avLst/>
          </a:prstGeom>
          <a:solidFill>
            <a:schemeClr val="accent6">
              <a:lumMod val="20000"/>
              <a:lumOff val="80000"/>
              <a:alpha val="85000"/>
            </a:schemeClr>
          </a:solidFill>
        </p:spPr>
        <p:txBody>
          <a:bodyPr wrap="square">
            <a:spAutoFit/>
          </a:bodyPr>
          <a:lstStyle/>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Taking care of hurts with lotion and/or sticking plasters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Footprints or handprints with paint; requires adult to wash them later</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Help the child to relax on a bean bag and become soft and floppy. Wiggle body parts to see if they’re relaxed</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Roll the child up tight in a blanket</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Place heavy pillow on child’s stomach; the child has to move it only using his stomach muscles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Draw pictures, letters or number on each others backs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Face packs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Feeding favourite foods with blindfolds; guess what you are eating</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Group massage in a row or circle</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Fan after an activity or use cool flannel</a:t>
            </a:r>
            <a:endParaRPr lang="en-GB" sz="1500" dirty="0">
              <a:latin typeface="+mj-lt"/>
              <a:ea typeface="Calibri" panose="020F0502020204030204" pitchFamily="34" charset="0"/>
              <a:cs typeface="Times New Roman" panose="02020603050405020304" pitchFamily="18" charset="0"/>
            </a:endParaRP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Doughnut challenge; adult or peer places a doughnut over his finger. Child has to make as many bites into the doughnut as he can without making it fall off</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Arrange feathers in a child’s hair; the child has to copy the same pattern in the adult’s hair  </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Polish fingernails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Manicure/pedicure after soaking feet/hands in warm soapy water</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Arrange/comb hair </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Try on hats, selecting them for each other</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Describe the other person’s likes and preferences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Read each others palms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Tell me what you will be like when you are an adult</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Using face paints make each other look as young as you can then have a “regression” party where you pretend to be babies or 5 year olds. Do appropriate play from those age groups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Guide a blindfolded peer around an easy obstacle course</a:t>
            </a:r>
          </a:p>
        </p:txBody>
      </p:sp>
    </p:spTree>
    <p:extLst>
      <p:ext uri="{BB962C8B-B14F-4D97-AF65-F5344CB8AC3E}">
        <p14:creationId xmlns:p14="http://schemas.microsoft.com/office/powerpoint/2010/main" val="4049499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503435" y="374576"/>
            <a:ext cx="4515002" cy="3649711"/>
            <a:chOff x="145903" y="1697195"/>
            <a:chExt cx="4515002" cy="3649711"/>
          </a:xfrm>
        </p:grpSpPr>
        <p:sp>
          <p:nvSpPr>
            <p:cNvPr id="3" name="TextBox 2">
              <a:extLst>
                <a:ext uri="{FF2B5EF4-FFF2-40B4-BE49-F238E27FC236}">
                  <a16:creationId xmlns:a16="http://schemas.microsoft.com/office/drawing/2014/main" id="{640B64EF-8254-4113-ADC6-E08FC91913D1}"/>
                </a:ext>
              </a:extLst>
            </p:cNvPr>
            <p:cNvSpPr txBox="1"/>
            <p:nvPr/>
          </p:nvSpPr>
          <p:spPr>
            <a:xfrm>
              <a:off x="1974702" y="1697195"/>
              <a:ext cx="2686202" cy="1015663"/>
            </a:xfrm>
            <a:prstGeom prst="rect">
              <a:avLst/>
            </a:prstGeom>
            <a:noFill/>
          </p:spPr>
          <p:txBody>
            <a:bodyPr wrap="square" rtlCol="0">
              <a:spAutoFit/>
            </a:bodyPr>
            <a:lstStyle/>
            <a:p>
              <a:pPr algn="ctr"/>
              <a:r>
                <a:rPr lang="en-GB" sz="6000" b="1" dirty="0">
                  <a:solidFill>
                    <a:schemeClr val="bg1"/>
                  </a:solidFill>
                  <a:latin typeface="Stencil" panose="040409050D0802020404" pitchFamily="82" charset="0"/>
                  <a:cs typeface="Raavi" panose="020B0502040204020203" pitchFamily="34" charset="0"/>
                </a:rPr>
                <a:t>sleep</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145903" y="2712858"/>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2308324"/>
            </a:xfrm>
            <a:prstGeom prst="rect">
              <a:avLst/>
            </a:prstGeom>
            <a:noFill/>
          </p:spPr>
          <p:txBody>
            <a:bodyPr wrap="square" rtlCol="0">
              <a:spAutoFit/>
            </a:bodyPr>
            <a:lstStyle/>
            <a:p>
              <a:pPr algn="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It is really helpful if you can get your child into a routine of getting enough good quality sleep.  The Sleep Foundation suggests that children aged 5 to 12 need 9 to 11 hours sleep a night.</a:t>
              </a:r>
            </a:p>
          </p:txBody>
        </p:sp>
      </p:grpSp>
      <p:pic>
        <p:nvPicPr>
          <p:cNvPr id="7" name="Picture 6" descr="Shape, rectangle&#10;&#10;Description automatically generated">
            <a:extLst>
              <a:ext uri="{FF2B5EF4-FFF2-40B4-BE49-F238E27FC236}">
                <a16:creationId xmlns:a16="http://schemas.microsoft.com/office/drawing/2014/main" id="{22D762DC-9352-49F9-B65C-73F55D7D29F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302" b="89624" l="6163" r="93837">
                        <a14:foregroundMark x1="27209" y1="9660" x2="27209" y2="9660"/>
                        <a14:foregroundMark x1="89302" y1="84973" x2="89302" y2="84973"/>
                        <a14:foregroundMark x1="88256" y1="85152" x2="88256" y2="85152"/>
                        <a14:foregroundMark x1="88256" y1="85152" x2="88256" y2="85152"/>
                        <a14:foregroundMark x1="86628" y1="85510" x2="86628" y2="85510"/>
                        <a14:foregroundMark x1="85000" y1="85868" x2="85000" y2="85868"/>
                        <a14:foregroundMark x1="84186" y1="86404" x2="84186" y2="86404"/>
                        <a14:foregroundMark x1="82326" y1="86404" x2="82326" y2="86404"/>
                        <a14:foregroundMark x1="80581" y1="86941" x2="80581" y2="86941"/>
                        <a14:foregroundMark x1="78372" y1="87299" x2="78372" y2="87299"/>
                        <a14:foregroundMark x1="77209" y1="87299" x2="77209" y2="87299"/>
                        <a14:foregroundMark x1="74767" y1="86583" x2="74767" y2="86583"/>
                        <a14:foregroundMark x1="73837" y1="86047" x2="73837" y2="86047"/>
                        <a14:foregroundMark x1="72674" y1="86047" x2="72674" y2="86047"/>
                        <a14:foregroundMark x1="71047" y1="86047" x2="71047" y2="86047"/>
                        <a14:foregroundMark x1="67093" y1="85868" x2="67093" y2="85868"/>
                        <a14:foregroundMark x1="66628" y1="85868" x2="66628" y2="85868"/>
                        <a14:foregroundMark x1="64302" y1="85868" x2="64302" y2="85868"/>
                        <a14:foregroundMark x1="61977" y1="85868" x2="61977" y2="85868"/>
                        <a14:foregroundMark x1="61977" y1="85868" x2="61977" y2="85868"/>
                        <a14:foregroundMark x1="58605" y1="85868" x2="58605" y2="85868"/>
                        <a14:foregroundMark x1="56744" y1="86404" x2="56744" y2="86404"/>
                        <a14:foregroundMark x1="55233" y1="86404" x2="55233" y2="86404"/>
                        <a14:foregroundMark x1="53256" y1="86404" x2="53256" y2="86404"/>
                        <a14:foregroundMark x1="93953" y1="84615" x2="93953" y2="84615"/>
                        <a14:foregroundMark x1="49535" y1="84973" x2="49535" y2="84973"/>
                        <a14:foregroundMark x1="6163" y1="86404" x2="6163" y2="86404"/>
                        <a14:foregroundMark x1="9302" y1="85868" x2="9302" y2="85868"/>
                        <a14:foregroundMark x1="11395" y1="85868" x2="11395" y2="85868"/>
                        <a14:foregroundMark x1="15349" y1="86941" x2="15349" y2="86941"/>
                        <a14:foregroundMark x1="14767" y1="85331" x2="14767" y2="85331"/>
                        <a14:foregroundMark x1="19419" y1="85868" x2="19419" y2="85868"/>
                        <a14:foregroundMark x1="21977" y1="86762" x2="21977" y2="86762"/>
                        <a14:foregroundMark x1="24419" y1="85868" x2="24419" y2="85868"/>
                        <a14:foregroundMark x1="27674" y1="86762" x2="27674" y2="86762"/>
                        <a14:foregroundMark x1="30814" y1="86762" x2="30814" y2="86762"/>
                        <a14:foregroundMark x1="32907" y1="85689" x2="32907" y2="85689"/>
                        <a14:foregroundMark x1="35116" y1="85510" x2="35116" y2="85510"/>
                        <a14:foregroundMark x1="38023" y1="85510" x2="38023" y2="85510"/>
                      </a14:backgroundRemoval>
                    </a14:imgEffect>
                  </a14:imgLayer>
                </a14:imgProps>
              </a:ext>
              <a:ext uri="{28A0092B-C50C-407E-A947-70E740481C1C}">
                <a14:useLocalDpi xmlns:a14="http://schemas.microsoft.com/office/drawing/2010/main"/>
              </a:ext>
            </a:extLst>
          </a:blip>
          <a:stretch>
            <a:fillRect/>
          </a:stretch>
        </p:blipFill>
        <p:spPr>
          <a:xfrm>
            <a:off x="4654193" y="923994"/>
            <a:ext cx="5988094" cy="3892261"/>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BA615F6D-5097-4212-B8AA-0947345AF89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8785" y="3481371"/>
            <a:ext cx="2539682" cy="2539682"/>
          </a:xfrm>
          <a:prstGeom prst="rect">
            <a:avLst/>
          </a:prstGeom>
        </p:spPr>
      </p:pic>
      <p:cxnSp>
        <p:nvCxnSpPr>
          <p:cNvPr id="33" name="Straight Connector 32">
            <a:extLst>
              <a:ext uri="{FF2B5EF4-FFF2-40B4-BE49-F238E27FC236}">
                <a16:creationId xmlns:a16="http://schemas.microsoft.com/office/drawing/2014/main" id="{386DE9B0-2DC0-44FC-8164-7E22D9E8F2E1}"/>
              </a:ext>
            </a:extLst>
          </p:cNvPr>
          <p:cNvCxnSpPr>
            <a:cxnSpLocks/>
          </p:cNvCxnSpPr>
          <p:nvPr/>
        </p:nvCxnSpPr>
        <p:spPr>
          <a:xfrm>
            <a:off x="3123344" y="6056198"/>
            <a:ext cx="1448656" cy="0"/>
          </a:xfrm>
          <a:prstGeom prst="line">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98ACFD9-EE1A-4B56-ADA3-4C8EC2705A6D}"/>
              </a:ext>
            </a:extLst>
          </p:cNvPr>
          <p:cNvCxnSpPr>
            <a:cxnSpLocks/>
          </p:cNvCxnSpPr>
          <p:nvPr/>
        </p:nvCxnSpPr>
        <p:spPr>
          <a:xfrm>
            <a:off x="7724454" y="6056395"/>
            <a:ext cx="1448656" cy="0"/>
          </a:xfrm>
          <a:prstGeom prst="line">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8" name="Online Media 1" title="Bedtime Struggles">
            <a:hlinkClick r:id="" action="ppaction://media"/>
            <a:extLst>
              <a:ext uri="{FF2B5EF4-FFF2-40B4-BE49-F238E27FC236}">
                <a16:creationId xmlns:a16="http://schemas.microsoft.com/office/drawing/2014/main" id="{0BCCB67B-7324-4822-A0D7-3C9984ACD7B4}"/>
              </a:ext>
            </a:extLst>
          </p:cNvPr>
          <p:cNvPicPr>
            <a:picLocks noRot="1" noChangeAspect="1"/>
          </p:cNvPicPr>
          <p:nvPr>
            <a:videoFile r:link="rId1"/>
          </p:nvPr>
        </p:nvPicPr>
        <p:blipFill>
          <a:blip r:embed="rId6"/>
          <a:stretch>
            <a:fillRect/>
          </a:stretch>
        </p:blipFill>
        <p:spPr>
          <a:xfrm>
            <a:off x="5647145" y="1455088"/>
            <a:ext cx="4037927" cy="2457947"/>
          </a:xfrm>
          <a:prstGeom prst="rect">
            <a:avLst/>
          </a:prstGeom>
        </p:spPr>
      </p:pic>
      <mc:AlternateContent xmlns:mc="http://schemas.openxmlformats.org/markup-compatibility/2006" xmlns:pslz="http://schemas.microsoft.com/office/powerpoint/2016/slidezoom">
        <mc:Choice Requires="pslz">
          <p:graphicFrame>
            <p:nvGraphicFramePr>
              <p:cNvPr id="41" name="Slide Zoom 40">
                <a:extLst>
                  <a:ext uri="{FF2B5EF4-FFF2-40B4-BE49-F238E27FC236}">
                    <a16:creationId xmlns:a16="http://schemas.microsoft.com/office/drawing/2014/main" id="{605AC8C0-04CA-4A55-AC83-64F6186A4C0B}"/>
                  </a:ext>
                </a:extLst>
              </p:cNvPr>
              <p:cNvGraphicFramePr>
                <a:graphicFrameLocks noChangeAspect="1"/>
              </p:cNvGraphicFramePr>
              <p:nvPr>
                <p:extLst>
                  <p:ext uri="{D42A27DB-BD31-4B8C-83A1-F6EECF244321}">
                    <p14:modId xmlns:p14="http://schemas.microsoft.com/office/powerpoint/2010/main" val="2896116294"/>
                  </p:ext>
                </p:extLst>
              </p:nvPr>
            </p:nvGraphicFramePr>
            <p:xfrm>
              <a:off x="249586" y="5416296"/>
              <a:ext cx="2407227" cy="1209513"/>
            </p:xfrm>
            <a:graphic>
              <a:graphicData uri="http://schemas.microsoft.com/office/powerpoint/2016/slidezoom">
                <pslz:sldZm>
                  <pslz:sldZmObj sldId="263" cId="3010661512">
                    <pslz:zmPr id="{4913C750-D286-473E-BEC9-07D94EB403CD}"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407227" cy="1209513"/>
                        </a:xfrm>
                        <a:prstGeom prst="rect">
                          <a:avLst/>
                        </a:prstGeom>
                        <a:ln w="3175">
                          <a:noFill/>
                        </a:ln>
                      </p166:spPr>
                    </pslz:zmPr>
                  </pslz:sldZmObj>
                </pslz:sldZm>
              </a:graphicData>
            </a:graphic>
          </p:graphicFrame>
        </mc:Choice>
        <mc:Fallback xmlns="">
          <p:pic>
            <p:nvPicPr>
              <p:cNvPr id="41" name="Slide Zoom 40">
                <a:hlinkClick r:id="rId8" action="ppaction://hlinksldjump"/>
                <a:extLst>
                  <a:ext uri="{FF2B5EF4-FFF2-40B4-BE49-F238E27FC236}">
                    <a16:creationId xmlns:a16="http://schemas.microsoft.com/office/drawing/2014/main" id="{605AC8C0-04CA-4A55-AC83-64F6186A4C0B}"/>
                  </a:ext>
                </a:extLst>
              </p:cNvPr>
              <p:cNvPicPr>
                <a:picLocks noGrp="1" noRot="1" noChangeAspect="1" noMove="1" noResize="1" noEditPoints="1" noAdjustHandles="1" noChangeArrowheads="1" noChangeShapeType="1"/>
              </p:cNvPicPr>
              <p:nvPr/>
            </p:nvPicPr>
            <p:blipFill>
              <a:blip r:embed="rId9"/>
              <a:stretch>
                <a:fillRect/>
              </a:stretch>
            </p:blipFill>
            <p:spPr>
              <a:xfrm>
                <a:off x="249586" y="5416296"/>
                <a:ext cx="2407227" cy="1209513"/>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43" name="Slide Zoom 42">
                <a:extLst>
                  <a:ext uri="{FF2B5EF4-FFF2-40B4-BE49-F238E27FC236}">
                    <a16:creationId xmlns:a16="http://schemas.microsoft.com/office/drawing/2014/main" id="{5611F85C-93A8-4AA2-8086-2BCDCADE6B24}"/>
                  </a:ext>
                </a:extLst>
              </p:cNvPr>
              <p:cNvGraphicFramePr>
                <a:graphicFrameLocks noChangeAspect="1"/>
              </p:cNvGraphicFramePr>
              <p:nvPr>
                <p:extLst>
                  <p:ext uri="{D42A27DB-BD31-4B8C-83A1-F6EECF244321}">
                    <p14:modId xmlns:p14="http://schemas.microsoft.com/office/powerpoint/2010/main" val="112901152"/>
                  </p:ext>
                </p:extLst>
              </p:nvPr>
            </p:nvGraphicFramePr>
            <p:xfrm>
              <a:off x="4944613" y="5453350"/>
              <a:ext cx="2407227" cy="1212485"/>
            </p:xfrm>
            <a:graphic>
              <a:graphicData uri="http://schemas.microsoft.com/office/powerpoint/2016/slidezoom">
                <pslz:sldZm>
                  <pslz:sldZmObj sldId="265" cId="2600450900">
                    <pslz:zmPr id="{5FBA72AE-7221-462C-9293-E4C72BA0B6CA}"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407227" cy="1212485"/>
                        </a:xfrm>
                        <a:prstGeom prst="rect">
                          <a:avLst/>
                        </a:prstGeom>
                        <a:ln w="3175">
                          <a:noFill/>
                        </a:ln>
                      </p166:spPr>
                    </pslz:zmPr>
                  </pslz:sldZmObj>
                </pslz:sldZm>
              </a:graphicData>
            </a:graphic>
          </p:graphicFrame>
        </mc:Choice>
        <mc:Fallback xmlns="">
          <p:pic>
            <p:nvPicPr>
              <p:cNvPr id="43" name="Slide Zoom 42">
                <a:hlinkClick r:id="rId11" action="ppaction://hlinksldjump"/>
                <a:extLst>
                  <a:ext uri="{FF2B5EF4-FFF2-40B4-BE49-F238E27FC236}">
                    <a16:creationId xmlns:a16="http://schemas.microsoft.com/office/drawing/2014/main" id="{5611F85C-93A8-4AA2-8086-2BCDCADE6B24}"/>
                  </a:ext>
                </a:extLst>
              </p:cNvPr>
              <p:cNvPicPr>
                <a:picLocks noGrp="1" noRot="1" noChangeAspect="1" noMove="1" noResize="1" noEditPoints="1" noAdjustHandles="1" noChangeArrowheads="1" noChangeShapeType="1"/>
              </p:cNvPicPr>
              <p:nvPr/>
            </p:nvPicPr>
            <p:blipFill>
              <a:blip r:embed="rId12"/>
              <a:stretch>
                <a:fillRect/>
              </a:stretch>
            </p:blipFill>
            <p:spPr>
              <a:xfrm>
                <a:off x="4944613" y="5453350"/>
                <a:ext cx="2407227" cy="1212485"/>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45" name="Slide Zoom 44">
                <a:extLst>
                  <a:ext uri="{FF2B5EF4-FFF2-40B4-BE49-F238E27FC236}">
                    <a16:creationId xmlns:a16="http://schemas.microsoft.com/office/drawing/2014/main" id="{2D96916A-3CA1-4ECD-9F9C-F1FA10649C76}"/>
                  </a:ext>
                </a:extLst>
              </p:cNvPr>
              <p:cNvGraphicFramePr>
                <a:graphicFrameLocks noChangeAspect="1"/>
              </p:cNvGraphicFramePr>
              <p:nvPr>
                <p:extLst>
                  <p:ext uri="{D42A27DB-BD31-4B8C-83A1-F6EECF244321}">
                    <p14:modId xmlns:p14="http://schemas.microsoft.com/office/powerpoint/2010/main" val="2283992218"/>
                  </p:ext>
                </p:extLst>
              </p:nvPr>
            </p:nvGraphicFramePr>
            <p:xfrm>
              <a:off x="9525731" y="5411221"/>
              <a:ext cx="2486889" cy="1249539"/>
            </p:xfrm>
            <a:graphic>
              <a:graphicData uri="http://schemas.microsoft.com/office/powerpoint/2016/slidezoom">
                <pslz:sldZm>
                  <pslz:sldZmObj sldId="266" cId="1512501015">
                    <pslz:zmPr id="{E6838360-1441-47EE-A2C8-1867ECBBED90}" transitionDur="1000" showBg="0">
                      <p166:blipFill xmlns:p166="http://schemas.microsoft.com/office/powerpoint/2016/6/main">
                        <a:blip r:embed="rId1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486889" cy="1249539"/>
                        </a:xfrm>
                        <a:prstGeom prst="rect">
                          <a:avLst/>
                        </a:prstGeom>
                        <a:ln w="3175">
                          <a:noFill/>
                        </a:ln>
                      </p166:spPr>
                    </pslz:zmPr>
                  </pslz:sldZmObj>
                </pslz:sldZm>
              </a:graphicData>
            </a:graphic>
          </p:graphicFrame>
        </mc:Choice>
        <mc:Fallback xmlns="">
          <p:pic>
            <p:nvPicPr>
              <p:cNvPr id="45" name="Slide Zoom 44">
                <a:hlinkClick r:id="rId14" action="ppaction://hlinksldjump"/>
                <a:extLst>
                  <a:ext uri="{FF2B5EF4-FFF2-40B4-BE49-F238E27FC236}">
                    <a16:creationId xmlns:a16="http://schemas.microsoft.com/office/drawing/2014/main" id="{2D96916A-3CA1-4ECD-9F9C-F1FA10649C76}"/>
                  </a:ext>
                </a:extLst>
              </p:cNvPr>
              <p:cNvPicPr>
                <a:picLocks noGrp="1" noRot="1" noChangeAspect="1" noMove="1" noResize="1" noEditPoints="1" noAdjustHandles="1" noChangeArrowheads="1" noChangeShapeType="1"/>
              </p:cNvPicPr>
              <p:nvPr/>
            </p:nvPicPr>
            <p:blipFill>
              <a:blip r:embed="rId15"/>
              <a:stretch>
                <a:fillRect/>
              </a:stretch>
            </p:blipFill>
            <p:spPr>
              <a:xfrm>
                <a:off x="9525731" y="5411221"/>
                <a:ext cx="2486889" cy="124953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48" name="Slide Zoom 47">
                <a:extLst>
                  <a:ext uri="{FF2B5EF4-FFF2-40B4-BE49-F238E27FC236}">
                    <a16:creationId xmlns:a16="http://schemas.microsoft.com/office/drawing/2014/main" id="{19AA8AA7-9B89-4D7E-8AF6-146B19E073F8}"/>
                  </a:ext>
                </a:extLst>
              </p:cNvPr>
              <p:cNvGraphicFramePr>
                <a:graphicFrameLocks noChangeAspect="1"/>
              </p:cNvGraphicFramePr>
              <p:nvPr>
                <p:extLst>
                  <p:ext uri="{D42A27DB-BD31-4B8C-83A1-F6EECF244321}">
                    <p14:modId xmlns:p14="http://schemas.microsoft.com/office/powerpoint/2010/main" val="2793249867"/>
                  </p:ext>
                </p:extLst>
              </p:nvPr>
            </p:nvGraphicFramePr>
            <p:xfrm>
              <a:off x="10377545" y="197240"/>
              <a:ext cx="1486699" cy="1714500"/>
            </p:xfrm>
            <a:graphic>
              <a:graphicData uri="http://schemas.microsoft.com/office/powerpoint/2016/slidezoom">
                <pslz:sldZm>
                  <pslz:sldZmObj sldId="267" cId="126635445">
                    <pslz:zmPr id="{6320A5B5-C3C2-45BB-994A-04196BF5E2F7}" transitionDur="1000" showBg="0">
                      <p166:blipFill xmlns:p166="http://schemas.microsoft.com/office/powerpoint/2016/6/main">
                        <a:blip r:embed="rId1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486699" cy="1714500"/>
                        </a:xfrm>
                        <a:prstGeom prst="rect">
                          <a:avLst/>
                        </a:prstGeom>
                        <a:ln w="3175">
                          <a:noFill/>
                        </a:ln>
                      </p166:spPr>
                    </pslz:zmPr>
                  </pslz:sldZmObj>
                </pslz:sldZm>
              </a:graphicData>
            </a:graphic>
          </p:graphicFrame>
        </mc:Choice>
        <mc:Fallback xmlns="">
          <p:pic>
            <p:nvPicPr>
              <p:cNvPr id="48" name="Slide Zoom 47">
                <a:hlinkClick r:id="rId17" action="ppaction://hlinksldjump"/>
                <a:extLst>
                  <a:ext uri="{FF2B5EF4-FFF2-40B4-BE49-F238E27FC236}">
                    <a16:creationId xmlns:a16="http://schemas.microsoft.com/office/drawing/2014/main" id="{19AA8AA7-9B89-4D7E-8AF6-146B19E073F8}"/>
                  </a:ext>
                </a:extLst>
              </p:cNvPr>
              <p:cNvPicPr>
                <a:picLocks noGrp="1" noRot="1" noChangeAspect="1" noMove="1" noResize="1" noEditPoints="1" noAdjustHandles="1" noChangeArrowheads="1" noChangeShapeType="1"/>
              </p:cNvPicPr>
              <p:nvPr/>
            </p:nvPicPr>
            <p:blipFill>
              <a:blip r:embed="rId18"/>
              <a:stretch>
                <a:fillRect/>
              </a:stretch>
            </p:blipFill>
            <p:spPr>
              <a:xfrm>
                <a:off x="10377545" y="197240"/>
                <a:ext cx="1486699" cy="1714500"/>
              </a:xfrm>
              <a:prstGeom prst="rect">
                <a:avLst/>
              </a:prstGeom>
              <a:ln w="3175">
                <a:noFill/>
              </a:ln>
            </p:spPr>
          </p:pic>
        </mc:Fallback>
      </mc:AlternateContent>
    </p:spTree>
    <p:extLst>
      <p:ext uri="{BB962C8B-B14F-4D97-AF65-F5344CB8AC3E}">
        <p14:creationId xmlns:p14="http://schemas.microsoft.com/office/powerpoint/2010/main" val="6458578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8"/>
                                        </p:tgtEl>
                                      </p:cBhvr>
                                    </p:cmd>
                                  </p:childTnLst>
                                </p:cTn>
                              </p:par>
                            </p:childTnLst>
                          </p:cTn>
                        </p:par>
                      </p:childTnLst>
                    </p:cTn>
                  </p:par>
                </p:childTnLst>
              </p:cTn>
              <p:nextCondLst>
                <p:cond evt="onClick" delay="0">
                  <p:tgtEl>
                    <p:spTgt spid="38"/>
                  </p:tgtEl>
                </p:cond>
              </p:nextCondLst>
            </p:seq>
            <p:video>
              <p:cMediaNode vol="80000">
                <p:cTn id="7" fill="hold" display="0">
                  <p:stCondLst>
                    <p:cond delay="indefinite"/>
                  </p:stCondLst>
                </p:cTn>
                <p:tgtEl>
                  <p:spTgt spid="38"/>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 name="Group 21">
            <a:extLst>
              <a:ext uri="{FF2B5EF4-FFF2-40B4-BE49-F238E27FC236}">
                <a16:creationId xmlns:a16="http://schemas.microsoft.com/office/drawing/2014/main" id="{D043DEA1-EE8D-462B-A584-F1C1D30B8727}"/>
              </a:ext>
            </a:extLst>
          </p:cNvPr>
          <p:cNvGrpSpPr/>
          <p:nvPr/>
        </p:nvGrpSpPr>
        <p:grpSpPr>
          <a:xfrm>
            <a:off x="20" y="148514"/>
            <a:ext cx="12191980" cy="6856718"/>
            <a:chOff x="20" y="1282"/>
            <a:chExt cx="12191980" cy="6856718"/>
          </a:xfrm>
        </p:grpSpPr>
        <p:pic>
          <p:nvPicPr>
            <p:cNvPr id="7" name="Picture 6" descr="A picture containing object, light, sitting, close&#10;&#10;Description automatically generated">
              <a:extLst>
                <a:ext uri="{FF2B5EF4-FFF2-40B4-BE49-F238E27FC236}">
                  <a16:creationId xmlns:a16="http://schemas.microsoft.com/office/drawing/2014/main" id="{D98532F4-0136-48E6-A814-1E27B3DB479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Oval 13">
              <a:extLst>
                <a:ext uri="{FF2B5EF4-FFF2-40B4-BE49-F238E27FC236}">
                  <a16:creationId xmlns:a16="http://schemas.microsoft.com/office/drawing/2014/main" id="{E256AB0B-98E2-4888-A069-E0CDCD7658AB}"/>
                </a:ext>
              </a:extLst>
            </p:cNvPr>
            <p:cNvSpPr/>
            <p:nvPr/>
          </p:nvSpPr>
          <p:spPr>
            <a:xfrm>
              <a:off x="366917" y="476536"/>
              <a:ext cx="3619428" cy="3499113"/>
            </a:xfrm>
            <a:prstGeom prst="ellipse">
              <a:avLst/>
            </a:prstGeom>
            <a:solidFill>
              <a:schemeClr val="accent6">
                <a:lumMod val="20000"/>
                <a:lumOff val="80000"/>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B700DA4-AB47-45D4-8DA6-9048B0BC16D3}"/>
                </a:ext>
              </a:extLst>
            </p:cNvPr>
            <p:cNvSpPr txBox="1"/>
            <p:nvPr/>
          </p:nvSpPr>
          <p:spPr>
            <a:xfrm>
              <a:off x="728890" y="2600644"/>
              <a:ext cx="2844960" cy="707886"/>
            </a:xfrm>
            <a:prstGeom prst="rect">
              <a:avLst/>
            </a:prstGeom>
            <a:noFill/>
          </p:spPr>
          <p:txBody>
            <a:bodyPr wrap="square" rtlCol="0">
              <a:spAutoFit/>
            </a:bodyPr>
            <a:lstStyle/>
            <a:p>
              <a:pPr algn="ctr"/>
              <a:r>
                <a:rPr lang="en-GB" sz="4000" dirty="0"/>
                <a:t>Engagement</a:t>
              </a:r>
            </a:p>
          </p:txBody>
        </p:sp>
      </p:grpSp>
      <p:sp>
        <p:nvSpPr>
          <p:cNvPr id="24" name="TextBox 23">
            <a:extLst>
              <a:ext uri="{FF2B5EF4-FFF2-40B4-BE49-F238E27FC236}">
                <a16:creationId xmlns:a16="http://schemas.microsoft.com/office/drawing/2014/main" id="{38DDE587-F5DD-446C-B58F-7FBF2BA7F08E}"/>
              </a:ext>
            </a:extLst>
          </p:cNvPr>
          <p:cNvSpPr txBox="1"/>
          <p:nvPr/>
        </p:nvSpPr>
        <p:spPr>
          <a:xfrm>
            <a:off x="424031" y="4290918"/>
            <a:ext cx="3454678" cy="2585323"/>
          </a:xfrm>
          <a:prstGeom prst="rect">
            <a:avLst/>
          </a:prstGeom>
          <a:noFill/>
        </p:spPr>
        <p:txBody>
          <a:bodyPr wrap="square">
            <a:spAutoFit/>
          </a:bodyPr>
          <a:lstStyle/>
          <a:p>
            <a:pPr algn="ctr"/>
            <a:r>
              <a:rPr lang="en-GB" sz="1800" dirty="0">
                <a:solidFill>
                  <a:schemeClr val="bg1"/>
                </a:solidFill>
                <a:effectLst/>
                <a:latin typeface="+mj-lt"/>
                <a:ea typeface="Calibri" panose="020F0502020204030204" pitchFamily="34" charset="0"/>
                <a:cs typeface="Times New Roman" panose="02020603050405020304" pitchFamily="18" charset="0"/>
              </a:rPr>
              <a:t>“The purpose of engaging activities is to connect with the child in a playful, positive way, to focus intently on the child, and to encourage him/her to enjoy new experiences. At all times it is important to attend to the level of the child’s arousal and modulate it when needed.” </a:t>
            </a:r>
            <a:endParaRPr lang="en-GB" dirty="0">
              <a:solidFill>
                <a:schemeClr val="bg1"/>
              </a:solidFill>
              <a:latin typeface="+mj-lt"/>
            </a:endParaRPr>
          </a:p>
        </p:txBody>
      </p:sp>
      <p:sp>
        <p:nvSpPr>
          <p:cNvPr id="26" name="TextBox 25">
            <a:extLst>
              <a:ext uri="{FF2B5EF4-FFF2-40B4-BE49-F238E27FC236}">
                <a16:creationId xmlns:a16="http://schemas.microsoft.com/office/drawing/2014/main" id="{E5BB7D6C-BAB9-49F6-8492-78132172B2E4}"/>
              </a:ext>
            </a:extLst>
          </p:cNvPr>
          <p:cNvSpPr txBox="1"/>
          <p:nvPr/>
        </p:nvSpPr>
        <p:spPr>
          <a:xfrm>
            <a:off x="4301216" y="353009"/>
            <a:ext cx="7708806" cy="6447727"/>
          </a:xfrm>
          <a:prstGeom prst="rect">
            <a:avLst/>
          </a:prstGeom>
          <a:solidFill>
            <a:schemeClr val="accent6">
              <a:lumMod val="20000"/>
              <a:lumOff val="80000"/>
              <a:alpha val="85000"/>
            </a:schemeClr>
          </a:solidFill>
        </p:spPr>
        <p:txBody>
          <a:bodyPr wrap="square">
            <a:spAutoFit/>
          </a:bodyPr>
          <a:lstStyle/>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Slow motion ‘Follow The Leader’</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Hand-clapping games</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Eyes closed: guess where I touched your face with a feather</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Mirroring: face each other and copy the other’s facial expression or facial and body movements. For a very active child you can use slow motion. Take turns being the leader</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Stick a cotton ball on your nose with lotion; ask the child to blow it off</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Row, row, row your boat. Add the child’s name at the end, e.g. Jack is such a dream</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Create a special handshake – high 5, wiggle fingers, bump knuckles and use in the group</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Hide and seek; the adults make appreciative comments about the children as they look for them</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Divide into 2 teams. Have a cotton ball or crushed newspaper balls “snow fight”. Players may set up a shield e.g. a pillow behind which they hide. Add more structure for over-active children </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Do the Conga to music, copying the actions of the leader</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Make life-size body/head tracings and fill in as a collage or with positive comments from the group</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Winking games: if the leader winks her left eye the others take one step to the left</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Do a job/walk somewhere, keeping a beach ball between you </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2 person bean bag throwing/juggling </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Peanut butter and jelly (or fish and chips). Say fish and get the child to say chips in the same way, varying tone and loudness</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Foil prints: the child makes a foil impression of a part of his body and the others have to guess which part it is</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Teach the child something he doesn’t know</a:t>
            </a:r>
          </a:p>
        </p:txBody>
      </p:sp>
      <p:pic>
        <p:nvPicPr>
          <p:cNvPr id="2" name="Picture 1" descr="A picture containing shape&#10;&#10;Description automatically generated">
            <a:extLst>
              <a:ext uri="{FF2B5EF4-FFF2-40B4-BE49-F238E27FC236}">
                <a16:creationId xmlns:a16="http://schemas.microsoft.com/office/drawing/2014/main" id="{7B967143-A1FD-4FDE-9249-8E55477811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2584" y="1112298"/>
            <a:ext cx="1634296" cy="1634296"/>
          </a:xfrm>
          <a:prstGeom prst="rect">
            <a:avLst/>
          </a:prstGeom>
        </p:spPr>
      </p:pic>
    </p:spTree>
    <p:extLst>
      <p:ext uri="{BB962C8B-B14F-4D97-AF65-F5344CB8AC3E}">
        <p14:creationId xmlns:p14="http://schemas.microsoft.com/office/powerpoint/2010/main" val="3065046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 name="Group 21">
            <a:extLst>
              <a:ext uri="{FF2B5EF4-FFF2-40B4-BE49-F238E27FC236}">
                <a16:creationId xmlns:a16="http://schemas.microsoft.com/office/drawing/2014/main" id="{D043DEA1-EE8D-462B-A584-F1C1D30B8727}"/>
              </a:ext>
            </a:extLst>
          </p:cNvPr>
          <p:cNvGrpSpPr/>
          <p:nvPr/>
        </p:nvGrpSpPr>
        <p:grpSpPr>
          <a:xfrm>
            <a:off x="20" y="148514"/>
            <a:ext cx="12191980" cy="6856718"/>
            <a:chOff x="20" y="1282"/>
            <a:chExt cx="12191980" cy="6856718"/>
          </a:xfrm>
        </p:grpSpPr>
        <p:pic>
          <p:nvPicPr>
            <p:cNvPr id="7" name="Picture 6" descr="A picture containing object, light, sitting, close&#10;&#10;Description automatically generated">
              <a:extLst>
                <a:ext uri="{FF2B5EF4-FFF2-40B4-BE49-F238E27FC236}">
                  <a16:creationId xmlns:a16="http://schemas.microsoft.com/office/drawing/2014/main" id="{D98532F4-0136-48E6-A814-1E27B3DB479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Oval 13">
              <a:extLst>
                <a:ext uri="{FF2B5EF4-FFF2-40B4-BE49-F238E27FC236}">
                  <a16:creationId xmlns:a16="http://schemas.microsoft.com/office/drawing/2014/main" id="{E256AB0B-98E2-4888-A069-E0CDCD7658AB}"/>
                </a:ext>
              </a:extLst>
            </p:cNvPr>
            <p:cNvSpPr/>
            <p:nvPr/>
          </p:nvSpPr>
          <p:spPr>
            <a:xfrm>
              <a:off x="366917" y="476536"/>
              <a:ext cx="3619428" cy="3499113"/>
            </a:xfrm>
            <a:prstGeom prst="ellipse">
              <a:avLst/>
            </a:prstGeom>
            <a:solidFill>
              <a:schemeClr val="accent6">
                <a:lumMod val="20000"/>
                <a:lumOff val="80000"/>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B700DA4-AB47-45D4-8DA6-9048B0BC16D3}"/>
                </a:ext>
              </a:extLst>
            </p:cNvPr>
            <p:cNvSpPr txBox="1"/>
            <p:nvPr/>
          </p:nvSpPr>
          <p:spPr>
            <a:xfrm>
              <a:off x="728890" y="2600644"/>
              <a:ext cx="2844960" cy="707886"/>
            </a:xfrm>
            <a:prstGeom prst="rect">
              <a:avLst/>
            </a:prstGeom>
            <a:noFill/>
          </p:spPr>
          <p:txBody>
            <a:bodyPr wrap="square" rtlCol="0">
              <a:spAutoFit/>
            </a:bodyPr>
            <a:lstStyle/>
            <a:p>
              <a:pPr algn="ctr"/>
              <a:r>
                <a:rPr lang="en-GB" sz="4000" dirty="0"/>
                <a:t>Structure</a:t>
              </a:r>
            </a:p>
          </p:txBody>
        </p:sp>
      </p:grpSp>
      <p:sp>
        <p:nvSpPr>
          <p:cNvPr id="24" name="TextBox 23">
            <a:extLst>
              <a:ext uri="{FF2B5EF4-FFF2-40B4-BE49-F238E27FC236}">
                <a16:creationId xmlns:a16="http://schemas.microsoft.com/office/drawing/2014/main" id="{38DDE587-F5DD-446C-B58F-7FBF2BA7F08E}"/>
              </a:ext>
            </a:extLst>
          </p:cNvPr>
          <p:cNvSpPr txBox="1"/>
          <p:nvPr/>
        </p:nvSpPr>
        <p:spPr>
          <a:xfrm>
            <a:off x="424031" y="4432511"/>
            <a:ext cx="3454678" cy="2031325"/>
          </a:xfrm>
          <a:prstGeom prst="rect">
            <a:avLst/>
          </a:prstGeom>
          <a:noFill/>
        </p:spPr>
        <p:txBody>
          <a:bodyPr wrap="square">
            <a:spAutoFit/>
          </a:bodyPr>
          <a:lstStyle/>
          <a:p>
            <a:pPr algn="ctr"/>
            <a:r>
              <a:rPr lang="en-GB" sz="1800" dirty="0">
                <a:solidFill>
                  <a:schemeClr val="bg1"/>
                </a:solidFill>
                <a:effectLst/>
                <a:latin typeface="+mj-lt"/>
                <a:ea typeface="Calibri" panose="020F0502020204030204" pitchFamily="34" charset="0"/>
                <a:cs typeface="Times New Roman" panose="02020603050405020304" pitchFamily="18" charset="0"/>
              </a:rPr>
              <a:t>“The purpose of structuring activities is to organise and regulate the child’s experience. The adult sets limits, defines body boundaries, keeps the child safe, and helps to complete the sequence of activities.” </a:t>
            </a:r>
            <a:endParaRPr lang="en-GB" dirty="0">
              <a:solidFill>
                <a:schemeClr val="bg1"/>
              </a:solidFill>
              <a:latin typeface="+mj-lt"/>
            </a:endParaRPr>
          </a:p>
        </p:txBody>
      </p:sp>
      <p:sp>
        <p:nvSpPr>
          <p:cNvPr id="26" name="TextBox 25">
            <a:extLst>
              <a:ext uri="{FF2B5EF4-FFF2-40B4-BE49-F238E27FC236}">
                <a16:creationId xmlns:a16="http://schemas.microsoft.com/office/drawing/2014/main" id="{E5BB7D6C-BAB9-49F6-8492-78132172B2E4}"/>
              </a:ext>
            </a:extLst>
          </p:cNvPr>
          <p:cNvSpPr txBox="1"/>
          <p:nvPr/>
        </p:nvSpPr>
        <p:spPr>
          <a:xfrm>
            <a:off x="4301216" y="353009"/>
            <a:ext cx="7708806" cy="6392584"/>
          </a:xfrm>
          <a:prstGeom prst="rect">
            <a:avLst/>
          </a:prstGeom>
          <a:solidFill>
            <a:schemeClr val="accent6">
              <a:lumMod val="20000"/>
              <a:lumOff val="80000"/>
              <a:alpha val="85000"/>
            </a:schemeClr>
          </a:solidFill>
        </p:spPr>
        <p:txBody>
          <a:bodyPr wrap="square">
            <a:spAutoFit/>
          </a:bodyPr>
          <a:lstStyle/>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Place a beanbag on your head. The child has to catch it when you tilt your head. Then </a:t>
            </a:r>
            <a:r>
              <a:rPr lang="en-GB" sz="1700" dirty="0">
                <a:latin typeface="+mj-lt"/>
                <a:ea typeface="Calibri" panose="020F0502020204030204" pitchFamily="34" charset="0"/>
                <a:cs typeface="Times New Roman" panose="02020603050405020304" pitchFamily="18" charset="0"/>
              </a:rPr>
              <a:t>s</a:t>
            </a:r>
            <a:r>
              <a:rPr lang="en-GB" sz="1700" dirty="0">
                <a:effectLst/>
                <a:latin typeface="+mj-lt"/>
                <a:ea typeface="Calibri" panose="020F0502020204030204" pitchFamily="34" charset="0"/>
                <a:cs typeface="Times New Roman" panose="02020603050405020304" pitchFamily="18" charset="0"/>
              </a:rPr>
              <a:t>wap over</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Cotton ball blow: blow a cotton ball across a blanket to someone else</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Measure the children’s heights on one of the walls</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Toilet paper bust-out: wrap the child’s legs, arms or whole body with toilet paper. On a signal the child breaks out of the wrapping</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Activities that cycle from fast to slow where the children have to wait for a signal e.g. When the adult shouts “dinosaur” the children have to run on the spot etc.</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The group have to move together underneath a turtle shell (could be a piece of sugar paper). They have to follow adult instructions</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Cotton ball hockey or football in 2 teams</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Pop bubbles with your head/your feet/your shoulders only</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The group tries to keep a bubble in the air for as long as possible</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Red light/green light: ask the children to do something e.g. run on the spot, do star jumps. With your back to the children ask them to start when you say </a:t>
            </a:r>
            <a:r>
              <a:rPr lang="en-GB" sz="1700" dirty="0">
                <a:latin typeface="+mj-lt"/>
                <a:ea typeface="Calibri" panose="020F0502020204030204" pitchFamily="34" charset="0"/>
                <a:cs typeface="Times New Roman" panose="02020603050405020304" pitchFamily="18" charset="0"/>
              </a:rPr>
              <a:t>green</a:t>
            </a:r>
            <a:r>
              <a:rPr lang="en-GB" sz="1700" dirty="0">
                <a:effectLst/>
                <a:latin typeface="+mj-lt"/>
                <a:ea typeface="Calibri" panose="020F0502020204030204" pitchFamily="34" charset="0"/>
                <a:cs typeface="Times New Roman" panose="02020603050405020304" pitchFamily="18" charset="0"/>
              </a:rPr>
              <a:t> light. See if you can catch anyone moving when you have said red light</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Three-legged walk: obstacles can be added to make this more challenging</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The </a:t>
            </a:r>
            <a:r>
              <a:rPr lang="en-GB" sz="1700" dirty="0" err="1">
                <a:effectLst/>
                <a:latin typeface="+mj-lt"/>
                <a:ea typeface="Calibri" panose="020F0502020204030204" pitchFamily="34" charset="0"/>
                <a:cs typeface="Times New Roman" panose="02020603050405020304" pitchFamily="18" charset="0"/>
              </a:rPr>
              <a:t>Hokey</a:t>
            </a:r>
            <a:r>
              <a:rPr lang="en-GB" sz="1700" dirty="0">
                <a:effectLst/>
                <a:latin typeface="+mj-lt"/>
                <a:ea typeface="Calibri" panose="020F0502020204030204" pitchFamily="34" charset="0"/>
                <a:cs typeface="Times New Roman" panose="02020603050405020304" pitchFamily="18" charset="0"/>
              </a:rPr>
              <a:t> Cokey </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Zoom-</a:t>
            </a:r>
            <a:r>
              <a:rPr lang="en-GB" sz="1700" dirty="0" err="1">
                <a:effectLst/>
                <a:latin typeface="+mj-lt"/>
                <a:ea typeface="Calibri" panose="020F0502020204030204" pitchFamily="34" charset="0"/>
                <a:cs typeface="Times New Roman" panose="02020603050405020304" pitchFamily="18" charset="0"/>
              </a:rPr>
              <a:t>erk</a:t>
            </a:r>
            <a:r>
              <a:rPr lang="en-GB" sz="1700" dirty="0">
                <a:effectLst/>
                <a:latin typeface="+mj-lt"/>
                <a:ea typeface="Calibri" panose="020F0502020204030204" pitchFamily="34" charset="0"/>
                <a:cs typeface="Times New Roman" panose="02020603050405020304" pitchFamily="18" charset="0"/>
              </a:rPr>
              <a:t>: Sitting in a circle, the word “zoom” is passed around the circle quickly. When one person stops the action by saying “</a:t>
            </a:r>
            <a:r>
              <a:rPr lang="en-GB" sz="1700" dirty="0" err="1">
                <a:effectLst/>
                <a:latin typeface="+mj-lt"/>
                <a:ea typeface="Calibri" panose="020F0502020204030204" pitchFamily="34" charset="0"/>
                <a:cs typeface="Times New Roman" panose="02020603050405020304" pitchFamily="18" charset="0"/>
              </a:rPr>
              <a:t>erk</a:t>
            </a:r>
            <a:r>
              <a:rPr lang="en-GB" sz="1700" dirty="0">
                <a:effectLst/>
                <a:latin typeface="+mj-lt"/>
                <a:ea typeface="Calibri" panose="020F0502020204030204" pitchFamily="34" charset="0"/>
                <a:cs typeface="Times New Roman" panose="02020603050405020304" pitchFamily="18" charset="0"/>
              </a:rPr>
              <a:t>”, the “zoom” reverses and is sent back the way it came</a:t>
            </a:r>
          </a:p>
        </p:txBody>
      </p:sp>
      <p:pic>
        <p:nvPicPr>
          <p:cNvPr id="3" name="Picture 2" descr="A picture containing shape&#10;&#10;Description automatically generated">
            <a:extLst>
              <a:ext uri="{FF2B5EF4-FFF2-40B4-BE49-F238E27FC236}">
                <a16:creationId xmlns:a16="http://schemas.microsoft.com/office/drawing/2014/main" id="{0AA7680E-B453-4EB8-B676-FBC21CC588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6151" y="933398"/>
            <a:ext cx="1952042" cy="1952042"/>
          </a:xfrm>
          <a:prstGeom prst="rect">
            <a:avLst/>
          </a:prstGeom>
        </p:spPr>
      </p:pic>
    </p:spTree>
    <p:extLst>
      <p:ext uri="{BB962C8B-B14F-4D97-AF65-F5344CB8AC3E}">
        <p14:creationId xmlns:p14="http://schemas.microsoft.com/office/powerpoint/2010/main" val="2148196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 name="Group 21">
            <a:extLst>
              <a:ext uri="{FF2B5EF4-FFF2-40B4-BE49-F238E27FC236}">
                <a16:creationId xmlns:a16="http://schemas.microsoft.com/office/drawing/2014/main" id="{D043DEA1-EE8D-462B-A584-F1C1D30B8727}"/>
              </a:ext>
            </a:extLst>
          </p:cNvPr>
          <p:cNvGrpSpPr/>
          <p:nvPr/>
        </p:nvGrpSpPr>
        <p:grpSpPr>
          <a:xfrm>
            <a:off x="20" y="148514"/>
            <a:ext cx="12191980" cy="6856718"/>
            <a:chOff x="20" y="1282"/>
            <a:chExt cx="12191980" cy="6856718"/>
          </a:xfrm>
        </p:grpSpPr>
        <p:pic>
          <p:nvPicPr>
            <p:cNvPr id="7" name="Picture 6" descr="A picture containing object, light, sitting, close&#10;&#10;Description automatically generated">
              <a:extLst>
                <a:ext uri="{FF2B5EF4-FFF2-40B4-BE49-F238E27FC236}">
                  <a16:creationId xmlns:a16="http://schemas.microsoft.com/office/drawing/2014/main" id="{D98532F4-0136-48E6-A814-1E27B3DB479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Oval 13">
              <a:extLst>
                <a:ext uri="{FF2B5EF4-FFF2-40B4-BE49-F238E27FC236}">
                  <a16:creationId xmlns:a16="http://schemas.microsoft.com/office/drawing/2014/main" id="{E256AB0B-98E2-4888-A069-E0CDCD7658AB}"/>
                </a:ext>
              </a:extLst>
            </p:cNvPr>
            <p:cNvSpPr/>
            <p:nvPr/>
          </p:nvSpPr>
          <p:spPr>
            <a:xfrm>
              <a:off x="366917" y="476536"/>
              <a:ext cx="3619428" cy="3499113"/>
            </a:xfrm>
            <a:prstGeom prst="ellipse">
              <a:avLst/>
            </a:prstGeom>
            <a:solidFill>
              <a:schemeClr val="accent6">
                <a:lumMod val="20000"/>
                <a:lumOff val="80000"/>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B700DA4-AB47-45D4-8DA6-9048B0BC16D3}"/>
                </a:ext>
              </a:extLst>
            </p:cNvPr>
            <p:cNvSpPr txBox="1"/>
            <p:nvPr/>
          </p:nvSpPr>
          <p:spPr>
            <a:xfrm>
              <a:off x="728890" y="2686170"/>
              <a:ext cx="2844960" cy="769441"/>
            </a:xfrm>
            <a:prstGeom prst="rect">
              <a:avLst/>
            </a:prstGeom>
            <a:noFill/>
          </p:spPr>
          <p:txBody>
            <a:bodyPr wrap="square" rtlCol="0">
              <a:spAutoFit/>
            </a:bodyPr>
            <a:lstStyle/>
            <a:p>
              <a:pPr algn="ctr"/>
              <a:r>
                <a:rPr lang="en-GB" sz="4400" dirty="0"/>
                <a:t>Challenge</a:t>
              </a:r>
            </a:p>
          </p:txBody>
        </p:sp>
      </p:grpSp>
      <p:sp>
        <p:nvSpPr>
          <p:cNvPr id="24" name="TextBox 23">
            <a:extLst>
              <a:ext uri="{FF2B5EF4-FFF2-40B4-BE49-F238E27FC236}">
                <a16:creationId xmlns:a16="http://schemas.microsoft.com/office/drawing/2014/main" id="{38DDE587-F5DD-446C-B58F-7FBF2BA7F08E}"/>
              </a:ext>
            </a:extLst>
          </p:cNvPr>
          <p:cNvSpPr txBox="1"/>
          <p:nvPr/>
        </p:nvSpPr>
        <p:spPr>
          <a:xfrm>
            <a:off x="424031" y="4271395"/>
            <a:ext cx="3474638" cy="2554545"/>
          </a:xfrm>
          <a:prstGeom prst="rect">
            <a:avLst/>
          </a:prstGeom>
          <a:noFill/>
        </p:spPr>
        <p:txBody>
          <a:bodyPr wrap="square">
            <a:spAutoFit/>
          </a:bodyPr>
          <a:lstStyle/>
          <a:p>
            <a:pPr algn="ctr"/>
            <a:r>
              <a:rPr lang="en-GB" sz="1600" dirty="0">
                <a:solidFill>
                  <a:schemeClr val="bg1"/>
                </a:solidFill>
                <a:effectLst/>
                <a:latin typeface="+mj-lt"/>
                <a:ea typeface="Calibri" panose="020F0502020204030204" pitchFamily="34" charset="0"/>
                <a:cs typeface="Times New Roman" panose="02020603050405020304" pitchFamily="18" charset="0"/>
              </a:rPr>
              <a:t>“The purpose of challenging activities is to encourage the child to take age-appropriate risks in order to foster feelings of competence and mastery. These activities are mostly done cooperatively with the adults. Challenging activities also help the children to accept structure, engagement and nurture that they may resist in more direct forms.” </a:t>
            </a:r>
            <a:endParaRPr lang="en-GB" sz="1600" dirty="0">
              <a:solidFill>
                <a:schemeClr val="bg1"/>
              </a:solidFill>
              <a:latin typeface="+mj-lt"/>
            </a:endParaRPr>
          </a:p>
        </p:txBody>
      </p:sp>
      <p:sp>
        <p:nvSpPr>
          <p:cNvPr id="26" name="TextBox 25">
            <a:extLst>
              <a:ext uri="{FF2B5EF4-FFF2-40B4-BE49-F238E27FC236}">
                <a16:creationId xmlns:a16="http://schemas.microsoft.com/office/drawing/2014/main" id="{E5BB7D6C-BAB9-49F6-8492-78132172B2E4}"/>
              </a:ext>
            </a:extLst>
          </p:cNvPr>
          <p:cNvSpPr txBox="1"/>
          <p:nvPr/>
        </p:nvSpPr>
        <p:spPr>
          <a:xfrm>
            <a:off x="4260642" y="699099"/>
            <a:ext cx="7708806" cy="5807487"/>
          </a:xfrm>
          <a:prstGeom prst="rect">
            <a:avLst/>
          </a:prstGeom>
          <a:solidFill>
            <a:schemeClr val="accent6">
              <a:lumMod val="20000"/>
              <a:lumOff val="80000"/>
              <a:alpha val="85000"/>
            </a:schemeClr>
          </a:solidFill>
        </p:spPr>
        <p:txBody>
          <a:bodyPr wrap="square">
            <a:spAutoFit/>
          </a:bodyPr>
          <a:lstStyle/>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Paper punch: hold a piece of newspaper stretched out and invite the child to punch through it. Praise his strength. Increase the challenge by adding additional layers of paper</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Balance a pillow/cushion on your head as you move around the room. How long can you balance it for? Increase the challenge by adding pillows</a:t>
            </a:r>
            <a:endParaRPr lang="en-GB" dirty="0">
              <a:latin typeface="+mj-lt"/>
              <a:ea typeface="Calibri" panose="020F050202020403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Pop bubbles as quickly as possible using only one part of the body</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Keep a balloon in the air</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Balance on a stack of pillows</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Walk around balancing a beanbag on your head</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Jump to see how high you can reach and touch the wall</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Eat watermelon and then see who can spit the seeds the furthest or see how many the group can get into a container</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The group all hold hands in a circle and then tangle themselves up. </a:t>
            </a:r>
            <a:r>
              <a:rPr lang="en-GB" dirty="0">
                <a:latin typeface="+mj-lt"/>
                <a:ea typeface="Calibri" panose="020F0502020204030204" pitchFamily="34" charset="0"/>
                <a:cs typeface="Times New Roman" panose="02020603050405020304" pitchFamily="18" charset="0"/>
              </a:rPr>
              <a:t>C</a:t>
            </a:r>
            <a:r>
              <a:rPr lang="en-GB" dirty="0">
                <a:effectLst/>
                <a:latin typeface="+mj-lt"/>
                <a:ea typeface="Calibri" panose="020F0502020204030204" pitchFamily="34" charset="0"/>
                <a:cs typeface="Times New Roman" panose="02020603050405020304" pitchFamily="18" charset="0"/>
              </a:rPr>
              <a:t>hildren have to give instructions to help them become untangled without breaking </a:t>
            </a:r>
            <a:r>
              <a:rPr lang="en-GB" dirty="0">
                <a:latin typeface="+mj-lt"/>
                <a:ea typeface="Calibri" panose="020F0502020204030204" pitchFamily="34" charset="0"/>
                <a:cs typeface="Times New Roman" panose="02020603050405020304" pitchFamily="18" charset="0"/>
              </a:rPr>
              <a:t>hands</a:t>
            </a:r>
            <a:endParaRPr lang="en-GB" dirty="0">
              <a:effectLst/>
              <a:latin typeface="+mj-lt"/>
              <a:ea typeface="Calibri" panose="020F050202020403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Have a water pistol fight or water pistol shooting contest with a target</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Feather blow: waft a feather from one end of the room to the other using a piece of card. Who can reach the other side first? </a:t>
            </a:r>
          </a:p>
        </p:txBody>
      </p:sp>
      <p:pic>
        <p:nvPicPr>
          <p:cNvPr id="2" name="Picture 1" descr="A picture containing shape&#10;&#10;Description automatically generated">
            <a:extLst>
              <a:ext uri="{FF2B5EF4-FFF2-40B4-BE49-F238E27FC236}">
                <a16:creationId xmlns:a16="http://schemas.microsoft.com/office/drawing/2014/main" id="{88405F9D-C099-4290-8298-F8AD586A7F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231" y="1052561"/>
            <a:ext cx="1706584" cy="1706584"/>
          </a:xfrm>
          <a:prstGeom prst="rect">
            <a:avLst/>
          </a:prstGeom>
        </p:spPr>
      </p:pic>
    </p:spTree>
    <p:extLst>
      <p:ext uri="{BB962C8B-B14F-4D97-AF65-F5344CB8AC3E}">
        <p14:creationId xmlns:p14="http://schemas.microsoft.com/office/powerpoint/2010/main" val="3557026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153075" y="292242"/>
            <a:ext cx="5512364" cy="1050993"/>
            <a:chOff x="145903" y="2776620"/>
            <a:chExt cx="5512364" cy="1019870"/>
          </a:xfrm>
        </p:grpSpPr>
        <p:sp>
          <p:nvSpPr>
            <p:cNvPr id="3" name="TextBox 2">
              <a:extLst>
                <a:ext uri="{FF2B5EF4-FFF2-40B4-BE49-F238E27FC236}">
                  <a16:creationId xmlns:a16="http://schemas.microsoft.com/office/drawing/2014/main" id="{640B64EF-8254-4113-ADC6-E08FC91913D1}"/>
                </a:ext>
              </a:extLst>
            </p:cNvPr>
            <p:cNvSpPr txBox="1"/>
            <p:nvPr/>
          </p:nvSpPr>
          <p:spPr>
            <a:xfrm>
              <a:off x="254334" y="2776620"/>
              <a:ext cx="5403933" cy="985586"/>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Special time</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254334" y="3796490"/>
              <a:ext cx="507229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461665"/>
            </a:xfrm>
            <a:prstGeom prst="rect">
              <a:avLst/>
            </a:prstGeom>
            <a:noFill/>
          </p:spPr>
          <p:txBody>
            <a:bodyPr wrap="square" rtlCol="0">
              <a:spAutoFit/>
            </a:bodyPr>
            <a:lstStyle/>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sp>
        <p:nvSpPr>
          <p:cNvPr id="35" name="TextBox 34">
            <a:extLst>
              <a:ext uri="{FF2B5EF4-FFF2-40B4-BE49-F238E27FC236}">
                <a16:creationId xmlns:a16="http://schemas.microsoft.com/office/drawing/2014/main" id="{E37D2D9A-561A-4A68-B416-3B19F65FA92A}"/>
              </a:ext>
            </a:extLst>
          </p:cNvPr>
          <p:cNvSpPr txBox="1"/>
          <p:nvPr/>
        </p:nvSpPr>
        <p:spPr>
          <a:xfrm>
            <a:off x="114775" y="1806007"/>
            <a:ext cx="5289157" cy="949171"/>
          </a:xfrm>
          <a:prstGeom prst="rect">
            <a:avLst/>
          </a:prstGeom>
          <a:noFill/>
        </p:spPr>
        <p:txBody>
          <a:bodyPr wrap="square">
            <a:spAutoFit/>
          </a:bodyPr>
          <a:lstStyle/>
          <a:p>
            <a:pPr algn="r">
              <a:lnSpc>
                <a:spcPct val="120000"/>
              </a:lnSpc>
              <a:spcAft>
                <a:spcPts val="800"/>
              </a:spcAft>
            </a:pPr>
            <a:r>
              <a:rPr lang="en-US" sz="2400" b="1" dirty="0">
                <a:solidFill>
                  <a:schemeClr val="bg1"/>
                </a:solidFill>
                <a:effectLst/>
                <a:latin typeface="Ravvi"/>
                <a:ea typeface="MS Mincho" panose="02020609040205080304" pitchFamily="49" charset="-128"/>
                <a:cs typeface="Times New Roman" panose="02020603050405020304" pitchFamily="18" charset="0"/>
              </a:rPr>
              <a:t>Giving your child ten minutes of your undivided attention every day</a:t>
            </a:r>
            <a:endParaRPr lang="en-GB" sz="1800" dirty="0">
              <a:solidFill>
                <a:schemeClr val="bg1"/>
              </a:solidFill>
              <a:effectLst/>
              <a:latin typeface="Ravvi"/>
              <a:ea typeface="MS Mincho" panose="02020609040205080304" pitchFamily="49" charset="-128"/>
              <a:cs typeface="Times New Roman" panose="02020603050405020304" pitchFamily="18" charset="0"/>
            </a:endParaRPr>
          </a:p>
        </p:txBody>
      </p:sp>
      <p:pic>
        <p:nvPicPr>
          <p:cNvPr id="1026" name="Picture 2" descr="Blackboard Background Images, Stock Photos &amp; Vectors | Shutterstock">
            <a:hlinkClick r:id="rId2"/>
            <a:extLst>
              <a:ext uri="{FF2B5EF4-FFF2-40B4-BE49-F238E27FC236}">
                <a16:creationId xmlns:a16="http://schemas.microsoft.com/office/drawing/2014/main" id="{8F919DED-153E-4E41-AF8F-8C8A2E73ED4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rot="16200000">
            <a:off x="5804898" y="495155"/>
            <a:ext cx="6623987" cy="58440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Matching Game Adult Child Card Play Activity EYFS Illustration - Twinkl">
            <a:hlinkClick r:id="rId4" tgtFrame="&quot;_blank&quot;"/>
            <a:extLst>
              <a:ext uri="{FF2B5EF4-FFF2-40B4-BE49-F238E27FC236}">
                <a16:creationId xmlns:a16="http://schemas.microsoft.com/office/drawing/2014/main" id="{5FEAE2EC-DA68-45D6-8621-5D7F57D492B5}"/>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1005198" y="3288611"/>
            <a:ext cx="3291671" cy="2772324"/>
          </a:xfrm>
          <a:prstGeom prst="rect">
            <a:avLst/>
          </a:prstGeom>
          <a:noFill/>
          <a:ln>
            <a:noFill/>
          </a:ln>
          <a:extLst>
            <a:ext uri="{53640926-AAD7-44D8-BBD7-CCE9431645EC}">
              <a14:shadowObscured xmlns:a14="http://schemas.microsoft.com/office/drawing/2010/main"/>
            </a:ext>
          </a:extLst>
        </p:spPr>
      </p:pic>
      <p:sp>
        <p:nvSpPr>
          <p:cNvPr id="33" name="TextBox 32">
            <a:extLst>
              <a:ext uri="{FF2B5EF4-FFF2-40B4-BE49-F238E27FC236}">
                <a16:creationId xmlns:a16="http://schemas.microsoft.com/office/drawing/2014/main" id="{BDA1E234-C7EA-4132-A8A8-E77A2F2F81D6}"/>
              </a:ext>
            </a:extLst>
          </p:cNvPr>
          <p:cNvSpPr txBox="1"/>
          <p:nvPr/>
        </p:nvSpPr>
        <p:spPr>
          <a:xfrm>
            <a:off x="6194857" y="163308"/>
            <a:ext cx="5844067" cy="6813532"/>
          </a:xfrm>
          <a:prstGeom prst="rect">
            <a:avLst/>
          </a:prstGeom>
          <a:noFill/>
        </p:spPr>
        <p:txBody>
          <a:bodyPr wrap="square">
            <a:spAutoFit/>
          </a:bodyPr>
          <a:lstStyle/>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Try to do special time every day.</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Ask your child what they want to do for the ten minutes.  Let them choose anything, within reason.</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During the ten minutes, give the child your undivided attention.</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Turn the TV off, ignore the phone, don’t try to do anything else (e.g. cook the dinner, do the ironing) at the same time.</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Have a nice time with your child</a:t>
            </a:r>
            <a:r>
              <a:rPr lang="en-US" sz="1550" dirty="0">
                <a:solidFill>
                  <a:schemeClr val="bg1"/>
                </a:solidFill>
                <a:latin typeface="+mj-lt"/>
                <a:ea typeface="MS Mincho" panose="02020609040205080304" pitchFamily="49" charset="-128"/>
                <a:cs typeface="Times New Roman" panose="02020603050405020304" pitchFamily="18" charset="0"/>
              </a:rPr>
              <a:t> and u</a:t>
            </a:r>
            <a:r>
              <a:rPr lang="en-US" sz="1550" dirty="0">
                <a:solidFill>
                  <a:schemeClr val="bg1"/>
                </a:solidFill>
                <a:effectLst/>
                <a:latin typeface="+mj-lt"/>
                <a:ea typeface="MS Mincho" panose="02020609040205080304" pitchFamily="49" charset="-128"/>
                <a:cs typeface="Times New Roman" panose="02020603050405020304" pitchFamily="18" charset="0"/>
              </a:rPr>
              <a:t>se this time to give your child lots of praise.</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Give your child lots of affection during these ten minutes – give them hugs and kisses if they like that.  If they don’t like hugs and kisses, at least try to show some physical affection – put an arm around their shoulder or touch them on the arm a few times.</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Let the child be in charge during these ten minutes.  If they want to change the rules of the game that you are playing, that is fine.  If they act silly or show off, let it pass.  During these ten minutes, it is all about having a relaxed time.  Don’t criticise your child unless they actually do something dangerous.</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Don’t use this time to teach your child – there are plenty of other times for learning.  These ten minutes are just about enjoying your time together.</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spcAft>
                <a:spcPts val="800"/>
              </a:spcAft>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Try not to ask too many questions during these ten minutes.  Asking questions stops your child’s mind from relaxing and going with the flow.  Questions are fine at any other time, but not in this special ten minutes.</a:t>
            </a:r>
            <a:endParaRPr lang="en-GB" sz="1550" dirty="0">
              <a:solidFill>
                <a:schemeClr val="bg1"/>
              </a:solidFill>
              <a:effectLst/>
              <a:latin typeface="+mj-lt"/>
              <a:ea typeface="MS Mincho" panose="02020609040205080304" pitchFamily="49" charset="-128"/>
              <a:cs typeface="Times New Roman" panose="02020603050405020304" pitchFamily="18" charset="0"/>
            </a:endParaRPr>
          </a:p>
        </p:txBody>
      </p:sp>
      <p:sp>
        <p:nvSpPr>
          <p:cNvPr id="10" name="Text Box 55">
            <a:extLst>
              <a:ext uri="{FF2B5EF4-FFF2-40B4-BE49-F238E27FC236}">
                <a16:creationId xmlns:a16="http://schemas.microsoft.com/office/drawing/2014/main" id="{105610BD-1C26-4B30-B92B-D1915A6037FE}"/>
              </a:ext>
            </a:extLst>
          </p:cNvPr>
          <p:cNvSpPr txBox="1"/>
          <p:nvPr/>
        </p:nvSpPr>
        <p:spPr>
          <a:xfrm>
            <a:off x="65213" y="6565758"/>
            <a:ext cx="5494665" cy="23509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Sam Cartwright-Hatton – Coping with an Anxious or Depressed Child:  A Guide for Parents &amp; Carers</a:t>
            </a:r>
            <a:endParaRPr lang="en-GB"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846933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561635" y="1263286"/>
            <a:ext cx="4633450" cy="1123864"/>
            <a:chOff x="254334" y="2776620"/>
            <a:chExt cx="5403933" cy="1019870"/>
          </a:xfrm>
        </p:grpSpPr>
        <p:sp>
          <p:nvSpPr>
            <p:cNvPr id="3" name="TextBox 2">
              <a:extLst>
                <a:ext uri="{FF2B5EF4-FFF2-40B4-BE49-F238E27FC236}">
                  <a16:creationId xmlns:a16="http://schemas.microsoft.com/office/drawing/2014/main" id="{640B64EF-8254-4113-ADC6-E08FC91913D1}"/>
                </a:ext>
              </a:extLst>
            </p:cNvPr>
            <p:cNvSpPr txBox="1"/>
            <p:nvPr/>
          </p:nvSpPr>
          <p:spPr>
            <a:xfrm>
              <a:off x="2128592" y="2776620"/>
              <a:ext cx="3529675" cy="921681"/>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Praise</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254334" y="3796490"/>
              <a:ext cx="507229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E37D2D9A-561A-4A68-B416-3B19F65FA92A}"/>
              </a:ext>
            </a:extLst>
          </p:cNvPr>
          <p:cNvSpPr txBox="1"/>
          <p:nvPr/>
        </p:nvSpPr>
        <p:spPr>
          <a:xfrm>
            <a:off x="468664" y="2688062"/>
            <a:ext cx="4515002" cy="3046988"/>
          </a:xfrm>
          <a:prstGeom prst="rect">
            <a:avLst/>
          </a:prstGeom>
          <a:noFill/>
        </p:spPr>
        <p:txBody>
          <a:bodyPr wrap="square">
            <a:spAutoFit/>
          </a:bodyPr>
          <a:lstStyle/>
          <a:p>
            <a:pPr algn="r"/>
            <a:r>
              <a:rPr lang="en-GB" sz="2400" i="0" u="none" strike="noStrike" dirty="0">
                <a:solidFill>
                  <a:schemeClr val="bg1"/>
                </a:solidFill>
                <a:effectLst/>
                <a:latin typeface="Raavi" panose="020B0502040204020203" pitchFamily="34" charset="0"/>
                <a:cs typeface="Raavi" panose="020B0502040204020203" pitchFamily="34" charset="0"/>
              </a:rPr>
              <a:t>Praise nurtures your child's confidence and sense of self. By using praise, you're showing your child how to think and talk positively about themselves. You're helping your child learn how to recognise when they do well and feel proud of themselves.</a:t>
            </a:r>
            <a:endParaRPr lang="en-GB" sz="22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pic>
        <p:nvPicPr>
          <p:cNvPr id="27" name="Picture 26" descr="A close up of furniture&#10;&#10;Description automatically generated">
            <a:extLst>
              <a:ext uri="{FF2B5EF4-FFF2-40B4-BE49-F238E27FC236}">
                <a16:creationId xmlns:a16="http://schemas.microsoft.com/office/drawing/2014/main" id="{AF48403F-77D5-4470-923F-B6DBC01486E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0000" b="90000" l="10000" r="90000">
                        <a14:foregroundMark x1="56250" y1="61806" x2="56250" y2="61806"/>
                        <a14:foregroundMark x1="49167" y1="50000" x2="49167" y2="50000"/>
                        <a14:foregroundMark x1="50833" y1="29861" x2="50833" y2="29861"/>
                        <a14:foregroundMark x1="55417" y1="31250" x2="55417" y2="31250"/>
                        <a14:foregroundMark x1="60000" y1="19444" x2="60000" y2="19444"/>
                        <a14:foregroundMark x1="54583" y1="11111" x2="54583" y2="11111"/>
                        <a14:foregroundMark x1="24167" y1="46528" x2="24167" y2="46528"/>
                        <a14:foregroundMark x1="22917" y1="43750" x2="22917" y2="43750"/>
                        <a14:foregroundMark x1="22500" y1="43056" x2="22500" y2="43056"/>
                        <a14:foregroundMark x1="22500" y1="46528" x2="22500" y2="46528"/>
                        <a14:foregroundMark x1="21667" y1="33333" x2="21667" y2="33333"/>
                        <a14:foregroundMark x1="23333" y1="33333" x2="23333" y2="33333"/>
                        <a14:foregroundMark x1="25417" y1="30556" x2="25417" y2="30556"/>
                        <a14:foregroundMark x1="79167" y1="37500" x2="79167" y2="37500"/>
                        <a14:foregroundMark x1="21667" y1="74306" x2="21667" y2="74306"/>
                        <a14:foregroundMark x1="40000" y1="40278" x2="40000" y2="40278"/>
                        <a14:foregroundMark x1="47083" y1="22917" x2="47083" y2="22917"/>
                        <a14:foregroundMark x1="47083" y1="50000" x2="47083" y2="50000"/>
                        <a14:foregroundMark x1="47083" y1="45833" x2="47083" y2="45833"/>
                        <a14:foregroundMark x1="47083" y1="43056" x2="47083" y2="43056"/>
                        <a14:foregroundMark x1="46667" y1="55556" x2="46667" y2="55556"/>
                        <a14:foregroundMark x1="46667" y1="48611" x2="46667" y2="48611"/>
                      </a14:backgroundRemoval>
                    </a14:imgEffect>
                  </a14:imgLayer>
                </a14:imgProps>
              </a:ext>
              <a:ext uri="{28A0092B-C50C-407E-A947-70E740481C1C}">
                <a14:useLocalDpi xmlns:a14="http://schemas.microsoft.com/office/drawing/2010/main"/>
              </a:ext>
            </a:extLst>
          </a:blip>
          <a:srcRect l="17486" t="3153" r="11840" b="54552"/>
          <a:stretch/>
        </p:blipFill>
        <p:spPr>
          <a:xfrm>
            <a:off x="5412387" y="4852836"/>
            <a:ext cx="5529933" cy="1985630"/>
          </a:xfrm>
          <a:prstGeom prst="rect">
            <a:avLst/>
          </a:prstGeom>
        </p:spPr>
      </p:pic>
      <p:grpSp>
        <p:nvGrpSpPr>
          <p:cNvPr id="18" name="Group 17">
            <a:extLst>
              <a:ext uri="{FF2B5EF4-FFF2-40B4-BE49-F238E27FC236}">
                <a16:creationId xmlns:a16="http://schemas.microsoft.com/office/drawing/2014/main" id="{0818DC3D-675C-4095-9F81-5D5E99C8AE76}"/>
              </a:ext>
            </a:extLst>
          </p:cNvPr>
          <p:cNvGrpSpPr/>
          <p:nvPr/>
        </p:nvGrpSpPr>
        <p:grpSpPr>
          <a:xfrm>
            <a:off x="6394089" y="-25130"/>
            <a:ext cx="3744763" cy="6748042"/>
            <a:chOff x="7776709" y="148171"/>
            <a:chExt cx="3010544" cy="6748042"/>
          </a:xfrm>
        </p:grpSpPr>
        <p:pic>
          <p:nvPicPr>
            <p:cNvPr id="13" name="Picture 12" descr="A picture containing brick&#10;&#10;Description automatically generated">
              <a:extLst>
                <a:ext uri="{FF2B5EF4-FFF2-40B4-BE49-F238E27FC236}">
                  <a16:creationId xmlns:a16="http://schemas.microsoft.com/office/drawing/2014/main" id="{8D036B0D-C313-4139-B4BB-63679FC21F7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5996" l="0" r="100000">
                          <a14:foregroundMark x1="68986" y1="88181" x2="68986" y2="88181"/>
                          <a14:foregroundMark x1="31467" y1="85094" x2="31467" y2="85094"/>
                          <a14:foregroundMark x1="57943" y1="85769" x2="57943" y2="85769"/>
                          <a14:foregroundMark x1="57943" y1="85769" x2="57943" y2="85769"/>
                          <a14:foregroundMark x1="65961" y1="83406" x2="65961" y2="83406"/>
                          <a14:foregroundMark x1="76097" y1="81862" x2="76097" y2="81862"/>
                          <a14:foregroundMark x1="43873" y1="96044" x2="43873" y2="96044"/>
                          <a14:foregroundMark x1="33283" y1="89870" x2="33283" y2="89870"/>
                        </a14:backgroundRemoval>
                      </a14:imgEffect>
                    </a14:imgLayer>
                  </a14:imgProps>
                </a:ext>
                <a:ext uri="{28A0092B-C50C-407E-A947-70E740481C1C}">
                  <a14:useLocalDpi xmlns:a14="http://schemas.microsoft.com/office/drawing/2010/main"/>
                </a:ext>
              </a:extLst>
            </a:blip>
            <a:srcRect/>
            <a:stretch/>
          </p:blipFill>
          <p:spPr>
            <a:xfrm rot="292037">
              <a:off x="7776709" y="148171"/>
              <a:ext cx="3010544" cy="6748042"/>
            </a:xfrm>
            <a:prstGeom prst="rect">
              <a:avLst/>
            </a:prstGeom>
          </p:spPr>
        </p:pic>
        <p:sp>
          <p:nvSpPr>
            <p:cNvPr id="9" name="TextBox 8">
              <a:extLst>
                <a:ext uri="{FF2B5EF4-FFF2-40B4-BE49-F238E27FC236}">
                  <a16:creationId xmlns:a16="http://schemas.microsoft.com/office/drawing/2014/main" id="{A548A819-31B6-43E7-AE40-7BD4D43ED822}"/>
                </a:ext>
              </a:extLst>
            </p:cNvPr>
            <p:cNvSpPr txBox="1"/>
            <p:nvPr/>
          </p:nvSpPr>
          <p:spPr>
            <a:xfrm rot="21324684">
              <a:off x="8609192" y="1935962"/>
              <a:ext cx="1869994" cy="1200329"/>
            </a:xfrm>
            <a:prstGeom prst="rect">
              <a:avLst/>
            </a:prstGeom>
            <a:noFill/>
          </p:spPr>
          <p:txBody>
            <a:bodyPr wrap="square" rtlCol="0">
              <a:spAutoFit/>
            </a:bodyPr>
            <a:lstStyle/>
            <a:p>
              <a:pPr algn="ctr"/>
              <a:r>
                <a:rPr lang="en-GB" sz="2400" dirty="0">
                  <a:solidFill>
                    <a:schemeClr val="bg1"/>
                  </a:solidFill>
                </a:rPr>
                <a:t>Sound really positive when giving praise</a:t>
              </a:r>
            </a:p>
          </p:txBody>
        </p:sp>
        <p:sp>
          <p:nvSpPr>
            <p:cNvPr id="10" name="TextBox 9">
              <a:extLst>
                <a:ext uri="{FF2B5EF4-FFF2-40B4-BE49-F238E27FC236}">
                  <a16:creationId xmlns:a16="http://schemas.microsoft.com/office/drawing/2014/main" id="{D200CBA7-6ECF-40A4-9549-A2DAE06EB1A7}"/>
                </a:ext>
              </a:extLst>
            </p:cNvPr>
            <p:cNvSpPr txBox="1"/>
            <p:nvPr/>
          </p:nvSpPr>
          <p:spPr>
            <a:xfrm>
              <a:off x="8456532" y="4358316"/>
              <a:ext cx="1650897" cy="1323439"/>
            </a:xfrm>
            <a:prstGeom prst="rect">
              <a:avLst/>
            </a:prstGeom>
            <a:noFill/>
          </p:spPr>
          <p:txBody>
            <a:bodyPr wrap="square" rtlCol="0">
              <a:spAutoFit/>
            </a:bodyPr>
            <a:lstStyle/>
            <a:p>
              <a:pPr algn="ctr"/>
              <a:r>
                <a:rPr lang="en-GB" sz="2000" dirty="0">
                  <a:solidFill>
                    <a:schemeClr val="bg1"/>
                  </a:solidFill>
                </a:rPr>
                <a:t>Give praise when you see a behaviour you like</a:t>
              </a:r>
            </a:p>
          </p:txBody>
        </p:sp>
        <p:sp>
          <p:nvSpPr>
            <p:cNvPr id="11" name="TextBox 10">
              <a:extLst>
                <a:ext uri="{FF2B5EF4-FFF2-40B4-BE49-F238E27FC236}">
                  <a16:creationId xmlns:a16="http://schemas.microsoft.com/office/drawing/2014/main" id="{D62FC9FD-5ACD-41E2-AC3F-AB8254289763}"/>
                </a:ext>
              </a:extLst>
            </p:cNvPr>
            <p:cNvSpPr txBox="1"/>
            <p:nvPr/>
          </p:nvSpPr>
          <p:spPr>
            <a:xfrm>
              <a:off x="8754473" y="3192609"/>
              <a:ext cx="1723123" cy="1208023"/>
            </a:xfrm>
            <a:prstGeom prst="rect">
              <a:avLst/>
            </a:prstGeom>
            <a:noFill/>
          </p:spPr>
          <p:txBody>
            <a:bodyPr wrap="square" rtlCol="0">
              <a:spAutoFit/>
            </a:bodyPr>
            <a:lstStyle/>
            <a:p>
              <a:pPr algn="ctr"/>
              <a:r>
                <a:rPr lang="en-GB" sz="1450" dirty="0">
                  <a:solidFill>
                    <a:schemeClr val="bg1"/>
                  </a:solidFill>
                </a:rPr>
                <a:t>Don’t follow praise with criticism (e.g. “Well done for tidying your room, why can’t you do that every day?”</a:t>
              </a:r>
            </a:p>
          </p:txBody>
        </p:sp>
        <p:sp>
          <p:nvSpPr>
            <p:cNvPr id="14" name="TextBox 13">
              <a:extLst>
                <a:ext uri="{FF2B5EF4-FFF2-40B4-BE49-F238E27FC236}">
                  <a16:creationId xmlns:a16="http://schemas.microsoft.com/office/drawing/2014/main" id="{DAE9568A-1FE4-4673-B233-52A5AC716254}"/>
                </a:ext>
              </a:extLst>
            </p:cNvPr>
            <p:cNvSpPr txBox="1"/>
            <p:nvPr/>
          </p:nvSpPr>
          <p:spPr>
            <a:xfrm>
              <a:off x="8399571" y="701447"/>
              <a:ext cx="1941200" cy="1077218"/>
            </a:xfrm>
            <a:prstGeom prst="rect">
              <a:avLst/>
            </a:prstGeom>
            <a:noFill/>
          </p:spPr>
          <p:txBody>
            <a:bodyPr wrap="square" rtlCol="0">
              <a:spAutoFit/>
            </a:bodyPr>
            <a:lstStyle/>
            <a:p>
              <a:pPr algn="ctr"/>
              <a:r>
                <a:rPr lang="en-GB" sz="1600" dirty="0">
                  <a:solidFill>
                    <a:schemeClr val="bg1"/>
                  </a:solidFill>
                </a:rPr>
                <a:t>Make it really clear what you are giving the praise for (e.g. “Thank you for listening to my instruction”</a:t>
              </a:r>
            </a:p>
          </p:txBody>
        </p:sp>
        <p:sp>
          <p:nvSpPr>
            <p:cNvPr id="16" name="TextBox 15">
              <a:extLst>
                <a:ext uri="{FF2B5EF4-FFF2-40B4-BE49-F238E27FC236}">
                  <a16:creationId xmlns:a16="http://schemas.microsoft.com/office/drawing/2014/main" id="{DEA279BE-8C54-4170-BA9D-BB347F51FB79}"/>
                </a:ext>
              </a:extLst>
            </p:cNvPr>
            <p:cNvSpPr txBox="1"/>
            <p:nvPr/>
          </p:nvSpPr>
          <p:spPr>
            <a:xfrm>
              <a:off x="8571562" y="5681755"/>
              <a:ext cx="1769210" cy="923330"/>
            </a:xfrm>
            <a:prstGeom prst="rect">
              <a:avLst/>
            </a:prstGeom>
            <a:noFill/>
          </p:spPr>
          <p:txBody>
            <a:bodyPr wrap="square" rtlCol="0">
              <a:spAutoFit/>
            </a:bodyPr>
            <a:lstStyle/>
            <a:p>
              <a:pPr algn="ctr"/>
              <a:r>
                <a:rPr lang="en-GB" dirty="0"/>
                <a:t>Give praise straight after the behaviour you liked!</a:t>
              </a:r>
            </a:p>
          </p:txBody>
        </p:sp>
      </p:grpSp>
      <mc:AlternateContent xmlns:mc="http://schemas.openxmlformats.org/markup-compatibility/2006">
        <mc:Choice xmlns:pslz="http://schemas.microsoft.com/office/powerpoint/2016/slidezoom" Requires="pslz">
          <p:graphicFrame>
            <p:nvGraphicFramePr>
              <p:cNvPr id="29" name="Slide Zoom 28">
                <a:extLst>
                  <a:ext uri="{FF2B5EF4-FFF2-40B4-BE49-F238E27FC236}">
                    <a16:creationId xmlns:a16="http://schemas.microsoft.com/office/drawing/2014/main" id="{FA10FECC-6174-4576-8C7E-703D7355B348}"/>
                  </a:ext>
                </a:extLst>
              </p:cNvPr>
              <p:cNvGraphicFramePr>
                <a:graphicFrameLocks noChangeAspect="1"/>
              </p:cNvGraphicFramePr>
              <p:nvPr>
                <p:extLst>
                  <p:ext uri="{D42A27DB-BD31-4B8C-83A1-F6EECF244321}">
                    <p14:modId xmlns:p14="http://schemas.microsoft.com/office/powerpoint/2010/main" val="858762712"/>
                  </p:ext>
                </p:extLst>
              </p:nvPr>
            </p:nvGraphicFramePr>
            <p:xfrm>
              <a:off x="10508509" y="125713"/>
              <a:ext cx="1486699" cy="1714500"/>
            </p:xfrm>
            <a:graphic>
              <a:graphicData uri="http://schemas.microsoft.com/office/powerpoint/2016/slidezoom">
                <pslz:sldZm>
                  <pslz:sldZmObj sldId="314" cId="983527934">
                    <pslz:zmPr id="{D1FD4D7C-C861-4E43-AEF7-90935ECEC3EA}" transitionDur="1000" showBg="0">
                      <p166:blipFill xmlns:p166="http://schemas.microsoft.com/office/powerpoint/2016/6/main">
                        <a:blip r:embed="rId6"/>
                        <a:stretch>
                          <a:fillRect/>
                        </a:stretch>
                      </p166:blipFill>
                      <p166:spPr xmlns:p166="http://schemas.microsoft.com/office/powerpoint/2016/6/main">
                        <a:xfrm>
                          <a:off x="0" y="0"/>
                          <a:ext cx="1486699" cy="1714500"/>
                        </a:xfrm>
                        <a:prstGeom prst="rect">
                          <a:avLst/>
                        </a:prstGeom>
                        <a:ln w="3175">
                          <a:noFill/>
                        </a:ln>
                      </p166:spPr>
                    </pslz:zmPr>
                  </pslz:sldZmObj>
                </pslz:sldZm>
              </a:graphicData>
            </a:graphic>
          </p:graphicFrame>
        </mc:Choice>
        <mc:Fallback>
          <p:pic>
            <p:nvPicPr>
              <p:cNvPr id="29" name="Slide Zoom 28">
                <a:hlinkClick r:id="rId7" action="ppaction://hlinksldjump"/>
                <a:extLst>
                  <a:ext uri="{FF2B5EF4-FFF2-40B4-BE49-F238E27FC236}">
                    <a16:creationId xmlns:a16="http://schemas.microsoft.com/office/drawing/2014/main" id="{FA10FECC-6174-4576-8C7E-703D7355B348}"/>
                  </a:ext>
                </a:extLst>
              </p:cNvPr>
              <p:cNvPicPr>
                <a:picLocks noGrp="1" noRot="1" noChangeAspect="1" noMove="1" noResize="1" noEditPoints="1" noAdjustHandles="1" noChangeArrowheads="1" noChangeShapeType="1"/>
              </p:cNvPicPr>
              <p:nvPr/>
            </p:nvPicPr>
            <p:blipFill>
              <a:blip r:embed="rId6"/>
              <a:stretch>
                <a:fillRect/>
              </a:stretch>
            </p:blipFill>
            <p:spPr>
              <a:xfrm>
                <a:off x="10508509" y="125713"/>
                <a:ext cx="1486699" cy="1714500"/>
              </a:xfrm>
              <a:prstGeom prst="rect">
                <a:avLst/>
              </a:prstGeom>
              <a:ln w="3175">
                <a:noFill/>
              </a:ln>
            </p:spPr>
          </p:pic>
        </mc:Fallback>
      </mc:AlternateContent>
    </p:spTree>
    <p:extLst>
      <p:ext uri="{BB962C8B-B14F-4D97-AF65-F5344CB8AC3E}">
        <p14:creationId xmlns:p14="http://schemas.microsoft.com/office/powerpoint/2010/main" val="1615663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indoor, table, bedroom, sitting&#10;&#10;Description automatically generated">
            <a:extLst>
              <a:ext uri="{FF2B5EF4-FFF2-40B4-BE49-F238E27FC236}">
                <a16:creationId xmlns:a16="http://schemas.microsoft.com/office/drawing/2014/main" id="{C2C6DA01-A4DB-46BB-9404-B8BADAB0F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3000"/>
                    </a14:imgEffect>
                  </a14:imgLayer>
                </a14:imgProps>
              </a:ext>
              <a:ext uri="{28A0092B-C50C-407E-A947-70E740481C1C}">
                <a14:useLocalDpi xmlns:a14="http://schemas.microsoft.com/office/drawing/2010/main"/>
              </a:ext>
            </a:extLst>
          </a:blip>
          <a:srcRect/>
          <a:stretch/>
        </p:blipFill>
        <p:spPr>
          <a:xfrm>
            <a:off x="203220" y="123202"/>
            <a:ext cx="12191980" cy="6856718"/>
          </a:xfrm>
          <a:prstGeom prst="rect">
            <a:avLst/>
          </a:prstGeom>
        </p:spPr>
      </p:pic>
      <p:sp>
        <p:nvSpPr>
          <p:cNvPr id="4" name="Speech Bubble: Rectangle with Corners Rounded 3">
            <a:extLst>
              <a:ext uri="{FF2B5EF4-FFF2-40B4-BE49-F238E27FC236}">
                <a16:creationId xmlns:a16="http://schemas.microsoft.com/office/drawing/2014/main" id="{D54546B1-7388-4977-BAE2-9B7DC76E93F0}"/>
              </a:ext>
            </a:extLst>
          </p:cNvPr>
          <p:cNvSpPr/>
          <p:nvPr/>
        </p:nvSpPr>
        <p:spPr>
          <a:xfrm>
            <a:off x="683247" y="4915137"/>
            <a:ext cx="2834101" cy="1588736"/>
          </a:xfrm>
          <a:prstGeom prst="wedgeRoundRectCallout">
            <a:avLst>
              <a:gd name="adj1" fmla="val -12268"/>
              <a:gd name="adj2" fmla="val -86097"/>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with Corners Rounded 6">
            <a:extLst>
              <a:ext uri="{FF2B5EF4-FFF2-40B4-BE49-F238E27FC236}">
                <a16:creationId xmlns:a16="http://schemas.microsoft.com/office/drawing/2014/main" id="{F3A7F17D-255C-4273-A06E-933F55DC27A1}"/>
              </a:ext>
            </a:extLst>
          </p:cNvPr>
          <p:cNvSpPr/>
          <p:nvPr/>
        </p:nvSpPr>
        <p:spPr>
          <a:xfrm>
            <a:off x="427798" y="251528"/>
            <a:ext cx="4150303" cy="1588736"/>
          </a:xfrm>
          <a:prstGeom prst="wedgeRoundRectCallout">
            <a:avLst>
              <a:gd name="adj1" fmla="val -6381"/>
              <a:gd name="adj2" fmla="val 137837"/>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Rectangle with Corners Rounded 10">
            <a:extLst>
              <a:ext uri="{FF2B5EF4-FFF2-40B4-BE49-F238E27FC236}">
                <a16:creationId xmlns:a16="http://schemas.microsoft.com/office/drawing/2014/main" id="{AFA7ACAC-6356-4572-9941-DB8BE7CBB1E3}"/>
              </a:ext>
            </a:extLst>
          </p:cNvPr>
          <p:cNvSpPr/>
          <p:nvPr/>
        </p:nvSpPr>
        <p:spPr>
          <a:xfrm>
            <a:off x="3161051" y="2202834"/>
            <a:ext cx="3158469" cy="1944336"/>
          </a:xfrm>
          <a:prstGeom prst="wedgeRoundRectCallout">
            <a:avLst>
              <a:gd name="adj1" fmla="val -14704"/>
              <a:gd name="adj2" fmla="val 89874"/>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Rectangle with Corners Rounded 12">
            <a:extLst>
              <a:ext uri="{FF2B5EF4-FFF2-40B4-BE49-F238E27FC236}">
                <a16:creationId xmlns:a16="http://schemas.microsoft.com/office/drawing/2014/main" id="{7C6BB1CD-A35A-4796-8158-9343A858F250}"/>
              </a:ext>
            </a:extLst>
          </p:cNvPr>
          <p:cNvSpPr/>
          <p:nvPr/>
        </p:nvSpPr>
        <p:spPr>
          <a:xfrm>
            <a:off x="6624637" y="314826"/>
            <a:ext cx="2275524" cy="2215014"/>
          </a:xfrm>
          <a:prstGeom prst="wedgeRoundRectCallout">
            <a:avLst>
              <a:gd name="adj1" fmla="val -1309"/>
              <a:gd name="adj2" fmla="val 81618"/>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Rectangle with Corners Rounded 14">
            <a:extLst>
              <a:ext uri="{FF2B5EF4-FFF2-40B4-BE49-F238E27FC236}">
                <a16:creationId xmlns:a16="http://schemas.microsoft.com/office/drawing/2014/main" id="{01858D7D-6404-4B53-9A48-3DDC3EE52C7E}"/>
              </a:ext>
            </a:extLst>
          </p:cNvPr>
          <p:cNvSpPr/>
          <p:nvPr/>
        </p:nvSpPr>
        <p:spPr>
          <a:xfrm>
            <a:off x="8041687" y="3551561"/>
            <a:ext cx="3571193" cy="2215014"/>
          </a:xfrm>
          <a:prstGeom prst="wedgeRoundRectCallout">
            <a:avLst>
              <a:gd name="adj1" fmla="val 8909"/>
              <a:gd name="adj2" fmla="val 91250"/>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Rectangle with Corners Rounded 16">
            <a:extLst>
              <a:ext uri="{FF2B5EF4-FFF2-40B4-BE49-F238E27FC236}">
                <a16:creationId xmlns:a16="http://schemas.microsoft.com/office/drawing/2014/main" id="{F6594D18-4430-4E08-B698-98EBBD9A262C}"/>
              </a:ext>
            </a:extLst>
          </p:cNvPr>
          <p:cNvSpPr/>
          <p:nvPr/>
        </p:nvSpPr>
        <p:spPr>
          <a:xfrm>
            <a:off x="9402163" y="1264479"/>
            <a:ext cx="2834101" cy="1588736"/>
          </a:xfrm>
          <a:prstGeom prst="wedgeRoundRectCallout">
            <a:avLst>
              <a:gd name="adj1" fmla="val 6139"/>
              <a:gd name="adj2" fmla="val -78208"/>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Speech Bubble: Rectangle with Corners Rounded 18">
            <a:extLst>
              <a:ext uri="{FF2B5EF4-FFF2-40B4-BE49-F238E27FC236}">
                <a16:creationId xmlns:a16="http://schemas.microsoft.com/office/drawing/2014/main" id="{78426199-22C8-42D0-86FF-515903098A99}"/>
              </a:ext>
            </a:extLst>
          </p:cNvPr>
          <p:cNvSpPr/>
          <p:nvPr/>
        </p:nvSpPr>
        <p:spPr>
          <a:xfrm>
            <a:off x="4610057" y="5270737"/>
            <a:ext cx="2834101" cy="1233136"/>
          </a:xfrm>
          <a:prstGeom prst="wedgeRoundRectCallout">
            <a:avLst>
              <a:gd name="adj1" fmla="val 32001"/>
              <a:gd name="adj2" fmla="val -103177"/>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D5A9858-781B-465E-A273-3149F01AD836}"/>
              </a:ext>
            </a:extLst>
          </p:cNvPr>
          <p:cNvSpPr txBox="1"/>
          <p:nvPr/>
        </p:nvSpPr>
        <p:spPr>
          <a:xfrm>
            <a:off x="427797" y="270604"/>
            <a:ext cx="4150303" cy="1569660"/>
          </a:xfrm>
          <a:prstGeom prst="rect">
            <a:avLst/>
          </a:prstGeom>
          <a:noFill/>
        </p:spPr>
        <p:txBody>
          <a:bodyPr wrap="square" rtlCol="0">
            <a:spAutoFit/>
          </a:bodyPr>
          <a:lstStyle/>
          <a:p>
            <a:pPr algn="ctr"/>
            <a:r>
              <a:rPr lang="en-GB" sz="3200" dirty="0"/>
              <a:t>“You are putting your toys away really nicely!”</a:t>
            </a:r>
          </a:p>
        </p:txBody>
      </p:sp>
      <p:sp>
        <p:nvSpPr>
          <p:cNvPr id="22" name="TextBox 21">
            <a:extLst>
              <a:ext uri="{FF2B5EF4-FFF2-40B4-BE49-F238E27FC236}">
                <a16:creationId xmlns:a16="http://schemas.microsoft.com/office/drawing/2014/main" id="{75012283-348D-4A08-8953-856BB0069900}"/>
              </a:ext>
            </a:extLst>
          </p:cNvPr>
          <p:cNvSpPr txBox="1"/>
          <p:nvPr/>
        </p:nvSpPr>
        <p:spPr>
          <a:xfrm>
            <a:off x="3420147" y="2287738"/>
            <a:ext cx="2708942" cy="1815882"/>
          </a:xfrm>
          <a:prstGeom prst="rect">
            <a:avLst/>
          </a:prstGeom>
          <a:noFill/>
        </p:spPr>
        <p:txBody>
          <a:bodyPr wrap="square" rtlCol="0">
            <a:spAutoFit/>
          </a:bodyPr>
          <a:lstStyle/>
          <a:p>
            <a:pPr algn="ctr"/>
            <a:r>
              <a:rPr lang="en-GB" sz="2800" dirty="0"/>
              <a:t>“Good boy for doing as you were asked first time”</a:t>
            </a:r>
          </a:p>
        </p:txBody>
      </p:sp>
      <p:sp>
        <p:nvSpPr>
          <p:cNvPr id="24" name="TextBox 23">
            <a:extLst>
              <a:ext uri="{FF2B5EF4-FFF2-40B4-BE49-F238E27FC236}">
                <a16:creationId xmlns:a16="http://schemas.microsoft.com/office/drawing/2014/main" id="{8CBC5697-A836-4344-A9AC-3E73CA9AA693}"/>
              </a:ext>
            </a:extLst>
          </p:cNvPr>
          <p:cNvSpPr txBox="1"/>
          <p:nvPr/>
        </p:nvSpPr>
        <p:spPr>
          <a:xfrm>
            <a:off x="849107" y="5017007"/>
            <a:ext cx="2569627" cy="1384995"/>
          </a:xfrm>
          <a:prstGeom prst="rect">
            <a:avLst/>
          </a:prstGeom>
          <a:noFill/>
        </p:spPr>
        <p:txBody>
          <a:bodyPr wrap="square" rtlCol="0">
            <a:spAutoFit/>
          </a:bodyPr>
          <a:lstStyle/>
          <a:p>
            <a:pPr algn="ctr"/>
            <a:r>
              <a:rPr lang="en-GB" sz="2800" dirty="0"/>
              <a:t>“Thank you for coming in on time!”</a:t>
            </a:r>
          </a:p>
        </p:txBody>
      </p:sp>
      <p:sp>
        <p:nvSpPr>
          <p:cNvPr id="26" name="TextBox 25">
            <a:extLst>
              <a:ext uri="{FF2B5EF4-FFF2-40B4-BE49-F238E27FC236}">
                <a16:creationId xmlns:a16="http://schemas.microsoft.com/office/drawing/2014/main" id="{BF49D498-FDA0-4444-813C-A33630CF9E25}"/>
              </a:ext>
            </a:extLst>
          </p:cNvPr>
          <p:cNvSpPr txBox="1"/>
          <p:nvPr/>
        </p:nvSpPr>
        <p:spPr>
          <a:xfrm>
            <a:off x="6670425" y="633174"/>
            <a:ext cx="2183948" cy="1569660"/>
          </a:xfrm>
          <a:prstGeom prst="rect">
            <a:avLst/>
          </a:prstGeom>
          <a:noFill/>
        </p:spPr>
        <p:txBody>
          <a:bodyPr wrap="square" rtlCol="0">
            <a:spAutoFit/>
          </a:bodyPr>
          <a:lstStyle/>
          <a:p>
            <a:pPr algn="ctr"/>
            <a:r>
              <a:rPr lang="en-GB" sz="2400" dirty="0"/>
              <a:t>“I really like it when you share your toys with Sam!”</a:t>
            </a:r>
          </a:p>
        </p:txBody>
      </p:sp>
      <p:sp>
        <p:nvSpPr>
          <p:cNvPr id="28" name="TextBox 27">
            <a:extLst>
              <a:ext uri="{FF2B5EF4-FFF2-40B4-BE49-F238E27FC236}">
                <a16:creationId xmlns:a16="http://schemas.microsoft.com/office/drawing/2014/main" id="{1368ED0F-ED32-45CE-914E-482E847AC447}"/>
              </a:ext>
            </a:extLst>
          </p:cNvPr>
          <p:cNvSpPr txBox="1"/>
          <p:nvPr/>
        </p:nvSpPr>
        <p:spPr>
          <a:xfrm>
            <a:off x="4755610" y="5492148"/>
            <a:ext cx="2688548" cy="769441"/>
          </a:xfrm>
          <a:prstGeom prst="rect">
            <a:avLst/>
          </a:prstGeom>
          <a:noFill/>
        </p:spPr>
        <p:txBody>
          <a:bodyPr wrap="square" rtlCol="0">
            <a:spAutoFit/>
          </a:bodyPr>
          <a:lstStyle/>
          <a:p>
            <a:pPr algn="ctr"/>
            <a:r>
              <a:rPr lang="en-GB" sz="2200" dirty="0"/>
              <a:t>“Well done for going upstairs in the dark!”</a:t>
            </a:r>
          </a:p>
        </p:txBody>
      </p:sp>
      <p:sp>
        <p:nvSpPr>
          <p:cNvPr id="30" name="TextBox 29">
            <a:extLst>
              <a:ext uri="{FF2B5EF4-FFF2-40B4-BE49-F238E27FC236}">
                <a16:creationId xmlns:a16="http://schemas.microsoft.com/office/drawing/2014/main" id="{DC719B24-9BDA-4FA9-B502-F09655CE4BD7}"/>
              </a:ext>
            </a:extLst>
          </p:cNvPr>
          <p:cNvSpPr txBox="1"/>
          <p:nvPr/>
        </p:nvSpPr>
        <p:spPr>
          <a:xfrm>
            <a:off x="8145813" y="3724424"/>
            <a:ext cx="3362940" cy="1938992"/>
          </a:xfrm>
          <a:prstGeom prst="rect">
            <a:avLst/>
          </a:prstGeom>
          <a:noFill/>
        </p:spPr>
        <p:txBody>
          <a:bodyPr wrap="square" rtlCol="0">
            <a:spAutoFit/>
          </a:bodyPr>
          <a:lstStyle/>
          <a:p>
            <a:pPr algn="ctr"/>
            <a:r>
              <a:rPr lang="en-GB" sz="3000" dirty="0"/>
              <a:t>“Wow, what a wonderful job you’ve done on your homework!”</a:t>
            </a:r>
          </a:p>
        </p:txBody>
      </p:sp>
      <p:sp>
        <p:nvSpPr>
          <p:cNvPr id="32" name="TextBox 31">
            <a:extLst>
              <a:ext uri="{FF2B5EF4-FFF2-40B4-BE49-F238E27FC236}">
                <a16:creationId xmlns:a16="http://schemas.microsoft.com/office/drawing/2014/main" id="{3CEA27A1-DC2C-41C2-A977-B1F6AF6BC3E0}"/>
              </a:ext>
            </a:extLst>
          </p:cNvPr>
          <p:cNvSpPr txBox="1"/>
          <p:nvPr/>
        </p:nvSpPr>
        <p:spPr>
          <a:xfrm>
            <a:off x="9467201" y="1366349"/>
            <a:ext cx="2746169" cy="1384995"/>
          </a:xfrm>
          <a:prstGeom prst="rect">
            <a:avLst/>
          </a:prstGeom>
          <a:noFill/>
        </p:spPr>
        <p:txBody>
          <a:bodyPr wrap="square" rtlCol="0">
            <a:spAutoFit/>
          </a:bodyPr>
          <a:lstStyle/>
          <a:p>
            <a:pPr algn="ctr"/>
            <a:r>
              <a:rPr lang="en-GB" sz="2800" dirty="0"/>
              <a:t>“I’m really proud of you for going to school today!”</a:t>
            </a:r>
          </a:p>
        </p:txBody>
      </p:sp>
      <p:sp>
        <p:nvSpPr>
          <p:cNvPr id="18" name="Text Box 55">
            <a:extLst>
              <a:ext uri="{FF2B5EF4-FFF2-40B4-BE49-F238E27FC236}">
                <a16:creationId xmlns:a16="http://schemas.microsoft.com/office/drawing/2014/main" id="{26C89857-9BD4-4E33-AC25-16F2CB518F53}"/>
              </a:ext>
            </a:extLst>
          </p:cNvPr>
          <p:cNvSpPr txBox="1"/>
          <p:nvPr/>
        </p:nvSpPr>
        <p:spPr>
          <a:xfrm>
            <a:off x="281344" y="6724778"/>
            <a:ext cx="5494665" cy="23509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Sam Cartwright-Hatton – Coping with an Anxious or Depressed Child:  A Guide for Parents &amp; Carers</a:t>
            </a:r>
            <a:endParaRPr lang="en-GB"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983527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FF78CFE-714C-444C-9DB9-891CF7C317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21531" y="1361746"/>
            <a:ext cx="5182254" cy="5323284"/>
          </a:xfrm>
          <a:prstGeom prst="rect">
            <a:avLst/>
          </a:prstGeom>
        </p:spPr>
      </p:pic>
      <p:pic>
        <p:nvPicPr>
          <p:cNvPr id="5" name="Picture 4">
            <a:extLst>
              <a:ext uri="{FF2B5EF4-FFF2-40B4-BE49-F238E27FC236}">
                <a16:creationId xmlns:a16="http://schemas.microsoft.com/office/drawing/2014/main" id="{AB905BEF-D83F-4C52-A37E-64F9B245312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44640" y="112789"/>
            <a:ext cx="4456997" cy="1248957"/>
          </a:xfrm>
          <a:prstGeom prst="rect">
            <a:avLst/>
          </a:prstGeom>
        </p:spPr>
      </p:pic>
      <p:sp>
        <p:nvSpPr>
          <p:cNvPr id="6" name="Rectangle 5">
            <a:extLst>
              <a:ext uri="{FF2B5EF4-FFF2-40B4-BE49-F238E27FC236}">
                <a16:creationId xmlns:a16="http://schemas.microsoft.com/office/drawing/2014/main" id="{36145FC7-3CAE-4EC9-94F9-418C802FA53C}"/>
              </a:ext>
            </a:extLst>
          </p:cNvPr>
          <p:cNvSpPr/>
          <p:nvPr/>
        </p:nvSpPr>
        <p:spPr>
          <a:xfrm>
            <a:off x="6593307" y="6426695"/>
            <a:ext cx="1193726" cy="229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9292181-1350-4569-A53D-168B9CCDC531}"/>
              </a:ext>
            </a:extLst>
          </p:cNvPr>
          <p:cNvSpPr txBox="1"/>
          <p:nvPr/>
        </p:nvSpPr>
        <p:spPr>
          <a:xfrm>
            <a:off x="531853" y="480060"/>
            <a:ext cx="6097348" cy="6001643"/>
          </a:xfrm>
          <a:prstGeom prst="rect">
            <a:avLst/>
          </a:prstGeom>
          <a:noFill/>
        </p:spPr>
        <p:txBody>
          <a:bodyPr wrap="square">
            <a:spAutoFit/>
          </a:bodyPr>
          <a:lstStyle/>
          <a:p>
            <a:r>
              <a:rPr lang="en-GB" sz="1200" dirty="0"/>
              <a:t>Being playful can be achieved by keeping the tone light and upbeat, smiling, ruffling a child’s hair when walking past, playing hide’n’seek when they get in from school, or giving a quick hug for no specific reason.  Praise can be positive when it is kept specific, short, low key or done with pizzazz – a pretend fanfare, whistle, or victory dance when they get their spellings right or remember to pick up their toys. </a:t>
            </a:r>
          </a:p>
          <a:p>
            <a:r>
              <a:rPr lang="en-GB" sz="1200" dirty="0"/>
              <a:t> </a:t>
            </a:r>
          </a:p>
          <a:p>
            <a:r>
              <a:rPr lang="en-GB" sz="1200" dirty="0"/>
              <a:t>Adults should show the child that they love or like them especially when the child misbehaves. This helps to move the child from the damaging effects of shame to the healthy development of guilt. If you do lose your temper, apologise and reconnect with the child quickly afterwards.  </a:t>
            </a:r>
          </a:p>
          <a:p>
            <a:r>
              <a:rPr lang="en-GB" sz="1200" dirty="0"/>
              <a:t> </a:t>
            </a:r>
          </a:p>
          <a:p>
            <a:r>
              <a:rPr lang="en-GB" sz="1200" dirty="0"/>
              <a:t>Accepting the child for who they are, not what they achieve is important for children. This does not mean that their behaviour has to be accepted! Remain calm and say something like, ‘I can see you are upset about this. That doesn’t mean you are allowed to hurt people.’ </a:t>
            </a:r>
          </a:p>
          <a:p>
            <a:r>
              <a:rPr lang="en-GB" sz="1200" dirty="0"/>
              <a:t> </a:t>
            </a:r>
          </a:p>
          <a:p>
            <a:r>
              <a:rPr lang="en-GB" sz="1200" dirty="0"/>
              <a:t>Being curious and wondering aloud about why the child is behaving in a certain way can be helpful.  ‘I wonder why you are shouting so much today’, ‘Isn’t it amazing that you just remembered that (particular event) today,’ can help a child reflect on their actions and is usually more effective in raising awareness than asking directly what’s wrong. A child who has ‘switched off’ their feelings may not know what is bothering them, they may say something trivial, or withhold the information through lack of trust. Being curious, or making an educated guess (not assuming you know for sure), ‘I’m thinking you might be worried about the spelling gala on Friday’ can be an excellent way to open a discussion, in which you can listen attentively and not interrupt.  </a:t>
            </a:r>
          </a:p>
          <a:p>
            <a:r>
              <a:rPr lang="en-GB" sz="1200" dirty="0"/>
              <a:t> </a:t>
            </a:r>
          </a:p>
          <a:p>
            <a:r>
              <a:rPr lang="en-GB" sz="1200" dirty="0"/>
              <a:t>Empathy is the most important quality we can have when working with children. To understand the child’s needs we must put ourselves into the child’s shoes. It is important not only to feel empathy but to convey it to the child, ‘I can see that this is hard for you’, ‘Your knee is really red, I bet it hurts.’ Empathy allows the child to feel their feelings, not suppress them. It encourages the release of grief and rage which, if buried, can continue to cause emotional and behavioural problems. Adults should empathise with the child before putting disciplinary measures in place and while employing those measures (e.g., consequences). The adult must be genuinely empathic, not flippant or sarcastic</a:t>
            </a:r>
          </a:p>
        </p:txBody>
      </p:sp>
      <mc:AlternateContent xmlns:mc="http://schemas.openxmlformats.org/markup-compatibility/2006">
        <mc:Choice xmlns:pslz="http://schemas.microsoft.com/office/powerpoint/2016/slidezoom" Requires="pslz">
          <p:graphicFrame>
            <p:nvGraphicFramePr>
              <p:cNvPr id="13" name="Slide Zoom 12">
                <a:extLst>
                  <a:ext uri="{FF2B5EF4-FFF2-40B4-BE49-F238E27FC236}">
                    <a16:creationId xmlns:a16="http://schemas.microsoft.com/office/drawing/2014/main" id="{B122B732-E6F7-4D5D-A8A9-177BC90604BE}"/>
                  </a:ext>
                </a:extLst>
              </p:cNvPr>
              <p:cNvGraphicFramePr>
                <a:graphicFrameLocks noChangeAspect="1"/>
              </p:cNvGraphicFramePr>
              <p:nvPr>
                <p:extLst>
                  <p:ext uri="{D42A27DB-BD31-4B8C-83A1-F6EECF244321}">
                    <p14:modId xmlns:p14="http://schemas.microsoft.com/office/powerpoint/2010/main" val="2381412124"/>
                  </p:ext>
                </p:extLst>
              </p:nvPr>
            </p:nvGraphicFramePr>
            <p:xfrm>
              <a:off x="8674661" y="1328114"/>
              <a:ext cx="857756" cy="867394"/>
            </p:xfrm>
            <a:graphic>
              <a:graphicData uri="http://schemas.microsoft.com/office/powerpoint/2016/slidezoom">
                <pslz:sldZm>
                  <pslz:sldZmObj sldId="316" cId="2104306921">
                    <pslz:zmPr id="{D759EA0F-5E63-499A-94A4-2A562651D771}" transitionDur="1000" showBg="0">
                      <p166:blipFill xmlns:p166="http://schemas.microsoft.com/office/powerpoint/2016/6/main">
                        <a:blip r:embed="rId4"/>
                        <a:stretch>
                          <a:fillRect/>
                        </a:stretch>
                      </p166:blipFill>
                      <p166:spPr xmlns:p166="http://schemas.microsoft.com/office/powerpoint/2016/6/main">
                        <a:xfrm>
                          <a:off x="0" y="0"/>
                          <a:ext cx="857756" cy="867394"/>
                        </a:xfrm>
                        <a:prstGeom prst="rect">
                          <a:avLst/>
                        </a:prstGeom>
                        <a:ln w="3175">
                          <a:noFill/>
                        </a:ln>
                      </p166:spPr>
                    </pslz:zmPr>
                  </pslz:sldZmObj>
                </pslz:sldZm>
              </a:graphicData>
            </a:graphic>
          </p:graphicFrame>
        </mc:Choice>
        <mc:Fallback>
          <p:pic>
            <p:nvPicPr>
              <p:cNvPr id="13" name="Slide Zoom 12">
                <a:hlinkClick r:id="rId5" action="ppaction://hlinksldjump"/>
                <a:extLst>
                  <a:ext uri="{FF2B5EF4-FFF2-40B4-BE49-F238E27FC236}">
                    <a16:creationId xmlns:a16="http://schemas.microsoft.com/office/drawing/2014/main" id="{B122B732-E6F7-4D5D-A8A9-177BC90604BE}"/>
                  </a:ext>
                </a:extLst>
              </p:cNvPr>
              <p:cNvPicPr>
                <a:picLocks noGrp="1" noRot="1" noChangeAspect="1" noMove="1" noResize="1" noEditPoints="1" noAdjustHandles="1" noChangeArrowheads="1" noChangeShapeType="1"/>
              </p:cNvPicPr>
              <p:nvPr/>
            </p:nvPicPr>
            <p:blipFill>
              <a:blip r:embed="rId4"/>
              <a:stretch>
                <a:fillRect/>
              </a:stretch>
            </p:blipFill>
            <p:spPr>
              <a:xfrm>
                <a:off x="8674661" y="1328114"/>
                <a:ext cx="857756" cy="867394"/>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6" name="Slide Zoom 15">
                <a:extLst>
                  <a:ext uri="{FF2B5EF4-FFF2-40B4-BE49-F238E27FC236}">
                    <a16:creationId xmlns:a16="http://schemas.microsoft.com/office/drawing/2014/main" id="{DE5B6D67-AF88-4243-8D4E-4E30AAE4A0BA}"/>
                  </a:ext>
                </a:extLst>
              </p:cNvPr>
              <p:cNvGraphicFramePr>
                <a:graphicFrameLocks noChangeAspect="1"/>
              </p:cNvGraphicFramePr>
              <p:nvPr>
                <p:extLst>
                  <p:ext uri="{D42A27DB-BD31-4B8C-83A1-F6EECF244321}">
                    <p14:modId xmlns:p14="http://schemas.microsoft.com/office/powerpoint/2010/main" val="3214100551"/>
                  </p:ext>
                </p:extLst>
              </p:nvPr>
            </p:nvGraphicFramePr>
            <p:xfrm>
              <a:off x="8674661" y="5797193"/>
              <a:ext cx="857756" cy="809568"/>
            </p:xfrm>
            <a:graphic>
              <a:graphicData uri="http://schemas.microsoft.com/office/powerpoint/2016/slidezoom">
                <pslz:sldZm>
                  <pslz:sldZmObj sldId="317" cId="2337838510">
                    <pslz:zmPr id="{5DBD5BE7-8211-43E9-87AC-B5C4E01AF035}"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857756" cy="809568"/>
                        </a:xfrm>
                        <a:prstGeom prst="rect">
                          <a:avLst/>
                        </a:prstGeom>
                        <a:ln w="3175">
                          <a:noFill/>
                        </a:ln>
                      </p166:spPr>
                    </pslz:zmPr>
                  </pslz:sldZmObj>
                </pslz:sldZm>
              </a:graphicData>
            </a:graphic>
          </p:graphicFrame>
        </mc:Choice>
        <mc:Fallback>
          <p:pic>
            <p:nvPicPr>
              <p:cNvPr id="16" name="Slide Zoom 15">
                <a:hlinkClick r:id="rId7" action="ppaction://hlinksldjump"/>
                <a:extLst>
                  <a:ext uri="{FF2B5EF4-FFF2-40B4-BE49-F238E27FC236}">
                    <a16:creationId xmlns:a16="http://schemas.microsoft.com/office/drawing/2014/main" id="{DE5B6D67-AF88-4243-8D4E-4E30AAE4A0BA}"/>
                  </a:ext>
                </a:extLst>
              </p:cNvPr>
              <p:cNvPicPr>
                <a:picLocks noGrp="1" noRot="1" noChangeAspect="1" noMove="1" noResize="1" noEditPoints="1" noAdjustHandles="1" noChangeArrowheads="1" noChangeShapeType="1"/>
              </p:cNvPicPr>
              <p:nvPr/>
            </p:nvPicPr>
            <p:blipFill>
              <a:blip r:embed="rId6" cstate="email">
                <a:extLst>
                  <a:ext uri="{28A0092B-C50C-407E-A947-70E740481C1C}">
                    <a14:useLocalDpi xmlns:a14="http://schemas.microsoft.com/office/drawing/2010/main"/>
                  </a:ext>
                </a:extLst>
              </a:blip>
              <a:stretch>
                <a:fillRect/>
              </a:stretch>
            </p:blipFill>
            <p:spPr>
              <a:xfrm>
                <a:off x="8674661" y="5797193"/>
                <a:ext cx="857756" cy="809568"/>
              </a:xfrm>
              <a:prstGeom prst="rect">
                <a:avLst/>
              </a:prstGeom>
              <a:ln w="3175">
                <a:noFill/>
              </a:ln>
            </p:spPr>
          </p:pic>
        </mc:Fallback>
      </mc:AlternateContent>
      <p:sp>
        <p:nvSpPr>
          <p:cNvPr id="11" name="Text Box 26">
            <a:extLst>
              <a:ext uri="{FF2B5EF4-FFF2-40B4-BE49-F238E27FC236}">
                <a16:creationId xmlns:a16="http://schemas.microsoft.com/office/drawing/2014/main" id="{AB83BE01-D5C2-4055-865D-F475C6721EE8}"/>
              </a:ext>
            </a:extLst>
          </p:cNvPr>
          <p:cNvSpPr txBox="1"/>
          <p:nvPr/>
        </p:nvSpPr>
        <p:spPr>
          <a:xfrm>
            <a:off x="2731407" y="6426695"/>
            <a:ext cx="3897794" cy="2032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Scottish Attachment in Action (Dr Dan Hughes) – </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hlinkClick r:id="rId8"/>
              </a:rPr>
              <a:t>www.saia.org.uk</a:t>
            </a: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829508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3CC02-3FED-4E6B-B99C-C86ED59D6C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6804" y="0"/>
            <a:ext cx="4704907" cy="6858000"/>
          </a:xfrm>
          <a:prstGeom prst="rect">
            <a:avLst/>
          </a:prstGeom>
        </p:spPr>
      </p:pic>
      <p:pic>
        <p:nvPicPr>
          <p:cNvPr id="5" name="Picture 4">
            <a:extLst>
              <a:ext uri="{FF2B5EF4-FFF2-40B4-BE49-F238E27FC236}">
                <a16:creationId xmlns:a16="http://schemas.microsoft.com/office/drawing/2014/main" id="{7BC9D762-3A07-4ED1-8ECA-A94D0531D3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1711" y="0"/>
            <a:ext cx="4560289" cy="6858000"/>
          </a:xfrm>
          <a:prstGeom prst="rect">
            <a:avLst/>
          </a:prstGeom>
        </p:spPr>
      </p:pic>
      <p:pic>
        <p:nvPicPr>
          <p:cNvPr id="9" name="Picture 8">
            <a:extLst>
              <a:ext uri="{FF2B5EF4-FFF2-40B4-BE49-F238E27FC236}">
                <a16:creationId xmlns:a16="http://schemas.microsoft.com/office/drawing/2014/main" id="{FAC2BAE7-EEBA-457D-8C7E-241D28D4BF8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6897" b="89655" l="10000" r="90000">
                        <a14:foregroundMark x1="50833" y1="6897" x2="50833" y2="6897"/>
                      </a14:backgroundRemoval>
                    </a14:imgEffect>
                  </a14:imgLayer>
                </a14:imgProps>
              </a:ext>
              <a:ext uri="{28A0092B-C50C-407E-A947-70E740481C1C}">
                <a14:useLocalDpi xmlns:a14="http://schemas.microsoft.com/office/drawing/2010/main"/>
              </a:ext>
            </a:extLst>
          </a:blip>
          <a:srcRect l="8474" t="4885" r="9303" b="10440"/>
          <a:stretch/>
        </p:blipFill>
        <p:spPr>
          <a:xfrm>
            <a:off x="517890" y="2476163"/>
            <a:ext cx="1796432" cy="1788340"/>
          </a:xfrm>
          <a:prstGeom prst="rect">
            <a:avLst/>
          </a:prstGeom>
        </p:spPr>
      </p:pic>
      <p:sp>
        <p:nvSpPr>
          <p:cNvPr id="6" name="Text Box 26">
            <a:extLst>
              <a:ext uri="{FF2B5EF4-FFF2-40B4-BE49-F238E27FC236}">
                <a16:creationId xmlns:a16="http://schemas.microsoft.com/office/drawing/2014/main" id="{D42C8DE8-2B46-4E73-9E45-6AB348B71FB1}"/>
              </a:ext>
            </a:extLst>
          </p:cNvPr>
          <p:cNvSpPr txBox="1"/>
          <p:nvPr/>
        </p:nvSpPr>
        <p:spPr>
          <a:xfrm>
            <a:off x="0" y="6500174"/>
            <a:ext cx="2959099" cy="35782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Scottish Attachment in Action (Dr Dan Hughes) – </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hlinkClick r:id="rId6"/>
              </a:rPr>
              <a:t>www.saia.org.uk</a:t>
            </a: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104306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EC1087-3CF3-40D4-8371-6077C43EE4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14759" y="0"/>
            <a:ext cx="5065615" cy="6874988"/>
          </a:xfrm>
          <a:prstGeom prst="rect">
            <a:avLst/>
          </a:prstGeom>
        </p:spPr>
      </p:pic>
      <p:pic>
        <p:nvPicPr>
          <p:cNvPr id="5" name="Picture 4">
            <a:extLst>
              <a:ext uri="{FF2B5EF4-FFF2-40B4-BE49-F238E27FC236}">
                <a16:creationId xmlns:a16="http://schemas.microsoft.com/office/drawing/2014/main" id="{C7FE17A0-F31B-413C-BAEA-70411DC58528}"/>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023" b="96241" l="9434" r="94969">
                        <a14:foregroundMark x1="62264" y1="36090" x2="62264" y2="36090"/>
                        <a14:foregroundMark x1="69811" y1="35338" x2="69811" y2="35338"/>
                        <a14:foregroundMark x1="67925" y1="27820" x2="67925" y2="27820"/>
                        <a14:foregroundMark x1="73585" y1="27820" x2="73585" y2="27820"/>
                        <a14:foregroundMark x1="78616" y1="32331" x2="78616" y2="32331"/>
                        <a14:foregroundMark x1="84277" y1="33835" x2="84906" y2="33835"/>
                        <a14:foregroundMark x1="88050" y1="39850" x2="88050" y2="39850"/>
                        <a14:foregroundMark x1="88050" y1="48872" x2="88050" y2="48872"/>
                        <a14:foregroundMark x1="85535" y1="51880" x2="85535" y2="51880"/>
                        <a14:foregroundMark x1="82390" y1="58647" x2="82390" y2="58647"/>
                        <a14:foregroundMark x1="81761" y1="60150" x2="81761" y2="60150"/>
                        <a14:foregroundMark x1="79874" y1="63158" x2="79874" y2="63158"/>
                        <a14:foregroundMark x1="77358" y1="63158" x2="77358" y2="63158"/>
                        <a14:foregroundMark x1="66667" y1="60150" x2="66667" y2="60150"/>
                        <a14:foregroundMark x1="66038" y1="60150" x2="66038" y2="60150"/>
                        <a14:foregroundMark x1="56604" y1="55639" x2="56604" y2="55639"/>
                        <a14:foregroundMark x1="52830" y1="48872" x2="52830" y2="48872"/>
                        <a14:foregroundMark x1="51572" y1="47368" x2="51572" y2="47368"/>
                        <a14:foregroundMark x1="48428" y1="48872" x2="48428" y2="48872"/>
                        <a14:foregroundMark x1="46541" y1="50376" x2="46541" y2="51880"/>
                        <a14:foregroundMark x1="45283" y1="53383" x2="45283" y2="54135"/>
                        <a14:foregroundMark x1="45283" y1="57143" x2="45283" y2="57143"/>
                        <a14:foregroundMark x1="42767" y1="61654" x2="42767" y2="61654"/>
                        <a14:foregroundMark x1="41509" y1="66165" x2="41509" y2="66165"/>
                        <a14:foregroundMark x1="42767" y1="69925" x2="42767" y2="71429"/>
                        <a14:foregroundMark x1="46541" y1="77444" x2="47799" y2="78195"/>
                        <a14:foregroundMark x1="49686" y1="80451" x2="49686" y2="80451"/>
                        <a14:foregroundMark x1="58491" y1="81955" x2="60377" y2="82707"/>
                        <a14:foregroundMark x1="62264" y1="82707" x2="63522" y2="82707"/>
                        <a14:foregroundMark x1="67296" y1="81955" x2="67925" y2="81955"/>
                        <a14:foregroundMark x1="70440" y1="80451" x2="72327" y2="78947"/>
                        <a14:foregroundMark x1="73585" y1="77444" x2="74843" y2="75940"/>
                        <a14:foregroundMark x1="76730" y1="72932" x2="76730" y2="70677"/>
                        <a14:foregroundMark x1="76101" y1="63910" x2="74843" y2="58647"/>
                        <a14:foregroundMark x1="72327" y1="52632" x2="72327" y2="52632"/>
                        <a14:foregroundMark x1="72956" y1="51880" x2="72956" y2="51880"/>
                        <a14:foregroundMark x1="72327" y1="51128" x2="71069" y2="51128"/>
                        <a14:foregroundMark x1="66038" y1="49624" x2="66038" y2="49624"/>
                        <a14:foregroundMark x1="62264" y1="45865" x2="62264" y2="45865"/>
                        <a14:foregroundMark x1="63522" y1="60150" x2="64151" y2="62406"/>
                        <a14:foregroundMark x1="62893" y1="63158" x2="61006" y2="63158"/>
                        <a14:foregroundMark x1="60377" y1="63158" x2="60377" y2="63158"/>
                        <a14:foregroundMark x1="47170" y1="63158" x2="47170" y2="63158"/>
                        <a14:foregroundMark x1="67296" y1="87218" x2="67296" y2="87218"/>
                        <a14:foregroundMark x1="76101" y1="87218" x2="76101" y2="87218"/>
                        <a14:foregroundMark x1="84277" y1="82707" x2="84277" y2="82707"/>
                        <a14:foregroundMark x1="84906" y1="75940" x2="84906" y2="75940"/>
                        <a14:foregroundMark x1="94969" y1="67669" x2="94969" y2="67669"/>
                        <a14:foregroundMark x1="69182" y1="91729" x2="69182" y2="91729"/>
                        <a14:foregroundMark x1="65409" y1="96241" x2="65409" y2="96241"/>
                      </a14:backgroundRemoval>
                    </a14:imgEffect>
                  </a14:imgLayer>
                </a14:imgProps>
              </a:ext>
              <a:ext uri="{28A0092B-C50C-407E-A947-70E740481C1C}">
                <a14:useLocalDpi xmlns:a14="http://schemas.microsoft.com/office/drawing/2010/main"/>
              </a:ext>
            </a:extLst>
          </a:blip>
          <a:srcRect l="36023" t="25120" r="1996" b="881"/>
          <a:stretch/>
        </p:blipFill>
        <p:spPr>
          <a:xfrm>
            <a:off x="1130189" y="2095836"/>
            <a:ext cx="2883460" cy="2879608"/>
          </a:xfrm>
          <a:prstGeom prst="rect">
            <a:avLst/>
          </a:prstGeom>
        </p:spPr>
      </p:pic>
      <p:sp>
        <p:nvSpPr>
          <p:cNvPr id="4" name="Text Box 26">
            <a:extLst>
              <a:ext uri="{FF2B5EF4-FFF2-40B4-BE49-F238E27FC236}">
                <a16:creationId xmlns:a16="http://schemas.microsoft.com/office/drawing/2014/main" id="{BD447A83-A0EF-4E60-9D3D-6980A3FC9EDE}"/>
              </a:ext>
            </a:extLst>
          </p:cNvPr>
          <p:cNvSpPr txBox="1"/>
          <p:nvPr/>
        </p:nvSpPr>
        <p:spPr>
          <a:xfrm>
            <a:off x="0" y="6645728"/>
            <a:ext cx="3853543" cy="2292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Scottish Attachment in Action (Dr Dan Hughes) – </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hlinkClick r:id="rId5"/>
              </a:rPr>
              <a:t>www.saia.org.uk</a:t>
            </a: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337838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99A2969-0746-4785-9A82-2125257B9FBF}"/>
              </a:ext>
            </a:extLst>
          </p:cNvPr>
          <p:cNvSpPr/>
          <p:nvPr/>
        </p:nvSpPr>
        <p:spPr>
          <a:xfrm>
            <a:off x="1230872" y="506002"/>
            <a:ext cx="5970976" cy="5845984"/>
          </a:xfrm>
          <a:prstGeom prst="ellipse">
            <a:avLst/>
          </a:prstGeom>
          <a:solidFill>
            <a:schemeClr val="accent3">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CCBB-17F9-4089-94A3-F299DD9EED4B}"/>
              </a:ext>
            </a:extLst>
          </p:cNvPr>
          <p:cNvSpPr txBox="1"/>
          <p:nvPr/>
        </p:nvSpPr>
        <p:spPr>
          <a:xfrm>
            <a:off x="1465890" y="2126511"/>
            <a:ext cx="5040853" cy="1569660"/>
          </a:xfrm>
          <a:prstGeom prst="rect">
            <a:avLst/>
          </a:prstGeom>
          <a:noFill/>
        </p:spPr>
        <p:txBody>
          <a:bodyPr wrap="square" rtlCol="0">
            <a:spAutoFit/>
          </a:bodyPr>
          <a:lstStyle/>
          <a:p>
            <a:pPr algn="ctr"/>
            <a:r>
              <a:rPr lang="en-GB" sz="9600" b="1" dirty="0">
                <a:solidFill>
                  <a:schemeClr val="bg1"/>
                </a:solidFill>
                <a:latin typeface="Stencil" panose="040409050D0802020404" pitchFamily="82" charset="0"/>
                <a:cs typeface="Raavi" panose="020B0502040204020203" pitchFamily="34" charset="0"/>
              </a:rPr>
              <a:t>change</a:t>
            </a:r>
          </a:p>
        </p:txBody>
      </p:sp>
      <p:cxnSp>
        <p:nvCxnSpPr>
          <p:cNvPr id="4" name="Straight Connector 3">
            <a:extLst>
              <a:ext uri="{FF2B5EF4-FFF2-40B4-BE49-F238E27FC236}">
                <a16:creationId xmlns:a16="http://schemas.microsoft.com/office/drawing/2014/main" id="{59C054B1-5A16-4CAA-8606-643A7A44FBB7}"/>
              </a:ext>
            </a:extLst>
          </p:cNvPr>
          <p:cNvCxnSpPr>
            <a:cxnSpLocks/>
          </p:cNvCxnSpPr>
          <p:nvPr/>
        </p:nvCxnSpPr>
        <p:spPr>
          <a:xfrm flipV="1">
            <a:off x="6881980" y="1838358"/>
            <a:ext cx="613025" cy="288153"/>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6591A3F-717C-4DBB-BB09-B6A3E4B164A3}"/>
              </a:ext>
            </a:extLst>
          </p:cNvPr>
          <p:cNvCxnSpPr>
            <a:cxnSpLocks/>
          </p:cNvCxnSpPr>
          <p:nvPr/>
        </p:nvCxnSpPr>
        <p:spPr>
          <a:xfrm>
            <a:off x="6971261" y="4492499"/>
            <a:ext cx="626911" cy="26901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9" name="Graphic 8" descr="Transfer">
            <a:extLst>
              <a:ext uri="{FF2B5EF4-FFF2-40B4-BE49-F238E27FC236}">
                <a16:creationId xmlns:a16="http://schemas.microsoft.com/office/drawing/2014/main" id="{010E5D85-98F3-4070-89E2-5C922181482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060702" y="3327925"/>
            <a:ext cx="2398727" cy="2398727"/>
          </a:xfrm>
          <a:prstGeom prst="rect">
            <a:avLst/>
          </a:prstGeom>
        </p:spPr>
      </p:pic>
      <p:cxnSp>
        <p:nvCxnSpPr>
          <p:cNvPr id="16" name="Straight Connector 15">
            <a:extLst>
              <a:ext uri="{FF2B5EF4-FFF2-40B4-BE49-F238E27FC236}">
                <a16:creationId xmlns:a16="http://schemas.microsoft.com/office/drawing/2014/main" id="{F457711B-5E56-4F27-850C-EB63BF8AC60F}"/>
              </a:ext>
            </a:extLst>
          </p:cNvPr>
          <p:cNvCxnSpPr>
            <a:cxnSpLocks/>
          </p:cNvCxnSpPr>
          <p:nvPr/>
        </p:nvCxnSpPr>
        <p:spPr>
          <a:xfrm flipV="1">
            <a:off x="7203760" y="3362907"/>
            <a:ext cx="977883" cy="1"/>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slz="http://schemas.microsoft.com/office/powerpoint/2016/slidezoom" Requires="pslz">
          <p:graphicFrame>
            <p:nvGraphicFramePr>
              <p:cNvPr id="10" name="Slide Zoom 9">
                <a:extLst>
                  <a:ext uri="{FF2B5EF4-FFF2-40B4-BE49-F238E27FC236}">
                    <a16:creationId xmlns:a16="http://schemas.microsoft.com/office/drawing/2014/main" id="{88F5B3D9-6476-427A-92A4-725874646977}"/>
                  </a:ext>
                </a:extLst>
              </p:cNvPr>
              <p:cNvGraphicFramePr>
                <a:graphicFrameLocks noChangeAspect="1"/>
              </p:cNvGraphicFramePr>
              <p:nvPr>
                <p:extLst>
                  <p:ext uri="{D42A27DB-BD31-4B8C-83A1-F6EECF244321}">
                    <p14:modId xmlns:p14="http://schemas.microsoft.com/office/powerpoint/2010/main" val="205820620"/>
                  </p:ext>
                </p:extLst>
              </p:nvPr>
            </p:nvGraphicFramePr>
            <p:xfrm>
              <a:off x="7666438" y="279392"/>
              <a:ext cx="2237057" cy="1996953"/>
            </p:xfrm>
            <a:graphic>
              <a:graphicData uri="http://schemas.microsoft.com/office/powerpoint/2016/slidezoom">
                <pslz:sldZm>
                  <pslz:sldZmObj sldId="322" cId="1716750855">
                    <pslz:zmPr id="{0B83A454-22B3-4E00-BE72-F572F3CC9107}"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237057" cy="1996953"/>
                        </a:xfrm>
                        <a:prstGeom prst="rect">
                          <a:avLst/>
                        </a:prstGeom>
                        <a:ln w="3175">
                          <a:noFill/>
                        </a:ln>
                      </p166:spPr>
                    </pslz:zmPr>
                  </pslz:sldZmObj>
                </pslz:sldZm>
              </a:graphicData>
            </a:graphic>
          </p:graphicFrame>
        </mc:Choice>
        <mc:Fallback>
          <p:pic>
            <p:nvPicPr>
              <p:cNvPr id="10" name="Slide Zoom 9">
                <a:hlinkClick r:id="rId5" action="ppaction://hlinksldjump"/>
                <a:extLst>
                  <a:ext uri="{FF2B5EF4-FFF2-40B4-BE49-F238E27FC236}">
                    <a16:creationId xmlns:a16="http://schemas.microsoft.com/office/drawing/2014/main" id="{88F5B3D9-6476-427A-92A4-725874646977}"/>
                  </a:ext>
                </a:extLst>
              </p:cNvPr>
              <p:cNvPicPr>
                <a:picLocks noGrp="1" noRot="1" noChangeAspect="1" noMove="1" noResize="1" noEditPoints="1" noAdjustHandles="1" noChangeArrowheads="1" noChangeShapeType="1"/>
              </p:cNvPicPr>
              <p:nvPr/>
            </p:nvPicPr>
            <p:blipFill>
              <a:blip r:embed="rId4" cstate="email">
                <a:extLst>
                  <a:ext uri="{28A0092B-C50C-407E-A947-70E740481C1C}">
                    <a14:useLocalDpi xmlns:a14="http://schemas.microsoft.com/office/drawing/2010/main"/>
                  </a:ext>
                </a:extLst>
              </a:blip>
              <a:stretch>
                <a:fillRect/>
              </a:stretch>
            </p:blipFill>
            <p:spPr>
              <a:xfrm>
                <a:off x="7666438" y="279392"/>
                <a:ext cx="2237057" cy="1996953"/>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4" name="Slide Zoom 13">
                <a:extLst>
                  <a:ext uri="{FF2B5EF4-FFF2-40B4-BE49-F238E27FC236}">
                    <a16:creationId xmlns:a16="http://schemas.microsoft.com/office/drawing/2014/main" id="{B89A2C3A-59B6-4B78-9C8A-A47D4AC3C331}"/>
                  </a:ext>
                </a:extLst>
              </p:cNvPr>
              <p:cNvGraphicFramePr>
                <a:graphicFrameLocks noChangeAspect="1"/>
              </p:cNvGraphicFramePr>
              <p:nvPr>
                <p:extLst>
                  <p:ext uri="{D42A27DB-BD31-4B8C-83A1-F6EECF244321}">
                    <p14:modId xmlns:p14="http://schemas.microsoft.com/office/powerpoint/2010/main" val="1544950362"/>
                  </p:ext>
                </p:extLst>
              </p:nvPr>
            </p:nvGraphicFramePr>
            <p:xfrm>
              <a:off x="8446457" y="2348700"/>
              <a:ext cx="2189544" cy="1953924"/>
            </p:xfrm>
            <a:graphic>
              <a:graphicData uri="http://schemas.microsoft.com/office/powerpoint/2016/slidezoom">
                <pslz:sldZm>
                  <pslz:sldZmObj sldId="327" cId="3036719607">
                    <pslz:zmPr id="{26418091-ADB7-43D9-97F9-9712F8A37BB1}"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89544" cy="1953924"/>
                        </a:xfrm>
                        <a:prstGeom prst="rect">
                          <a:avLst/>
                        </a:prstGeom>
                        <a:ln w="3175">
                          <a:noFill/>
                        </a:ln>
                      </p166:spPr>
                    </pslz:zmPr>
                  </pslz:sldZmObj>
                </pslz:sldZm>
              </a:graphicData>
            </a:graphic>
          </p:graphicFrame>
        </mc:Choice>
        <mc:Fallback>
          <p:pic>
            <p:nvPicPr>
              <p:cNvPr id="14" name="Slide Zoom 13">
                <a:hlinkClick r:id="rId7" action="ppaction://hlinksldjump"/>
                <a:extLst>
                  <a:ext uri="{FF2B5EF4-FFF2-40B4-BE49-F238E27FC236}">
                    <a16:creationId xmlns:a16="http://schemas.microsoft.com/office/drawing/2014/main" id="{B89A2C3A-59B6-4B78-9C8A-A47D4AC3C331}"/>
                  </a:ext>
                </a:extLst>
              </p:cNvPr>
              <p:cNvPicPr>
                <a:picLocks noGrp="1" noRot="1" noChangeAspect="1" noMove="1" noResize="1" noEditPoints="1" noAdjustHandles="1" noChangeArrowheads="1" noChangeShapeType="1"/>
              </p:cNvPicPr>
              <p:nvPr/>
            </p:nvPicPr>
            <p:blipFill>
              <a:blip r:embed="rId6" cstate="email">
                <a:extLst>
                  <a:ext uri="{28A0092B-C50C-407E-A947-70E740481C1C}">
                    <a14:useLocalDpi xmlns:a14="http://schemas.microsoft.com/office/drawing/2010/main"/>
                  </a:ext>
                </a:extLst>
              </a:blip>
              <a:stretch>
                <a:fillRect/>
              </a:stretch>
            </p:blipFill>
            <p:spPr>
              <a:xfrm>
                <a:off x="8446457" y="2348700"/>
                <a:ext cx="2189544" cy="1953924"/>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26" name="Slide Zoom 25">
                <a:extLst>
                  <a:ext uri="{FF2B5EF4-FFF2-40B4-BE49-F238E27FC236}">
                    <a16:creationId xmlns:a16="http://schemas.microsoft.com/office/drawing/2014/main" id="{4BD517A8-DAF0-4801-B5DE-D31867F9179A}"/>
                  </a:ext>
                </a:extLst>
              </p:cNvPr>
              <p:cNvGraphicFramePr>
                <a:graphicFrameLocks noChangeAspect="1"/>
              </p:cNvGraphicFramePr>
              <p:nvPr>
                <p:extLst>
                  <p:ext uri="{D42A27DB-BD31-4B8C-83A1-F6EECF244321}">
                    <p14:modId xmlns:p14="http://schemas.microsoft.com/office/powerpoint/2010/main" val="3097106545"/>
                  </p:ext>
                </p:extLst>
              </p:nvPr>
            </p:nvGraphicFramePr>
            <p:xfrm>
              <a:off x="7737796" y="4398063"/>
              <a:ext cx="2188853" cy="1953923"/>
            </p:xfrm>
            <a:graphic>
              <a:graphicData uri="http://schemas.microsoft.com/office/powerpoint/2016/slidezoom">
                <pslz:sldZm>
                  <pslz:sldZmObj sldId="328" cId="2458453079">
                    <pslz:zmPr id="{EA7D0559-B904-4D51-AA77-AB484EB4D719}" transitionDur="1000" showBg="0">
                      <p166:blipFill xmlns:p166="http://schemas.microsoft.com/office/powerpoint/2016/6/main">
                        <a:blip r:embed="rId8"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88853" cy="1953923"/>
                        </a:xfrm>
                        <a:prstGeom prst="rect">
                          <a:avLst/>
                        </a:prstGeom>
                        <a:ln w="3175">
                          <a:noFill/>
                        </a:ln>
                      </p166:spPr>
                    </pslz:zmPr>
                  </pslz:sldZmObj>
                </pslz:sldZm>
              </a:graphicData>
            </a:graphic>
          </p:graphicFrame>
        </mc:Choice>
        <mc:Fallback>
          <p:pic>
            <p:nvPicPr>
              <p:cNvPr id="26" name="Slide Zoom 25">
                <a:hlinkClick r:id="rId9" action="ppaction://hlinksldjump"/>
                <a:extLst>
                  <a:ext uri="{FF2B5EF4-FFF2-40B4-BE49-F238E27FC236}">
                    <a16:creationId xmlns:a16="http://schemas.microsoft.com/office/drawing/2014/main" id="{4BD517A8-DAF0-4801-B5DE-D31867F9179A}"/>
                  </a:ext>
                </a:extLst>
              </p:cNvPr>
              <p:cNvPicPr>
                <a:picLocks noGrp="1" noRot="1" noChangeAspect="1" noMove="1" noResize="1" noEditPoints="1" noAdjustHandles="1" noChangeArrowheads="1" noChangeShapeType="1"/>
              </p:cNvPicPr>
              <p:nvPr/>
            </p:nvPicPr>
            <p:blipFill>
              <a:blip r:embed="rId8" cstate="email">
                <a:extLst>
                  <a:ext uri="{28A0092B-C50C-407E-A947-70E740481C1C}">
                    <a14:useLocalDpi xmlns:a14="http://schemas.microsoft.com/office/drawing/2010/main"/>
                  </a:ext>
                </a:extLst>
              </a:blip>
              <a:stretch>
                <a:fillRect/>
              </a:stretch>
            </p:blipFill>
            <p:spPr>
              <a:xfrm>
                <a:off x="7737796" y="4398063"/>
                <a:ext cx="2188853" cy="1953923"/>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28" name="Slide Zoom 27">
                <a:extLst>
                  <a:ext uri="{FF2B5EF4-FFF2-40B4-BE49-F238E27FC236}">
                    <a16:creationId xmlns:a16="http://schemas.microsoft.com/office/drawing/2014/main" id="{6DCAA4C6-2B8E-4C12-8CEC-EB810D34C3E9}"/>
                  </a:ext>
                </a:extLst>
              </p:cNvPr>
              <p:cNvGraphicFramePr>
                <a:graphicFrameLocks noChangeAspect="1"/>
              </p:cNvGraphicFramePr>
              <p:nvPr>
                <p:extLst>
                  <p:ext uri="{D42A27DB-BD31-4B8C-83A1-F6EECF244321}">
                    <p14:modId xmlns:p14="http://schemas.microsoft.com/office/powerpoint/2010/main" val="3350835755"/>
                  </p:ext>
                </p:extLst>
              </p:nvPr>
            </p:nvGraphicFramePr>
            <p:xfrm>
              <a:off x="5080467" y="4761513"/>
              <a:ext cx="299183" cy="299183"/>
            </p:xfrm>
            <a:graphic>
              <a:graphicData uri="http://schemas.microsoft.com/office/powerpoint/2016/slidezoom">
                <pslz:sldZm>
                  <pslz:sldZmObj sldId="332" cId="2026150555">
                    <pslz:zmPr id="{C7377F7E-40D6-49E9-B7B1-B0C9DDA133E0}" transitionDur="1000" showBg="0">
                      <p166:blipFill xmlns:p166="http://schemas.microsoft.com/office/powerpoint/2016/6/main">
                        <a:blip r:embed="rId10"/>
                        <a:stretch>
                          <a:fillRect/>
                        </a:stretch>
                      </p166:blipFill>
                      <p166:spPr xmlns:p166="http://schemas.microsoft.com/office/powerpoint/2016/6/main">
                        <a:xfrm>
                          <a:off x="0" y="0"/>
                          <a:ext cx="299183" cy="299183"/>
                        </a:xfrm>
                        <a:prstGeom prst="rect">
                          <a:avLst/>
                        </a:prstGeom>
                        <a:ln w="3175">
                          <a:noFill/>
                        </a:ln>
                      </p166:spPr>
                    </pslz:zmPr>
                  </pslz:sldZmObj>
                </pslz:sldZm>
              </a:graphicData>
            </a:graphic>
          </p:graphicFrame>
        </mc:Choice>
        <mc:Fallback>
          <p:pic>
            <p:nvPicPr>
              <p:cNvPr id="28" name="Slide Zoom 27">
                <a:hlinkClick r:id="rId11" action="ppaction://hlinksldjump"/>
                <a:extLst>
                  <a:ext uri="{FF2B5EF4-FFF2-40B4-BE49-F238E27FC236}">
                    <a16:creationId xmlns:a16="http://schemas.microsoft.com/office/drawing/2014/main" id="{6DCAA4C6-2B8E-4C12-8CEC-EB810D34C3E9}"/>
                  </a:ext>
                </a:extLst>
              </p:cNvPr>
              <p:cNvPicPr>
                <a:picLocks noGrp="1" noRot="1" noChangeAspect="1" noMove="1" noResize="1" noEditPoints="1" noAdjustHandles="1" noChangeArrowheads="1" noChangeShapeType="1"/>
              </p:cNvPicPr>
              <p:nvPr/>
            </p:nvPicPr>
            <p:blipFill>
              <a:blip r:embed="rId10"/>
              <a:stretch>
                <a:fillRect/>
              </a:stretch>
            </p:blipFill>
            <p:spPr>
              <a:xfrm>
                <a:off x="5080467" y="4761513"/>
                <a:ext cx="299183" cy="299183"/>
              </a:xfrm>
              <a:prstGeom prst="rect">
                <a:avLst/>
              </a:prstGeom>
              <a:ln w="3175">
                <a:noFill/>
              </a:ln>
            </p:spPr>
          </p:pic>
        </mc:Fallback>
      </mc:AlternateContent>
    </p:spTree>
    <p:extLst>
      <p:ext uri="{BB962C8B-B14F-4D97-AF65-F5344CB8AC3E}">
        <p14:creationId xmlns:p14="http://schemas.microsoft.com/office/powerpoint/2010/main" val="283669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1">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13">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Text&#10;&#10;Description automatically generated">
            <a:extLst>
              <a:ext uri="{FF2B5EF4-FFF2-40B4-BE49-F238E27FC236}">
                <a16:creationId xmlns:a16="http://schemas.microsoft.com/office/drawing/2014/main" id="{D2958E3E-2EDF-4FFC-80EB-2EC55BD19C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76434" y="643467"/>
            <a:ext cx="5372099" cy="5571066"/>
          </a:xfrm>
          <a:prstGeom prst="rect">
            <a:avLst/>
          </a:prstGeom>
        </p:spPr>
      </p:pic>
      <p:pic>
        <p:nvPicPr>
          <p:cNvPr id="3" name="Picture 2" descr="Text&#10;&#10;Description automatically generated">
            <a:extLst>
              <a:ext uri="{FF2B5EF4-FFF2-40B4-BE49-F238E27FC236}">
                <a16:creationId xmlns:a16="http://schemas.microsoft.com/office/drawing/2014/main" id="{95FCEE23-848E-4371-865F-D194BC4851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3467" y="643467"/>
            <a:ext cx="5160985" cy="5571066"/>
          </a:xfrm>
          <a:prstGeom prst="rect">
            <a:avLst/>
          </a:prstGeom>
        </p:spPr>
      </p:pic>
      <p:sp>
        <p:nvSpPr>
          <p:cNvPr id="6" name="Text Box 16">
            <a:extLst>
              <a:ext uri="{FF2B5EF4-FFF2-40B4-BE49-F238E27FC236}">
                <a16:creationId xmlns:a16="http://schemas.microsoft.com/office/drawing/2014/main" id="{FEE2DEFA-DF4B-4B88-8AA1-CF9A21F26CF6}"/>
              </a:ext>
            </a:extLst>
          </p:cNvPr>
          <p:cNvSpPr txBox="1"/>
          <p:nvPr/>
        </p:nvSpPr>
        <p:spPr>
          <a:xfrm>
            <a:off x="114300" y="6541926"/>
            <a:ext cx="4651478" cy="3160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a:t>
            </a:r>
            <a:r>
              <a:rPr lang="en-US"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The Goodnight Guide for Children – The Sleep Council</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0106615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DE3717-2E85-4B09-83AA-D88BB0AA1773}"/>
              </a:ext>
            </a:extLst>
          </p:cNvPr>
          <p:cNvGrpSpPr/>
          <p:nvPr/>
        </p:nvGrpSpPr>
        <p:grpSpPr>
          <a:xfrm>
            <a:off x="5083039" y="282385"/>
            <a:ext cx="8003950" cy="1908066"/>
            <a:chOff x="-2197497" y="1648685"/>
            <a:chExt cx="8082727" cy="1851562"/>
          </a:xfrm>
        </p:grpSpPr>
        <p:sp>
          <p:nvSpPr>
            <p:cNvPr id="3" name="TextBox 2">
              <a:extLst>
                <a:ext uri="{FF2B5EF4-FFF2-40B4-BE49-F238E27FC236}">
                  <a16:creationId xmlns:a16="http://schemas.microsoft.com/office/drawing/2014/main" id="{D161C461-D7A5-45FE-AB94-9EBD04FBF04F}"/>
                </a:ext>
              </a:extLst>
            </p:cNvPr>
            <p:cNvSpPr txBox="1"/>
            <p:nvPr/>
          </p:nvSpPr>
          <p:spPr>
            <a:xfrm>
              <a:off x="-2197497" y="1648685"/>
              <a:ext cx="8082727" cy="985586"/>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Managing change</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D00EFBF6-62AB-495C-8EF6-63B1E9791A45}"/>
                </a:ext>
              </a:extLst>
            </p:cNvPr>
            <p:cNvCxnSpPr>
              <a:cxnSpLocks/>
            </p:cNvCxnSpPr>
            <p:nvPr/>
          </p:nvCxnSpPr>
          <p:spPr>
            <a:xfrm>
              <a:off x="-2125948" y="2705645"/>
              <a:ext cx="687102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F04B318-A41B-4717-96C4-9A20A179C641}"/>
                </a:ext>
              </a:extLst>
            </p:cNvPr>
            <p:cNvSpPr txBox="1"/>
            <p:nvPr/>
          </p:nvSpPr>
          <p:spPr>
            <a:xfrm>
              <a:off x="145903" y="3038582"/>
              <a:ext cx="4515002" cy="461665"/>
            </a:xfrm>
            <a:prstGeom prst="rect">
              <a:avLst/>
            </a:prstGeom>
            <a:noFill/>
          </p:spPr>
          <p:txBody>
            <a:bodyPr wrap="square" rtlCol="0">
              <a:spAutoFit/>
            </a:bodyPr>
            <a:lstStyle/>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sp>
        <p:nvSpPr>
          <p:cNvPr id="6" name="TextBox 5">
            <a:extLst>
              <a:ext uri="{FF2B5EF4-FFF2-40B4-BE49-F238E27FC236}">
                <a16:creationId xmlns:a16="http://schemas.microsoft.com/office/drawing/2014/main" id="{F5F72211-EB33-41B4-A59A-DD82DD6865C1}"/>
              </a:ext>
            </a:extLst>
          </p:cNvPr>
          <p:cNvSpPr txBox="1"/>
          <p:nvPr/>
        </p:nvSpPr>
        <p:spPr>
          <a:xfrm>
            <a:off x="5070764" y="1703733"/>
            <a:ext cx="6954969" cy="4816896"/>
          </a:xfrm>
          <a:prstGeom prst="rect">
            <a:avLst/>
          </a:prstGeom>
          <a:noFill/>
        </p:spPr>
        <p:txBody>
          <a:bodyPr wrap="square">
            <a:spAutoFit/>
          </a:bodyPr>
          <a:lstStyle/>
          <a:p>
            <a:pPr>
              <a:lnSpc>
                <a:spcPct val="107000"/>
              </a:lnSpc>
            </a:pPr>
            <a:r>
              <a:rPr lang="en-GB" sz="2400" dirty="0">
                <a:solidFill>
                  <a:schemeClr val="bg1"/>
                </a:solidFill>
                <a:effectLst/>
                <a:latin typeface="Ravvi"/>
                <a:ea typeface="Calibri" panose="020F0502020204030204" pitchFamily="34" charset="0"/>
                <a:cs typeface="Times New Roman" panose="02020603050405020304" pitchFamily="18" charset="0"/>
              </a:rPr>
              <a:t>Change can be good or bad. It depends on the person and the situation. </a:t>
            </a:r>
          </a:p>
          <a:p>
            <a:pPr>
              <a:lnSpc>
                <a:spcPct val="107000"/>
              </a:lnSpc>
            </a:pPr>
            <a:endParaRPr lang="en-GB" sz="2400" dirty="0">
              <a:solidFill>
                <a:schemeClr val="bg1"/>
              </a:solidFill>
              <a:effectLst/>
              <a:latin typeface="Ravvi"/>
              <a:ea typeface="Calibri" panose="020F0502020204030204" pitchFamily="34" charset="0"/>
              <a:cs typeface="Times New Roman" panose="02020603050405020304" pitchFamily="18" charset="0"/>
            </a:endParaRPr>
          </a:p>
          <a:p>
            <a:pPr>
              <a:lnSpc>
                <a:spcPct val="107000"/>
              </a:lnSpc>
            </a:pPr>
            <a:r>
              <a:rPr lang="en-GB" sz="2400" dirty="0">
                <a:solidFill>
                  <a:schemeClr val="bg1"/>
                </a:solidFill>
                <a:effectLst/>
                <a:latin typeface="Ravvi"/>
                <a:ea typeface="Calibri" panose="020F0502020204030204" pitchFamily="34" charset="0"/>
                <a:cs typeface="Times New Roman" panose="02020603050405020304" pitchFamily="18" charset="0"/>
              </a:rPr>
              <a:t>Good or bad change requires an adjustment of some kind; this takes energy. If the demands are too great, it can drain you and create stress. Unmanaged stress can cause physical and emotional problems.</a:t>
            </a:r>
          </a:p>
          <a:p>
            <a:pPr>
              <a:lnSpc>
                <a:spcPct val="107000"/>
              </a:lnSpc>
            </a:pPr>
            <a:endParaRPr lang="en-GB" sz="2400" dirty="0">
              <a:solidFill>
                <a:schemeClr val="bg1"/>
              </a:solidFill>
              <a:effectLst/>
              <a:latin typeface="Ravvi"/>
              <a:ea typeface="Calibri" panose="020F0502020204030204" pitchFamily="34" charset="0"/>
              <a:cs typeface="Times New Roman" panose="02020603050405020304" pitchFamily="18" charset="0"/>
            </a:endParaRPr>
          </a:p>
          <a:p>
            <a:pPr>
              <a:lnSpc>
                <a:spcPct val="107000"/>
              </a:lnSpc>
            </a:pPr>
            <a:r>
              <a:rPr lang="en-GB" sz="2400" dirty="0">
                <a:solidFill>
                  <a:schemeClr val="bg1"/>
                </a:solidFill>
                <a:effectLst/>
                <a:latin typeface="Ravvi"/>
                <a:ea typeface="Calibri" panose="020F0502020204030204" pitchFamily="34" charset="0"/>
                <a:cs typeface="Times New Roman" panose="02020603050405020304" pitchFamily="18" charset="0"/>
              </a:rPr>
              <a:t>You may not be able to control the change itself. So, the key to coping with change is to gain control of your response to it as much as possible. That’s when adjusting your attitude toward change can help.</a:t>
            </a:r>
          </a:p>
        </p:txBody>
      </p:sp>
      <p:pic>
        <p:nvPicPr>
          <p:cNvPr id="12" name="Picture 11" descr="A picture containing computer, computer, lit, table&#10;&#10;Description automatically generated">
            <a:extLst>
              <a:ext uri="{FF2B5EF4-FFF2-40B4-BE49-F238E27FC236}">
                <a16:creationId xmlns:a16="http://schemas.microsoft.com/office/drawing/2014/main" id="{EC563F39-5D55-4CC6-A558-1ABF5D852C9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6086"/>
          <a:stretch/>
        </p:blipFill>
        <p:spPr>
          <a:xfrm>
            <a:off x="166267" y="4071816"/>
            <a:ext cx="2885995" cy="2786184"/>
          </a:xfrm>
          <a:prstGeom prst="rect">
            <a:avLst/>
          </a:prstGeom>
        </p:spPr>
      </p:pic>
      <p:sp>
        <p:nvSpPr>
          <p:cNvPr id="13" name="Speech Bubble: Oval 12">
            <a:extLst>
              <a:ext uri="{FF2B5EF4-FFF2-40B4-BE49-F238E27FC236}">
                <a16:creationId xmlns:a16="http://schemas.microsoft.com/office/drawing/2014/main" id="{13B27BB1-BFC3-4C9A-A148-808C6FE44B6A}"/>
              </a:ext>
            </a:extLst>
          </p:cNvPr>
          <p:cNvSpPr/>
          <p:nvPr/>
        </p:nvSpPr>
        <p:spPr>
          <a:xfrm>
            <a:off x="149636" y="188844"/>
            <a:ext cx="4214546" cy="3321966"/>
          </a:xfrm>
          <a:prstGeom prst="wedgeEllipseCallout">
            <a:avLst>
              <a:gd name="adj1" fmla="val -26281"/>
              <a:gd name="adj2" fmla="val 77146"/>
            </a:avLst>
          </a:prstGeom>
          <a:solidFill>
            <a:schemeClr val="accent3">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5DC687B1-27A3-4847-9E2B-C3C48998B84D}"/>
              </a:ext>
            </a:extLst>
          </p:cNvPr>
          <p:cNvSpPr txBox="1"/>
          <p:nvPr/>
        </p:nvSpPr>
        <p:spPr>
          <a:xfrm>
            <a:off x="661362" y="790215"/>
            <a:ext cx="3359426" cy="2051972"/>
          </a:xfrm>
          <a:prstGeom prst="rect">
            <a:avLst/>
          </a:prstGeom>
          <a:noFill/>
        </p:spPr>
        <p:txBody>
          <a:bodyPr wrap="square" rtlCol="0">
            <a:spAutoFit/>
          </a:bodyPr>
          <a:lstStyle/>
          <a:p>
            <a:pPr algn="ctr">
              <a:lnSpc>
                <a:spcPct val="107000"/>
              </a:lnSpc>
            </a:pPr>
            <a:r>
              <a:rPr lang="en-GB"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Be kind to yourselves and each other</a:t>
            </a:r>
          </a:p>
          <a:p>
            <a:pPr algn="ctr">
              <a:lnSpc>
                <a:spcPct val="107000"/>
              </a:lnSpc>
            </a:pP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07000"/>
              </a:lnSpc>
            </a:pPr>
            <a:r>
              <a:rPr lang="en-GB"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Keep lines of communication open</a:t>
            </a:r>
          </a:p>
          <a:p>
            <a:pPr algn="ctr">
              <a:lnSpc>
                <a:spcPct val="107000"/>
              </a:lnSpc>
            </a:pP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07000"/>
              </a:lnSpc>
            </a:pPr>
            <a:r>
              <a:rPr lang="en-GB"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Reach out and ask for help</a:t>
            </a:r>
            <a:endParaRPr lang="en-GB"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D543F1B9-ED83-4B21-A507-3AB0215EA11D}"/>
                  </a:ext>
                </a:extLst>
              </p:cNvPr>
              <p:cNvGraphicFramePr>
                <a:graphicFrameLocks noChangeAspect="1"/>
              </p:cNvGraphicFramePr>
              <p:nvPr>
                <p:extLst>
                  <p:ext uri="{D42A27DB-BD31-4B8C-83A1-F6EECF244321}">
                    <p14:modId xmlns:p14="http://schemas.microsoft.com/office/powerpoint/2010/main" val="3458020427"/>
                  </p:ext>
                </p:extLst>
              </p:nvPr>
            </p:nvGraphicFramePr>
            <p:xfrm>
              <a:off x="108548" y="4112181"/>
              <a:ext cx="1213175" cy="2646066"/>
            </p:xfrm>
            <a:graphic>
              <a:graphicData uri="http://schemas.microsoft.com/office/powerpoint/2016/slidezoom">
                <pslz:sldZm>
                  <pslz:sldZmObj sldId="325" cId="1929188007">
                    <pslz:zmPr id="{D5C132D4-4602-4742-981D-2EC0CD3CAEAC}" transitionDur="1000" showBg="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213175" cy="2646066"/>
                        </a:xfrm>
                        <a:prstGeom prst="rect">
                          <a:avLst/>
                        </a:prstGeom>
                        <a:ln w="3175">
                          <a:noFill/>
                        </a:ln>
                      </p166:spPr>
                    </pslz:zmPr>
                  </pslz:sldZmObj>
                </pslz:sldZm>
              </a:graphicData>
            </a:graphic>
          </p:graphicFrame>
        </mc:Choice>
        <mc:Fallback xmlns="">
          <p:pic>
            <p:nvPicPr>
              <p:cNvPr id="10" name="Slide Zoom 9">
                <a:hlinkClick r:id="rId4" action="ppaction://hlinksldjump"/>
                <a:extLst>
                  <a:ext uri="{FF2B5EF4-FFF2-40B4-BE49-F238E27FC236}">
                    <a16:creationId xmlns:a16="http://schemas.microsoft.com/office/drawing/2014/main" id="{D543F1B9-ED83-4B21-A507-3AB0215EA11D}"/>
                  </a:ext>
                </a:extLst>
              </p:cNvPr>
              <p:cNvPicPr>
                <a:picLocks noGrp="1" noRot="1" noChangeAspect="1" noMove="1" noResize="1" noEditPoints="1" noAdjustHandles="1" noChangeArrowheads="1" noChangeShapeType="1"/>
              </p:cNvPicPr>
              <p:nvPr/>
            </p:nvPicPr>
            <p:blipFill>
              <a:blip r:embed="rId5"/>
              <a:stretch>
                <a:fillRect/>
              </a:stretch>
            </p:blipFill>
            <p:spPr>
              <a:xfrm>
                <a:off x="108548" y="4112181"/>
                <a:ext cx="1213175" cy="2646066"/>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D7ABE1FE-21F7-42DE-81A3-99E7B76E84A0}"/>
                  </a:ext>
                </a:extLst>
              </p:cNvPr>
              <p:cNvGraphicFramePr>
                <a:graphicFrameLocks noChangeAspect="1"/>
              </p:cNvGraphicFramePr>
              <p:nvPr>
                <p:extLst>
                  <p:ext uri="{D42A27DB-BD31-4B8C-83A1-F6EECF244321}">
                    <p14:modId xmlns:p14="http://schemas.microsoft.com/office/powerpoint/2010/main" val="792663295"/>
                  </p:ext>
                </p:extLst>
              </p:nvPr>
            </p:nvGraphicFramePr>
            <p:xfrm>
              <a:off x="2177420" y="4071816"/>
              <a:ext cx="874842" cy="2786184"/>
            </p:xfrm>
            <a:graphic>
              <a:graphicData uri="http://schemas.microsoft.com/office/powerpoint/2016/slidezoom">
                <pslz:sldZm>
                  <pslz:sldZmObj sldId="324" cId="1029108684">
                    <pslz:zmPr id="{A9731F12-2B99-44CF-AA01-634A4B7A135C}"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874842" cy="2786184"/>
                        </a:xfrm>
                        <a:prstGeom prst="rect">
                          <a:avLst/>
                        </a:prstGeom>
                        <a:ln w="3175">
                          <a:noFill/>
                        </a:ln>
                      </p166:spPr>
                    </pslz:zmPr>
                  </pslz:sldZmObj>
                </pslz:sldZm>
              </a:graphicData>
            </a:graphic>
          </p:graphicFrame>
        </mc:Choice>
        <mc:Fallback xmlns="">
          <p:pic>
            <p:nvPicPr>
              <p:cNvPr id="18" name="Slide Zoom 17">
                <a:hlinkClick r:id="rId7" action="ppaction://hlinksldjump"/>
                <a:extLst>
                  <a:ext uri="{FF2B5EF4-FFF2-40B4-BE49-F238E27FC236}">
                    <a16:creationId xmlns:a16="http://schemas.microsoft.com/office/drawing/2014/main" id="{D7ABE1FE-21F7-42DE-81A3-99E7B76E84A0}"/>
                  </a:ext>
                </a:extLst>
              </p:cNvPr>
              <p:cNvPicPr>
                <a:picLocks noGrp="1" noRot="1" noChangeAspect="1" noMove="1" noResize="1" noEditPoints="1" noAdjustHandles="1" noChangeArrowheads="1" noChangeShapeType="1"/>
              </p:cNvPicPr>
              <p:nvPr/>
            </p:nvPicPr>
            <p:blipFill>
              <a:blip r:embed="rId8"/>
              <a:stretch>
                <a:fillRect/>
              </a:stretch>
            </p:blipFill>
            <p:spPr>
              <a:xfrm>
                <a:off x="2177420" y="4071816"/>
                <a:ext cx="874842" cy="2786184"/>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3E39280D-8F7B-4DB4-8B6D-589590B298D7}"/>
                  </a:ext>
                </a:extLst>
              </p:cNvPr>
              <p:cNvGraphicFramePr>
                <a:graphicFrameLocks noChangeAspect="1"/>
              </p:cNvGraphicFramePr>
              <p:nvPr>
                <p:extLst>
                  <p:ext uri="{D42A27DB-BD31-4B8C-83A1-F6EECF244321}">
                    <p14:modId xmlns:p14="http://schemas.microsoft.com/office/powerpoint/2010/main" val="1071476560"/>
                  </p:ext>
                </p:extLst>
              </p:nvPr>
            </p:nvGraphicFramePr>
            <p:xfrm>
              <a:off x="3569570" y="5405889"/>
              <a:ext cx="1147903" cy="1323792"/>
            </p:xfrm>
            <a:graphic>
              <a:graphicData uri="http://schemas.microsoft.com/office/powerpoint/2016/slidezoom">
                <pslz:sldZm>
                  <pslz:sldZmObj sldId="326" cId="1130175887">
                    <pslz:zmPr id="{ACB8312A-3E2B-49E8-B0E5-7EB1E531CC1B}" transitionDur="1000" showBg="0">
                      <p166:blipFill xmlns:p166="http://schemas.microsoft.com/office/powerpoint/2016/6/main">
                        <a:blip r:embed="rId9"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147903" cy="1323792"/>
                        </a:xfrm>
                        <a:prstGeom prst="rect">
                          <a:avLst/>
                        </a:prstGeom>
                        <a:ln w="3175">
                          <a:noFill/>
                        </a:ln>
                      </p166:spPr>
                    </pslz:zmPr>
                  </pslz:sldZmObj>
                </pslz:sldZm>
              </a:graphicData>
            </a:graphic>
          </p:graphicFrame>
        </mc:Choice>
        <mc:Fallback xmlns="">
          <p:pic>
            <p:nvPicPr>
              <p:cNvPr id="20" name="Slide Zoom 19">
                <a:hlinkClick r:id="rId10" action="ppaction://hlinksldjump"/>
                <a:extLst>
                  <a:ext uri="{FF2B5EF4-FFF2-40B4-BE49-F238E27FC236}">
                    <a16:creationId xmlns:a16="http://schemas.microsoft.com/office/drawing/2014/main" id="{3E39280D-8F7B-4DB4-8B6D-589590B298D7}"/>
                  </a:ext>
                </a:extLst>
              </p:cNvPr>
              <p:cNvPicPr>
                <a:picLocks noGrp="1" noRot="1" noChangeAspect="1" noMove="1" noResize="1" noEditPoints="1" noAdjustHandles="1" noChangeArrowheads="1" noChangeShapeType="1"/>
              </p:cNvPicPr>
              <p:nvPr/>
            </p:nvPicPr>
            <p:blipFill>
              <a:blip r:embed="rId11"/>
              <a:stretch>
                <a:fillRect/>
              </a:stretch>
            </p:blipFill>
            <p:spPr>
              <a:xfrm>
                <a:off x="3569570" y="5405889"/>
                <a:ext cx="1147903" cy="1323792"/>
              </a:xfrm>
              <a:prstGeom prst="rect">
                <a:avLst/>
              </a:prstGeom>
              <a:ln w="3175">
                <a:noFill/>
              </a:ln>
            </p:spPr>
          </p:pic>
        </mc:Fallback>
      </mc:AlternateContent>
    </p:spTree>
    <p:extLst>
      <p:ext uri="{BB962C8B-B14F-4D97-AF65-F5344CB8AC3E}">
        <p14:creationId xmlns:p14="http://schemas.microsoft.com/office/powerpoint/2010/main" val="1716750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12191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8D34C9-1200-4550-B3F8-372AC137B258}"/>
              </a:ext>
            </a:extLst>
          </p:cNvPr>
          <p:cNvSpPr>
            <a:spLocks noGrp="1"/>
          </p:cNvSpPr>
          <p:nvPr>
            <p:ph type="title"/>
          </p:nvPr>
        </p:nvSpPr>
        <p:spPr>
          <a:xfrm>
            <a:off x="739900" y="4343400"/>
            <a:ext cx="10901471" cy="2297389"/>
          </a:xfrm>
          <a:noFill/>
        </p:spPr>
        <p:txBody>
          <a:bodyPr vert="horz" lIns="91440" tIns="45720" rIns="91440" bIns="45720" rtlCol="0" anchor="b">
            <a:normAutofit fontScale="90000"/>
          </a:bodyPr>
          <a:lstStyle/>
          <a:p>
            <a:pPr algn="ctr">
              <a:spcAft>
                <a:spcPts val="800"/>
              </a:spcAft>
            </a:pPr>
            <a:br>
              <a:rPr lang="en-US" sz="1500" b="1" i="1" dirty="0">
                <a:solidFill>
                  <a:schemeClr val="bg1"/>
                </a:solidFill>
                <a:effectLst/>
              </a:rPr>
            </a:br>
            <a:br>
              <a:rPr lang="en-US" sz="1500" b="1" i="1" dirty="0">
                <a:solidFill>
                  <a:schemeClr val="bg1"/>
                </a:solidFill>
                <a:effectLst/>
              </a:rPr>
            </a:br>
            <a:br>
              <a:rPr lang="en-US" sz="2000" b="1" dirty="0">
                <a:solidFill>
                  <a:schemeClr val="bg1"/>
                </a:solidFill>
                <a:effectLst/>
              </a:rPr>
            </a:br>
            <a:r>
              <a:rPr lang="en-US" sz="2700" dirty="0">
                <a:solidFill>
                  <a:schemeClr val="bg1"/>
                </a:solidFill>
                <a:effectLst/>
                <a:latin typeface="+mn-lt"/>
              </a:rPr>
              <a:t>How to Deal With Unexpected Change</a:t>
            </a:r>
            <a:br>
              <a:rPr lang="en-US" sz="2000" b="1" dirty="0">
                <a:solidFill>
                  <a:schemeClr val="bg1"/>
                </a:solidFill>
                <a:effectLst/>
              </a:rPr>
            </a:br>
            <a:br>
              <a:rPr lang="en-US" sz="2000" b="1" dirty="0">
                <a:solidFill>
                  <a:schemeClr val="bg1"/>
                </a:solidFill>
                <a:effectLst/>
              </a:rPr>
            </a:br>
            <a:r>
              <a:rPr lang="en-US" sz="2000" dirty="0">
                <a:solidFill>
                  <a:schemeClr val="bg1"/>
                </a:solidFill>
                <a:effectLst/>
              </a:rPr>
              <a:t>Acknowledge that change is the new normal</a:t>
            </a:r>
            <a:br>
              <a:rPr lang="en-US" sz="2000" dirty="0">
                <a:solidFill>
                  <a:schemeClr val="bg1"/>
                </a:solidFill>
                <a:effectLst/>
              </a:rPr>
            </a:br>
            <a:r>
              <a:rPr lang="en-US" sz="2000" dirty="0">
                <a:solidFill>
                  <a:schemeClr val="bg1"/>
                </a:solidFill>
                <a:effectLst/>
              </a:rPr>
              <a:t>Explore your feelings about the change</a:t>
            </a:r>
            <a:br>
              <a:rPr lang="en-US" sz="2000" dirty="0">
                <a:solidFill>
                  <a:schemeClr val="bg1"/>
                </a:solidFill>
                <a:effectLst/>
              </a:rPr>
            </a:br>
            <a:r>
              <a:rPr lang="en-US" sz="2000" dirty="0">
                <a:solidFill>
                  <a:schemeClr val="bg1"/>
                </a:solidFill>
                <a:effectLst/>
              </a:rPr>
              <a:t>Prepare for it</a:t>
            </a:r>
            <a:br>
              <a:rPr lang="en-US" sz="2000" dirty="0">
                <a:solidFill>
                  <a:schemeClr val="bg1"/>
                </a:solidFill>
                <a:effectLst/>
              </a:rPr>
            </a:br>
            <a:r>
              <a:rPr lang="en-US" sz="2000" dirty="0">
                <a:solidFill>
                  <a:schemeClr val="bg1"/>
                </a:solidFill>
                <a:effectLst/>
              </a:rPr>
              <a:t>Rely on your support system</a:t>
            </a:r>
            <a:r>
              <a:rPr lang="en-US" sz="2000" dirty="0">
                <a:solidFill>
                  <a:schemeClr val="bg1"/>
                </a:solidFill>
              </a:rPr>
              <a:t> </a:t>
            </a:r>
            <a:r>
              <a:rPr lang="en-US" sz="2000" dirty="0">
                <a:solidFill>
                  <a:schemeClr val="bg1"/>
                </a:solidFill>
                <a:effectLst/>
              </a:rPr>
              <a:t>or create one</a:t>
            </a:r>
            <a:br>
              <a:rPr lang="en-US" sz="2000" dirty="0">
                <a:solidFill>
                  <a:schemeClr val="bg1"/>
                </a:solidFill>
                <a:effectLst/>
              </a:rPr>
            </a:br>
            <a:r>
              <a:rPr lang="en-US" sz="2000" dirty="0">
                <a:solidFill>
                  <a:schemeClr val="bg1"/>
                </a:solidFill>
                <a:effectLst/>
              </a:rPr>
              <a:t>Give yourself grace as you move forward</a:t>
            </a:r>
            <a:br>
              <a:rPr lang="en-US" sz="1500" dirty="0">
                <a:solidFill>
                  <a:schemeClr val="bg1"/>
                </a:solidFill>
                <a:effectLst/>
              </a:rPr>
            </a:br>
            <a:endParaRPr lang="en-US" sz="1500" dirty="0">
              <a:solidFill>
                <a:schemeClr val="bg1"/>
              </a:solidFill>
            </a:endParaRPr>
          </a:p>
        </p:txBody>
      </p:sp>
      <p:pic>
        <p:nvPicPr>
          <p:cNvPr id="5" name="Content Placeholder 4" descr="A picture containing graphical user interface&#10;&#10;Description automatically generated">
            <a:extLst>
              <a:ext uri="{FF2B5EF4-FFF2-40B4-BE49-F238E27FC236}">
                <a16:creationId xmlns:a16="http://schemas.microsoft.com/office/drawing/2014/main" id="{CFC18FBD-6A86-4C29-92E7-38463A280A9E}"/>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
            <a:ext cx="12191979" cy="4239482"/>
          </a:xfrm>
          <a:prstGeom prst="rect">
            <a:avLst/>
          </a:prstGeom>
        </p:spPr>
      </p:pic>
      <p:pic>
        <p:nvPicPr>
          <p:cNvPr id="9" name="Picture 8">
            <a:extLst>
              <a:ext uri="{FF2B5EF4-FFF2-40B4-BE49-F238E27FC236}">
                <a16:creationId xmlns:a16="http://schemas.microsoft.com/office/drawing/2014/main" id="{45D5F223-ACE2-4776-B90D-98B77446243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4518" b="100000" l="4688" r="100000">
                        <a14:foregroundMark x1="50000" y1="9639" x2="50000" y2="9639"/>
                        <a14:foregroundMark x1="56250" y1="4518" x2="56250" y2="4518"/>
                        <a14:foregroundMark x1="42188" y1="36145" x2="42188" y2="36145"/>
                        <a14:foregroundMark x1="7031" y1="44578" x2="7031" y2="44578"/>
                        <a14:foregroundMark x1="39063" y1="94578" x2="39063" y2="94578"/>
                      </a14:backgroundRemoval>
                    </a14:imgEffect>
                  </a14:imgLayer>
                </a14:imgProps>
              </a:ext>
              <a:ext uri="{28A0092B-C50C-407E-A947-70E740481C1C}">
                <a14:useLocalDpi xmlns:a14="http://schemas.microsoft.com/office/drawing/2010/main"/>
              </a:ext>
            </a:extLst>
          </a:blip>
          <a:srcRect/>
          <a:stretch/>
        </p:blipFill>
        <p:spPr>
          <a:xfrm>
            <a:off x="1757362" y="2409980"/>
            <a:ext cx="708252" cy="1829503"/>
          </a:xfrm>
          <a:prstGeom prst="rect">
            <a:avLst/>
          </a:prstGeom>
        </p:spPr>
      </p:pic>
    </p:spTree>
    <p:extLst>
      <p:ext uri="{BB962C8B-B14F-4D97-AF65-F5344CB8AC3E}">
        <p14:creationId xmlns:p14="http://schemas.microsoft.com/office/powerpoint/2010/main" val="1929188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574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921DE82-5B51-4E7A-810D-D730C1026AD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24469" y="163735"/>
            <a:ext cx="5594384" cy="6713261"/>
          </a:xfrm>
          <a:prstGeom prst="rect">
            <a:avLst/>
          </a:prstGeom>
        </p:spPr>
      </p:pic>
      <p:pic>
        <p:nvPicPr>
          <p:cNvPr id="6" name="Picture 5">
            <a:extLst>
              <a:ext uri="{FF2B5EF4-FFF2-40B4-BE49-F238E27FC236}">
                <a16:creationId xmlns:a16="http://schemas.microsoft.com/office/drawing/2014/main" id="{9F732E61-6C33-4931-AF48-BBEC41FA436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5842" b="96220" l="9184" r="89796">
                        <a14:foregroundMark x1="39796" y1="10997" x2="39796" y2="10997"/>
                        <a14:foregroundMark x1="34694" y1="5842" x2="34694" y2="5842"/>
                        <a14:foregroundMark x1="66327" y1="36770" x2="66327" y2="36770"/>
                        <a14:foregroundMark x1="58163" y1="92784" x2="58163" y2="92784"/>
                        <a14:foregroundMark x1="61224" y1="96220" x2="61224" y2="96220"/>
                      </a14:backgroundRemoval>
                    </a14:imgEffect>
                  </a14:imgLayer>
                </a14:imgProps>
              </a:ext>
              <a:ext uri="{28A0092B-C50C-407E-A947-70E740481C1C}">
                <a14:useLocalDpi xmlns:a14="http://schemas.microsoft.com/office/drawing/2010/main"/>
              </a:ext>
            </a:extLst>
          </a:blip>
          <a:stretch>
            <a:fillRect/>
          </a:stretch>
        </p:blipFill>
        <p:spPr>
          <a:xfrm>
            <a:off x="11260576" y="4721087"/>
            <a:ext cx="592627" cy="1815179"/>
          </a:xfrm>
          <a:prstGeom prst="rect">
            <a:avLst/>
          </a:prstGeom>
        </p:spPr>
      </p:pic>
      <p:sp>
        <p:nvSpPr>
          <p:cNvPr id="2" name="Title 1">
            <a:extLst>
              <a:ext uri="{FF2B5EF4-FFF2-40B4-BE49-F238E27FC236}">
                <a16:creationId xmlns:a16="http://schemas.microsoft.com/office/drawing/2014/main" id="{6147D76A-8567-479F-962E-2AD8DD6EDB71}"/>
              </a:ext>
            </a:extLst>
          </p:cNvPr>
          <p:cNvSpPr>
            <a:spLocks noGrp="1"/>
          </p:cNvSpPr>
          <p:nvPr>
            <p:ph type="title"/>
          </p:nvPr>
        </p:nvSpPr>
        <p:spPr>
          <a:xfrm>
            <a:off x="8001001" y="640081"/>
            <a:ext cx="3498573" cy="5574452"/>
          </a:xfrm>
        </p:spPr>
        <p:txBody>
          <a:bodyPr vert="horz" lIns="91440" tIns="45720" rIns="91440" bIns="45720" rtlCol="0" anchor="ctr">
            <a:normAutofit fontScale="90000"/>
          </a:bodyPr>
          <a:lstStyle/>
          <a:p>
            <a:pPr>
              <a:spcAft>
                <a:spcPts val="800"/>
              </a:spcAft>
            </a:pPr>
            <a:r>
              <a:rPr lang="en-US" sz="3600" kern="1200" dirty="0">
                <a:solidFill>
                  <a:srgbClr val="FFFFFF"/>
                </a:solidFill>
                <a:effectLst/>
                <a:latin typeface="+mn-lt"/>
                <a:ea typeface="+mj-ea"/>
                <a:cs typeface="+mj-cs"/>
              </a:rPr>
              <a:t>How to </a:t>
            </a:r>
            <a:r>
              <a:rPr lang="en-US" sz="3600" dirty="0">
                <a:solidFill>
                  <a:srgbClr val="FFFFFF"/>
                </a:solidFill>
                <a:latin typeface="+mn-lt"/>
              </a:rPr>
              <a:t>C</a:t>
            </a:r>
            <a:r>
              <a:rPr lang="en-US" sz="3600" kern="1200" dirty="0">
                <a:solidFill>
                  <a:srgbClr val="FFFFFF"/>
                </a:solidFill>
                <a:effectLst/>
                <a:latin typeface="+mn-lt"/>
                <a:ea typeface="+mj-ea"/>
                <a:cs typeface="+mj-cs"/>
              </a:rPr>
              <a:t>ope when Things </a:t>
            </a:r>
            <a:r>
              <a:rPr lang="en-US" sz="3600" dirty="0">
                <a:solidFill>
                  <a:srgbClr val="FFFFFF"/>
                </a:solidFill>
                <a:latin typeface="+mn-lt"/>
              </a:rPr>
              <a:t>F</a:t>
            </a:r>
            <a:r>
              <a:rPr lang="en-US" sz="3600" kern="1200" dirty="0">
                <a:solidFill>
                  <a:srgbClr val="FFFFFF"/>
                </a:solidFill>
                <a:effectLst/>
                <a:latin typeface="+mn-lt"/>
                <a:ea typeface="+mj-ea"/>
                <a:cs typeface="+mj-cs"/>
              </a:rPr>
              <a:t>eel </a:t>
            </a:r>
            <a:r>
              <a:rPr lang="en-US" sz="3600" dirty="0">
                <a:solidFill>
                  <a:srgbClr val="FFFFFF"/>
                </a:solidFill>
                <a:latin typeface="+mn-lt"/>
              </a:rPr>
              <a:t>O</a:t>
            </a:r>
            <a:r>
              <a:rPr lang="en-US" sz="3600" kern="1200" dirty="0">
                <a:solidFill>
                  <a:srgbClr val="FFFFFF"/>
                </a:solidFill>
                <a:effectLst/>
                <a:latin typeface="+mn-lt"/>
                <a:ea typeface="+mj-ea"/>
                <a:cs typeface="+mj-cs"/>
              </a:rPr>
              <a:t>ut of Your </a:t>
            </a:r>
            <a:r>
              <a:rPr lang="en-US" sz="3600" dirty="0">
                <a:solidFill>
                  <a:srgbClr val="FFFFFF"/>
                </a:solidFill>
                <a:latin typeface="+mn-lt"/>
              </a:rPr>
              <a:t>C</a:t>
            </a:r>
            <a:r>
              <a:rPr lang="en-US" sz="3600" kern="1200" dirty="0">
                <a:solidFill>
                  <a:srgbClr val="FFFFFF"/>
                </a:solidFill>
                <a:effectLst/>
                <a:latin typeface="+mn-lt"/>
                <a:ea typeface="+mj-ea"/>
                <a:cs typeface="+mj-cs"/>
              </a:rPr>
              <a:t>ontrol</a:t>
            </a:r>
            <a:br>
              <a:rPr lang="en-US" sz="2700" b="1" kern="1200" dirty="0">
                <a:solidFill>
                  <a:srgbClr val="FFFFFF"/>
                </a:solidFill>
                <a:effectLst/>
                <a:latin typeface="+mj-lt"/>
                <a:ea typeface="+mj-ea"/>
                <a:cs typeface="+mj-cs"/>
              </a:rPr>
            </a:br>
            <a:br>
              <a:rPr lang="en-US" sz="2700" kern="1200" dirty="0">
                <a:solidFill>
                  <a:srgbClr val="FFFFFF"/>
                </a:solidFill>
                <a:effectLst/>
                <a:latin typeface="+mj-lt"/>
                <a:ea typeface="+mj-ea"/>
                <a:cs typeface="+mj-cs"/>
              </a:rPr>
            </a:br>
            <a:r>
              <a:rPr lang="en-US" sz="2700" kern="1200" dirty="0">
                <a:solidFill>
                  <a:srgbClr val="FFFFFF"/>
                </a:solidFill>
                <a:effectLst/>
                <a:latin typeface="+mj-lt"/>
                <a:ea typeface="+mj-ea"/>
                <a:cs typeface="+mj-cs"/>
              </a:rPr>
              <a:t>Imagine what a role model or admired friend would do in the same situation. </a:t>
            </a:r>
            <a:br>
              <a:rPr lang="en-US" sz="2700" kern="1200" dirty="0">
                <a:solidFill>
                  <a:srgbClr val="FFFFFF"/>
                </a:solidFill>
                <a:effectLst/>
                <a:latin typeface="+mj-lt"/>
                <a:ea typeface="+mj-ea"/>
                <a:cs typeface="+mj-cs"/>
              </a:rPr>
            </a:br>
            <a:br>
              <a:rPr lang="en-US" sz="2700" kern="1200" dirty="0">
                <a:solidFill>
                  <a:srgbClr val="FFFFFF"/>
                </a:solidFill>
                <a:effectLst/>
                <a:latin typeface="+mj-lt"/>
                <a:ea typeface="+mj-ea"/>
                <a:cs typeface="+mj-cs"/>
              </a:rPr>
            </a:br>
            <a:r>
              <a:rPr lang="en-US" sz="2700" kern="1200" dirty="0">
                <a:solidFill>
                  <a:srgbClr val="FFFFFF"/>
                </a:solidFill>
                <a:effectLst/>
                <a:latin typeface="+mj-lt"/>
                <a:ea typeface="+mj-ea"/>
                <a:cs typeface="+mj-cs"/>
              </a:rPr>
              <a:t>Write down your thoughts. Stress can make us think negative thoughts about ourselves.</a:t>
            </a:r>
            <a:br>
              <a:rPr lang="en-US" sz="2700" kern="1200" dirty="0">
                <a:solidFill>
                  <a:srgbClr val="FFFFFF"/>
                </a:solidFill>
                <a:effectLst/>
                <a:latin typeface="+mj-lt"/>
                <a:ea typeface="+mj-ea"/>
                <a:cs typeface="+mj-cs"/>
              </a:rPr>
            </a:br>
            <a:br>
              <a:rPr lang="en-US" sz="2700" kern="1200" dirty="0">
                <a:solidFill>
                  <a:srgbClr val="FFFFFF"/>
                </a:solidFill>
                <a:effectLst/>
                <a:latin typeface="+mj-lt"/>
                <a:ea typeface="+mj-ea"/>
                <a:cs typeface="+mj-cs"/>
              </a:rPr>
            </a:br>
            <a:r>
              <a:rPr lang="en-US" sz="2700" kern="1200" dirty="0">
                <a:solidFill>
                  <a:srgbClr val="FFFFFF"/>
                </a:solidFill>
                <a:effectLst/>
                <a:latin typeface="+mj-lt"/>
                <a:ea typeface="+mj-ea"/>
                <a:cs typeface="+mj-cs"/>
              </a:rPr>
              <a:t>Talk to others about how you're feeling.</a:t>
            </a:r>
            <a:br>
              <a:rPr lang="en-US" sz="2100" kern="1200" dirty="0">
                <a:solidFill>
                  <a:srgbClr val="FFFFFF"/>
                </a:solidFill>
                <a:effectLst/>
                <a:latin typeface="+mj-lt"/>
                <a:ea typeface="+mj-ea"/>
                <a:cs typeface="+mj-cs"/>
              </a:rPr>
            </a:br>
            <a:endParaRPr lang="en-US" sz="2100" kern="1200" dirty="0">
              <a:solidFill>
                <a:srgbClr val="FFFFFF"/>
              </a:solidFill>
              <a:latin typeface="+mj-lt"/>
              <a:ea typeface="+mj-ea"/>
              <a:cs typeface="+mj-cs"/>
            </a:endParaRPr>
          </a:p>
        </p:txBody>
      </p:sp>
    </p:spTree>
    <p:extLst>
      <p:ext uri="{BB962C8B-B14F-4D97-AF65-F5344CB8AC3E}">
        <p14:creationId xmlns:p14="http://schemas.microsoft.com/office/powerpoint/2010/main" val="1029108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7E56E6-DDCF-4A03-B9F9-FB86D648EB8B}"/>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800">
                <a:solidFill>
                  <a:srgbClr val="FFFFFF"/>
                </a:solidFill>
              </a:rPr>
              <a:t>Helping your child to manage change through COVID-19</a:t>
            </a:r>
          </a:p>
        </p:txBody>
      </p:sp>
      <p:pic>
        <p:nvPicPr>
          <p:cNvPr id="8" name="Content Placeholder 7">
            <a:extLst>
              <a:ext uri="{FF2B5EF4-FFF2-40B4-BE49-F238E27FC236}">
                <a16:creationId xmlns:a16="http://schemas.microsoft.com/office/drawing/2014/main" id="{B86945CF-2F9A-4D07-B294-EEF87EDAED6E}"/>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625422" y="302096"/>
            <a:ext cx="2968245" cy="3997637"/>
          </a:xfrm>
          <a:prstGeom prst="rect">
            <a:avLst/>
          </a:prstGeom>
        </p:spPr>
      </p:pic>
      <p:pic>
        <p:nvPicPr>
          <p:cNvPr id="6" name="Content Placeholder 5">
            <a:extLst>
              <a:ext uri="{FF2B5EF4-FFF2-40B4-BE49-F238E27FC236}">
                <a16:creationId xmlns:a16="http://schemas.microsoft.com/office/drawing/2014/main" id="{E3461B9A-7311-4026-8BDE-95A28DAA29AE}"/>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40303" y="695680"/>
            <a:ext cx="3433324" cy="3270241"/>
          </a:xfrm>
          <a:prstGeom prst="rect">
            <a:avLst/>
          </a:prstGeom>
        </p:spPr>
      </p:pic>
      <p:cxnSp>
        <p:nvCxnSpPr>
          <p:cNvPr id="19" name="Straight Connector 18">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149C032-BF98-4C48-A28C-A6FCCADB20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37525" y="330045"/>
            <a:ext cx="2848316" cy="3997637"/>
          </a:xfrm>
          <a:prstGeom prst="rect">
            <a:avLst/>
          </a:prstGeom>
        </p:spPr>
      </p:pic>
      <p:cxnSp>
        <p:nvCxnSpPr>
          <p:cNvPr id="21" name="Straight Connector 20">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Box 26">
            <a:extLst>
              <a:ext uri="{FF2B5EF4-FFF2-40B4-BE49-F238E27FC236}">
                <a16:creationId xmlns:a16="http://schemas.microsoft.com/office/drawing/2014/main" id="{097A02E9-1578-41C9-981D-CAAEF7CC86D3}"/>
              </a:ext>
            </a:extLst>
          </p:cNvPr>
          <p:cNvSpPr txBox="1"/>
          <p:nvPr/>
        </p:nvSpPr>
        <p:spPr>
          <a:xfrm>
            <a:off x="0" y="6600894"/>
            <a:ext cx="4294414" cy="25710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Banardos Back to School Booklet – </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hlinkClick r:id="rId5"/>
              </a:rPr>
              <a:t>www.barnardos.org.uk</a:t>
            </a: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130175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DE3717-2E85-4B09-83AA-D88BB0AA1773}"/>
              </a:ext>
            </a:extLst>
          </p:cNvPr>
          <p:cNvGrpSpPr/>
          <p:nvPr/>
        </p:nvGrpSpPr>
        <p:grpSpPr>
          <a:xfrm>
            <a:off x="5106017" y="4935"/>
            <a:ext cx="6922915" cy="1908067"/>
            <a:chOff x="-2262010" y="1648684"/>
            <a:chExt cx="6922915" cy="1851563"/>
          </a:xfrm>
        </p:grpSpPr>
        <p:sp>
          <p:nvSpPr>
            <p:cNvPr id="3" name="TextBox 2">
              <a:extLst>
                <a:ext uri="{FF2B5EF4-FFF2-40B4-BE49-F238E27FC236}">
                  <a16:creationId xmlns:a16="http://schemas.microsoft.com/office/drawing/2014/main" id="{D161C461-D7A5-45FE-AB94-9EBD04FBF04F}"/>
                </a:ext>
              </a:extLst>
            </p:cNvPr>
            <p:cNvSpPr txBox="1"/>
            <p:nvPr/>
          </p:nvSpPr>
          <p:spPr>
            <a:xfrm>
              <a:off x="-2262010" y="1648684"/>
              <a:ext cx="6837828" cy="985586"/>
            </a:xfrm>
            <a:prstGeom prst="rect">
              <a:avLst/>
            </a:prstGeom>
            <a:noFill/>
          </p:spPr>
          <p:txBody>
            <a:bodyPr wrap="square" rtlCol="0">
              <a:spAutoFit/>
            </a:bodyPr>
            <a:lstStyle/>
            <a:p>
              <a:pPr algn="r"/>
              <a:r>
                <a:rPr lang="en-GB" sz="6000" b="1" dirty="0">
                  <a:solidFill>
                    <a:schemeClr val="bg1"/>
                  </a:solidFill>
                  <a:latin typeface="Stencil" panose="040409050D0802020404" pitchFamily="82" charset="0"/>
                  <a:cs typeface="Raavi" panose="020B0502040204020203" pitchFamily="34" charset="0"/>
                </a:rPr>
                <a:t>transition</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D00EFBF6-62AB-495C-8EF6-63B1E9791A45}"/>
                </a:ext>
              </a:extLst>
            </p:cNvPr>
            <p:cNvCxnSpPr>
              <a:cxnSpLocks/>
            </p:cNvCxnSpPr>
            <p:nvPr/>
          </p:nvCxnSpPr>
          <p:spPr>
            <a:xfrm>
              <a:off x="-44735" y="2705645"/>
              <a:ext cx="45234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F04B318-A41B-4717-96C4-9A20A179C641}"/>
                </a:ext>
              </a:extLst>
            </p:cNvPr>
            <p:cNvSpPr txBox="1"/>
            <p:nvPr/>
          </p:nvSpPr>
          <p:spPr>
            <a:xfrm>
              <a:off x="145903" y="3038582"/>
              <a:ext cx="4515002" cy="461665"/>
            </a:xfrm>
            <a:prstGeom prst="rect">
              <a:avLst/>
            </a:prstGeom>
            <a:noFill/>
          </p:spPr>
          <p:txBody>
            <a:bodyPr wrap="square" rtlCol="0">
              <a:spAutoFit/>
            </a:bodyPr>
            <a:lstStyle/>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sp>
        <p:nvSpPr>
          <p:cNvPr id="16" name="TextBox 15">
            <a:extLst>
              <a:ext uri="{FF2B5EF4-FFF2-40B4-BE49-F238E27FC236}">
                <a16:creationId xmlns:a16="http://schemas.microsoft.com/office/drawing/2014/main" id="{B957AC21-33E1-4AEC-8AC5-A9D0372657DD}"/>
              </a:ext>
            </a:extLst>
          </p:cNvPr>
          <p:cNvSpPr txBox="1"/>
          <p:nvPr/>
        </p:nvSpPr>
        <p:spPr>
          <a:xfrm>
            <a:off x="7323292" y="1533623"/>
            <a:ext cx="4705640" cy="3346942"/>
          </a:xfrm>
          <a:prstGeom prst="rect">
            <a:avLst/>
          </a:prstGeom>
          <a:noFill/>
        </p:spPr>
        <p:txBody>
          <a:bodyPr wrap="square">
            <a:spAutoFit/>
          </a:bodyPr>
          <a:lstStyle/>
          <a:p>
            <a:pPr>
              <a:lnSpc>
                <a:spcPct val="107000"/>
              </a:lnSpc>
              <a:spcAft>
                <a:spcPts val="800"/>
              </a:spcAft>
            </a:pPr>
            <a:r>
              <a:rPr lang="en-GB" sz="2400" dirty="0">
                <a:solidFill>
                  <a:schemeClr val="bg1"/>
                </a:solidFill>
                <a:effectLst/>
                <a:ea typeface="Calibri" panose="020F0502020204030204" pitchFamily="34" charset="0"/>
                <a:cs typeface="Times New Roman" panose="02020603050405020304" pitchFamily="18" charset="0"/>
              </a:rPr>
              <a:t>Children may be feeling  frightened by the end and the start of the school year.  The change of routine and the inevitable loss and separation may bring feelings of abandonment and threat.</a:t>
            </a:r>
          </a:p>
          <a:p>
            <a:pPr algn="r">
              <a:lnSpc>
                <a:spcPct val="107000"/>
              </a:lnSpc>
              <a:spcAft>
                <a:spcPts val="800"/>
              </a:spcAft>
            </a:pPr>
            <a:endPar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1D2E608-0CCE-48C4-A1D6-55B8C12ECC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2051" y="161845"/>
            <a:ext cx="6424866" cy="1388669"/>
          </a:xfrm>
          <a:prstGeom prst="rect">
            <a:avLst/>
          </a:prstGeom>
        </p:spPr>
      </p:pic>
      <p:pic>
        <p:nvPicPr>
          <p:cNvPr id="11" name="Picture 10">
            <a:extLst>
              <a:ext uri="{FF2B5EF4-FFF2-40B4-BE49-F238E27FC236}">
                <a16:creationId xmlns:a16="http://schemas.microsoft.com/office/drawing/2014/main" id="{2BB9B448-3673-48D0-BF73-22E118003C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2050" y="1873551"/>
            <a:ext cx="7096505" cy="1353671"/>
          </a:xfrm>
          <a:prstGeom prst="rect">
            <a:avLst/>
          </a:prstGeom>
        </p:spPr>
      </p:pic>
      <p:pic>
        <p:nvPicPr>
          <p:cNvPr id="19" name="Picture 18">
            <a:extLst>
              <a:ext uri="{FF2B5EF4-FFF2-40B4-BE49-F238E27FC236}">
                <a16:creationId xmlns:a16="http://schemas.microsoft.com/office/drawing/2014/main" id="{7361ACEF-61FC-4B3F-A069-0405E748B34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2050" y="5136998"/>
            <a:ext cx="5769411" cy="1605737"/>
          </a:xfrm>
          <a:prstGeom prst="rect">
            <a:avLst/>
          </a:prstGeom>
        </p:spPr>
      </p:pic>
      <p:pic>
        <p:nvPicPr>
          <p:cNvPr id="21" name="Picture 20">
            <a:extLst>
              <a:ext uri="{FF2B5EF4-FFF2-40B4-BE49-F238E27FC236}">
                <a16:creationId xmlns:a16="http://schemas.microsoft.com/office/drawing/2014/main" id="{514CFF77-FB5B-446F-ABBC-CEFE0F9E8E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050" y="3550259"/>
            <a:ext cx="6811387" cy="1253753"/>
          </a:xfrm>
          <a:prstGeom prst="rect">
            <a:avLst/>
          </a:prstGeom>
        </p:spPr>
      </p:pic>
      <p:pic>
        <p:nvPicPr>
          <p:cNvPr id="23" name="Picture 22">
            <a:extLst>
              <a:ext uri="{FF2B5EF4-FFF2-40B4-BE49-F238E27FC236}">
                <a16:creationId xmlns:a16="http://schemas.microsoft.com/office/drawing/2014/main" id="{D4C378E0-30D2-434B-81FB-EE47FD66C3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25763" y="5267044"/>
            <a:ext cx="5703169" cy="1345644"/>
          </a:xfrm>
          <a:prstGeom prst="rect">
            <a:avLst/>
          </a:prstGeom>
        </p:spPr>
      </p:pic>
      <p:pic>
        <p:nvPicPr>
          <p:cNvPr id="25" name="Picture 24">
            <a:extLst>
              <a:ext uri="{FF2B5EF4-FFF2-40B4-BE49-F238E27FC236}">
                <a16:creationId xmlns:a16="http://schemas.microsoft.com/office/drawing/2014/main" id="{DCBCFDAA-FE27-485B-9C65-C2D8900DF129}"/>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360" b="98030" l="3279" r="93989">
                        <a14:foregroundMark x1="18579" y1="76355" x2="18579" y2="76355"/>
                        <a14:foregroundMark x1="28962" y1="73399" x2="28962" y2="73399"/>
                        <a14:foregroundMark x1="28415" y1="95074" x2="28415" y2="95074"/>
                        <a14:foregroundMark x1="21311" y1="90148" x2="21311" y2="90148"/>
                        <a14:foregroundMark x1="3825" y1="65517" x2="3825" y2="65517"/>
                        <a14:foregroundMark x1="63388" y1="98522" x2="63388" y2="98522"/>
                        <a14:foregroundMark x1="93989" y1="82759" x2="93989" y2="82759"/>
                      </a14:backgroundRemoval>
                    </a14:imgEffect>
                  </a14:imgLayer>
                </a14:imgProps>
              </a:ext>
              <a:ext uri="{28A0092B-C50C-407E-A947-70E740481C1C}">
                <a14:useLocalDpi xmlns:a14="http://schemas.microsoft.com/office/drawing/2010/main"/>
              </a:ext>
            </a:extLst>
          </a:blip>
          <a:stretch>
            <a:fillRect/>
          </a:stretch>
        </p:blipFill>
        <p:spPr>
          <a:xfrm>
            <a:off x="10431410" y="3782646"/>
            <a:ext cx="1338152" cy="1484398"/>
          </a:xfrm>
          <a:prstGeom prst="rect">
            <a:avLst/>
          </a:prstGeom>
        </p:spPr>
      </p:pic>
      <p:sp>
        <p:nvSpPr>
          <p:cNvPr id="13" name="Text Box 54">
            <a:extLst>
              <a:ext uri="{FF2B5EF4-FFF2-40B4-BE49-F238E27FC236}">
                <a16:creationId xmlns:a16="http://schemas.microsoft.com/office/drawing/2014/main" id="{7A40C483-CD42-465B-A5C9-A72D015A7595}"/>
              </a:ext>
            </a:extLst>
          </p:cNvPr>
          <p:cNvSpPr txBox="1"/>
          <p:nvPr/>
        </p:nvSpPr>
        <p:spPr>
          <a:xfrm>
            <a:off x="7323292" y="6612688"/>
            <a:ext cx="4868708" cy="30769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Beacon House (Therapeutic Services &amp; Trauma Team – </a:t>
            </a: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hlinkClick r:id="rId9"/>
              </a:rPr>
              <a:t>www.beaconhouse.org.uk</a:t>
            </a:r>
            <a:endPar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036719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DE3717-2E85-4B09-83AA-D88BB0AA1773}"/>
              </a:ext>
            </a:extLst>
          </p:cNvPr>
          <p:cNvGrpSpPr/>
          <p:nvPr/>
        </p:nvGrpSpPr>
        <p:grpSpPr>
          <a:xfrm>
            <a:off x="5432789" y="303511"/>
            <a:ext cx="6660714" cy="1886939"/>
            <a:chOff x="-1768970" y="1669186"/>
            <a:chExt cx="6660714" cy="1831061"/>
          </a:xfrm>
        </p:grpSpPr>
        <p:sp>
          <p:nvSpPr>
            <p:cNvPr id="3" name="TextBox 2">
              <a:extLst>
                <a:ext uri="{FF2B5EF4-FFF2-40B4-BE49-F238E27FC236}">
                  <a16:creationId xmlns:a16="http://schemas.microsoft.com/office/drawing/2014/main" id="{D161C461-D7A5-45FE-AB94-9EBD04FBF04F}"/>
                </a:ext>
              </a:extLst>
            </p:cNvPr>
            <p:cNvSpPr txBox="1"/>
            <p:nvPr/>
          </p:nvSpPr>
          <p:spPr>
            <a:xfrm>
              <a:off x="-1768970" y="1669186"/>
              <a:ext cx="6660714" cy="895987"/>
            </a:xfrm>
            <a:prstGeom prst="rect">
              <a:avLst/>
            </a:prstGeom>
            <a:noFill/>
          </p:spPr>
          <p:txBody>
            <a:bodyPr wrap="square" rtlCol="0">
              <a:spAutoFit/>
            </a:bodyPr>
            <a:lstStyle/>
            <a:p>
              <a:r>
                <a:rPr lang="en-GB" sz="5400" b="1" dirty="0">
                  <a:solidFill>
                    <a:schemeClr val="bg1"/>
                  </a:solidFill>
                  <a:latin typeface="Stencil" panose="040409050D0802020404" pitchFamily="82" charset="0"/>
                  <a:cs typeface="Raavi" panose="020B0502040204020203" pitchFamily="34" charset="0"/>
                </a:rPr>
                <a:t>Military families</a:t>
              </a:r>
              <a:endParaRPr lang="en-GB" sz="44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D00EFBF6-62AB-495C-8EF6-63B1E9791A45}"/>
                </a:ext>
              </a:extLst>
            </p:cNvPr>
            <p:cNvCxnSpPr>
              <a:cxnSpLocks/>
            </p:cNvCxnSpPr>
            <p:nvPr/>
          </p:nvCxnSpPr>
          <p:spPr>
            <a:xfrm>
              <a:off x="-1701198" y="2544671"/>
              <a:ext cx="644627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F04B318-A41B-4717-96C4-9A20A179C641}"/>
                </a:ext>
              </a:extLst>
            </p:cNvPr>
            <p:cNvSpPr txBox="1"/>
            <p:nvPr/>
          </p:nvSpPr>
          <p:spPr>
            <a:xfrm>
              <a:off x="145903" y="3038582"/>
              <a:ext cx="4515002" cy="461665"/>
            </a:xfrm>
            <a:prstGeom prst="rect">
              <a:avLst/>
            </a:prstGeom>
            <a:noFill/>
          </p:spPr>
          <p:txBody>
            <a:bodyPr wrap="square" rtlCol="0">
              <a:spAutoFit/>
            </a:bodyPr>
            <a:lstStyle/>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sp>
        <p:nvSpPr>
          <p:cNvPr id="6" name="TextBox 5">
            <a:extLst>
              <a:ext uri="{FF2B5EF4-FFF2-40B4-BE49-F238E27FC236}">
                <a16:creationId xmlns:a16="http://schemas.microsoft.com/office/drawing/2014/main" id="{F5F72211-EB33-41B4-A59A-DD82DD6865C1}"/>
              </a:ext>
            </a:extLst>
          </p:cNvPr>
          <p:cNvSpPr txBox="1"/>
          <p:nvPr/>
        </p:nvSpPr>
        <p:spPr>
          <a:xfrm>
            <a:off x="5500561" y="1550514"/>
            <a:ext cx="6525171" cy="4652556"/>
          </a:xfrm>
          <a:prstGeom prst="rect">
            <a:avLst/>
          </a:prstGeom>
          <a:noFill/>
        </p:spPr>
        <p:txBody>
          <a:bodyPr wrap="square">
            <a:spAutoFit/>
          </a:bodyPr>
          <a:lstStyle/>
          <a:p>
            <a:pPr>
              <a:lnSpc>
                <a:spcPct val="107000"/>
              </a:lnSpc>
              <a:spcAft>
                <a:spcPts val="1800"/>
              </a:spcAft>
            </a:pPr>
            <a:r>
              <a:rPr lang="en-GB" sz="2400" dirty="0">
                <a:solidFill>
                  <a:schemeClr val="bg1"/>
                </a:solidFill>
                <a:latin typeface="Ravvi"/>
                <a:ea typeface="Times New Roman" panose="02020603050405020304" pitchFamily="18" charset="0"/>
                <a:cs typeface="Arial" panose="020B0604020202020204" pitchFamily="34" charset="0"/>
              </a:rPr>
              <a:t>B</a:t>
            </a:r>
            <a:r>
              <a:rPr lang="en-GB" sz="2400" dirty="0">
                <a:solidFill>
                  <a:schemeClr val="bg1"/>
                </a:solidFill>
                <a:effectLst/>
                <a:latin typeface="Ravvi"/>
                <a:ea typeface="Times New Roman" panose="02020603050405020304" pitchFamily="18" charset="0"/>
                <a:cs typeface="Arial" panose="020B0604020202020204" pitchFamily="34" charset="0"/>
              </a:rPr>
              <a:t>etween 7-18 months, children develop the ability to discriminate between familiar and less familiar people and a special relationship between the infant and his primary caregiver forms. </a:t>
            </a:r>
          </a:p>
          <a:p>
            <a:pPr>
              <a:lnSpc>
                <a:spcPct val="107000"/>
              </a:lnSpc>
              <a:spcAft>
                <a:spcPts val="1800"/>
              </a:spcAft>
            </a:pPr>
            <a:r>
              <a:rPr lang="en-GB" sz="2400" dirty="0">
                <a:solidFill>
                  <a:schemeClr val="bg1"/>
                </a:solidFill>
                <a:latin typeface="Ravvi"/>
                <a:ea typeface="Times New Roman" panose="02020603050405020304" pitchFamily="18" charset="0"/>
                <a:cs typeface="Arial" panose="020B0604020202020204" pitchFamily="34" charset="0"/>
              </a:rPr>
              <a:t>M</a:t>
            </a:r>
            <a:r>
              <a:rPr lang="en-GB" sz="2400" dirty="0">
                <a:solidFill>
                  <a:schemeClr val="bg1"/>
                </a:solidFill>
                <a:effectLst/>
                <a:latin typeface="Ravvi"/>
                <a:ea typeface="Times New Roman" panose="02020603050405020304" pitchFamily="18" charset="0"/>
                <a:cs typeface="Arial" panose="020B0604020202020204" pitchFamily="34" charset="0"/>
              </a:rPr>
              <a:t>ilitary children have been found to show attention needing behaviours when a parent/carer is deployed.  Optimising support services to help develop positive behavioural/attachment strategies will ensure families can develop secure parenting attachments before, during and after deployments.</a:t>
            </a:r>
            <a:endParaRPr lang="en-GB" sz="2400" dirty="0">
              <a:solidFill>
                <a:schemeClr val="bg1"/>
              </a:solidFill>
              <a:effectLst/>
              <a:latin typeface="Ravvi"/>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854731C7-96C0-4B4F-B714-4E399CF9121A}"/>
              </a:ext>
            </a:extLst>
          </p:cNvPr>
          <p:cNvSpPr txBox="1"/>
          <p:nvPr/>
        </p:nvSpPr>
        <p:spPr>
          <a:xfrm>
            <a:off x="798592" y="1568396"/>
            <a:ext cx="1998733" cy="646331"/>
          </a:xfrm>
          <a:prstGeom prst="rect">
            <a:avLst/>
          </a:prstGeom>
          <a:noFill/>
          <a:ln w="57150">
            <a:solidFill>
              <a:schemeClr val="bg1"/>
            </a:solidFill>
          </a:ln>
        </p:spPr>
        <p:txBody>
          <a:bodyPr wrap="square" rtlCol="0">
            <a:spAutoFit/>
          </a:bodyPr>
          <a:lstStyle/>
          <a:p>
            <a:pPr algn="ctr"/>
            <a:r>
              <a:rPr lang="en-GB" dirty="0">
                <a:solidFill>
                  <a:schemeClr val="bg1"/>
                </a:solidFill>
              </a:rPr>
              <a:t>Strategies for Home</a:t>
            </a:r>
          </a:p>
        </p:txBody>
      </p:sp>
      <p:sp>
        <p:nvSpPr>
          <p:cNvPr id="19" name="TextBox 18">
            <a:extLst>
              <a:ext uri="{FF2B5EF4-FFF2-40B4-BE49-F238E27FC236}">
                <a16:creationId xmlns:a16="http://schemas.microsoft.com/office/drawing/2014/main" id="{2FCC6E6D-305E-4DEB-8E41-FE143A70F35C}"/>
              </a:ext>
            </a:extLst>
          </p:cNvPr>
          <p:cNvSpPr txBox="1"/>
          <p:nvPr/>
        </p:nvSpPr>
        <p:spPr>
          <a:xfrm>
            <a:off x="2982468" y="4213788"/>
            <a:ext cx="1998733" cy="646331"/>
          </a:xfrm>
          <a:prstGeom prst="rect">
            <a:avLst/>
          </a:prstGeom>
          <a:noFill/>
          <a:ln w="57150">
            <a:solidFill>
              <a:schemeClr val="bg1"/>
            </a:solidFill>
          </a:ln>
        </p:spPr>
        <p:txBody>
          <a:bodyPr wrap="square" rtlCol="0">
            <a:spAutoFit/>
          </a:bodyPr>
          <a:lstStyle/>
          <a:p>
            <a:pPr algn="ctr"/>
            <a:r>
              <a:rPr lang="en-GB" dirty="0">
                <a:solidFill>
                  <a:schemeClr val="bg1"/>
                </a:solidFill>
              </a:rPr>
              <a:t>Strategies for School</a:t>
            </a:r>
          </a:p>
        </p:txBody>
      </p:sp>
      <p:sp>
        <p:nvSpPr>
          <p:cNvPr id="20" name="TextBox 19">
            <a:extLst>
              <a:ext uri="{FF2B5EF4-FFF2-40B4-BE49-F238E27FC236}">
                <a16:creationId xmlns:a16="http://schemas.microsoft.com/office/drawing/2014/main" id="{79F4F3A3-E144-4E11-9E2C-1AE1302B9548}"/>
              </a:ext>
            </a:extLst>
          </p:cNvPr>
          <p:cNvSpPr txBox="1"/>
          <p:nvPr/>
        </p:nvSpPr>
        <p:spPr>
          <a:xfrm>
            <a:off x="495158" y="5963015"/>
            <a:ext cx="1998733" cy="369332"/>
          </a:xfrm>
          <a:prstGeom prst="rect">
            <a:avLst/>
          </a:prstGeom>
          <a:noFill/>
          <a:ln w="57150">
            <a:solidFill>
              <a:schemeClr val="bg1"/>
            </a:solidFill>
          </a:ln>
        </p:spPr>
        <p:txBody>
          <a:bodyPr wrap="square" rtlCol="0">
            <a:spAutoFit/>
          </a:bodyPr>
          <a:lstStyle/>
          <a:p>
            <a:pPr algn="ctr"/>
            <a:r>
              <a:rPr lang="en-GB" dirty="0">
                <a:solidFill>
                  <a:schemeClr val="bg1"/>
                </a:solidFill>
              </a:rPr>
              <a:t>Key Contacts</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CE54DB25-E3E7-4883-84E5-8CE74124BCEC}"/>
                  </a:ext>
                </a:extLst>
              </p:cNvPr>
              <p:cNvGraphicFramePr>
                <a:graphicFrameLocks noChangeAspect="1"/>
              </p:cNvGraphicFramePr>
              <p:nvPr>
                <p:extLst>
                  <p:ext uri="{D42A27DB-BD31-4B8C-83A1-F6EECF244321}">
                    <p14:modId xmlns:p14="http://schemas.microsoft.com/office/powerpoint/2010/main" val="3021108766"/>
                  </p:ext>
                </p:extLst>
              </p:nvPr>
            </p:nvGraphicFramePr>
            <p:xfrm>
              <a:off x="921205" y="0"/>
              <a:ext cx="1753506" cy="1753506"/>
            </p:xfrm>
            <a:graphic>
              <a:graphicData uri="http://schemas.microsoft.com/office/powerpoint/2016/slidezoom">
                <pslz:sldZm>
                  <pslz:sldZmObj sldId="329" cId="148961686">
                    <pslz:zmPr id="{FFF612FE-065A-4884-B181-975682EE20BF}" transitionDur="1000" showBg="0">
                      <p166:blipFill xmlns:p166="http://schemas.microsoft.com/office/powerpoint/2016/6/main">
                        <a:blip r:embed="rId2"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753506" cy="1753506"/>
                        </a:xfrm>
                        <a:prstGeom prst="rect">
                          <a:avLst/>
                        </a:prstGeom>
                        <a:ln w="3175">
                          <a:noFill/>
                        </a:ln>
                      </p166:spPr>
                    </pslz:zmPr>
                  </pslz:sldZmObj>
                </pslz:sldZm>
              </a:graphicData>
            </a:graphic>
          </p:graphicFrame>
        </mc:Choice>
        <mc:Fallback xmlns="">
          <p:pic>
            <p:nvPicPr>
              <p:cNvPr id="8" name="Slide Zoom 7">
                <a:hlinkClick r:id="rId3" action="ppaction://hlinksldjump"/>
                <a:extLst>
                  <a:ext uri="{FF2B5EF4-FFF2-40B4-BE49-F238E27FC236}">
                    <a16:creationId xmlns:a16="http://schemas.microsoft.com/office/drawing/2014/main" id="{CE54DB25-E3E7-4883-84E5-8CE74124BCEC}"/>
                  </a:ext>
                </a:extLst>
              </p:cNvPr>
              <p:cNvPicPr>
                <a:picLocks noGrp="1" noRot="1" noChangeAspect="1" noMove="1" noResize="1" noEditPoints="1" noAdjustHandles="1" noChangeArrowheads="1" noChangeShapeType="1"/>
              </p:cNvPicPr>
              <p:nvPr/>
            </p:nvPicPr>
            <p:blipFill>
              <a:blip r:embed="rId4"/>
              <a:stretch>
                <a:fillRect/>
              </a:stretch>
            </p:blipFill>
            <p:spPr>
              <a:xfrm>
                <a:off x="921205" y="0"/>
                <a:ext cx="1753506" cy="1753506"/>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D95CEBA1-D377-458A-A7CB-A2DAA36E3C37}"/>
                  </a:ext>
                </a:extLst>
              </p:cNvPr>
              <p:cNvGraphicFramePr>
                <a:graphicFrameLocks noChangeAspect="1"/>
              </p:cNvGraphicFramePr>
              <p:nvPr>
                <p:extLst>
                  <p:ext uri="{D42A27DB-BD31-4B8C-83A1-F6EECF244321}">
                    <p14:modId xmlns:p14="http://schemas.microsoft.com/office/powerpoint/2010/main" val="1081510583"/>
                  </p:ext>
                </p:extLst>
              </p:nvPr>
            </p:nvGraphicFramePr>
            <p:xfrm>
              <a:off x="3043378" y="2571750"/>
              <a:ext cx="1771650" cy="1771650"/>
            </p:xfrm>
            <a:graphic>
              <a:graphicData uri="http://schemas.microsoft.com/office/powerpoint/2016/slidezoom">
                <pslz:sldZm>
                  <pslz:sldZmObj sldId="330" cId="3733423996">
                    <pslz:zmPr id="{391C62F4-307B-443F-AB2D-891B56F615AD}" transitionDur="1000" showBg="0">
                      <p166:blipFill xmlns:p166="http://schemas.microsoft.com/office/powerpoint/2016/6/main">
                        <a:blip r:embed="rId5"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771650" cy="1771650"/>
                        </a:xfrm>
                        <a:prstGeom prst="rect">
                          <a:avLst/>
                        </a:prstGeom>
                        <a:ln w="3175">
                          <a:noFill/>
                        </a:ln>
                      </p166:spPr>
                    </pslz:zmPr>
                  </pslz:sldZmObj>
                </pslz:sldZm>
              </a:graphicData>
            </a:graphic>
          </p:graphicFrame>
        </mc:Choice>
        <mc:Fallback xmlns="">
          <p:pic>
            <p:nvPicPr>
              <p:cNvPr id="12" name="Slide Zoom 11">
                <a:hlinkClick r:id="rId6" action="ppaction://hlinksldjump"/>
                <a:extLst>
                  <a:ext uri="{FF2B5EF4-FFF2-40B4-BE49-F238E27FC236}">
                    <a16:creationId xmlns:a16="http://schemas.microsoft.com/office/drawing/2014/main" id="{D95CEBA1-D377-458A-A7CB-A2DAA36E3C37}"/>
                  </a:ext>
                </a:extLst>
              </p:cNvPr>
              <p:cNvPicPr>
                <a:picLocks noGrp="1" noRot="1" noChangeAspect="1" noMove="1" noResize="1" noEditPoints="1" noAdjustHandles="1" noChangeArrowheads="1" noChangeShapeType="1"/>
              </p:cNvPicPr>
              <p:nvPr/>
            </p:nvPicPr>
            <p:blipFill>
              <a:blip r:embed="rId7"/>
              <a:stretch>
                <a:fillRect/>
              </a:stretch>
            </p:blipFill>
            <p:spPr>
              <a:xfrm>
                <a:off x="3043378" y="2571750"/>
                <a:ext cx="1771650" cy="177165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D9C539F6-0BD9-4384-A0A8-E2EA711A319A}"/>
                  </a:ext>
                </a:extLst>
              </p:cNvPr>
              <p:cNvGraphicFramePr>
                <a:graphicFrameLocks noChangeAspect="1"/>
              </p:cNvGraphicFramePr>
              <p:nvPr>
                <p:extLst>
                  <p:ext uri="{D42A27DB-BD31-4B8C-83A1-F6EECF244321}">
                    <p14:modId xmlns:p14="http://schemas.microsoft.com/office/powerpoint/2010/main" val="827917007"/>
                  </p:ext>
                </p:extLst>
              </p:nvPr>
            </p:nvGraphicFramePr>
            <p:xfrm>
              <a:off x="576943" y="4343400"/>
              <a:ext cx="1798888" cy="1798888"/>
            </p:xfrm>
            <a:graphic>
              <a:graphicData uri="http://schemas.microsoft.com/office/powerpoint/2016/slidezoom">
                <pslz:sldZm>
                  <pslz:sldZmObj sldId="331" cId="2273347003">
                    <pslz:zmPr id="{F72CFAAA-6B8B-4039-8CC3-01A6160E8B1F}" transitionDur="1000" showBg="0">
                      <p166:blipFill xmlns:p166="http://schemas.microsoft.com/office/powerpoint/2016/6/main">
                        <a:blip r:embed="rId8"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798888" cy="1798888"/>
                        </a:xfrm>
                        <a:prstGeom prst="rect">
                          <a:avLst/>
                        </a:prstGeom>
                        <a:ln w="3175">
                          <a:noFill/>
                        </a:ln>
                      </p166:spPr>
                    </pslz:zmPr>
                  </pslz:sldZmObj>
                </pslz:sldZm>
              </a:graphicData>
            </a:graphic>
          </p:graphicFrame>
        </mc:Choice>
        <mc:Fallback xmlns="">
          <p:pic>
            <p:nvPicPr>
              <p:cNvPr id="14" name="Slide Zoom 13">
                <a:hlinkClick r:id="rId9" action="ppaction://hlinksldjump"/>
                <a:extLst>
                  <a:ext uri="{FF2B5EF4-FFF2-40B4-BE49-F238E27FC236}">
                    <a16:creationId xmlns:a16="http://schemas.microsoft.com/office/drawing/2014/main" id="{D9C539F6-0BD9-4384-A0A8-E2EA711A319A}"/>
                  </a:ext>
                </a:extLst>
              </p:cNvPr>
              <p:cNvPicPr>
                <a:picLocks noGrp="1" noRot="1" noChangeAspect="1" noMove="1" noResize="1" noEditPoints="1" noAdjustHandles="1" noChangeArrowheads="1" noChangeShapeType="1"/>
              </p:cNvPicPr>
              <p:nvPr/>
            </p:nvPicPr>
            <p:blipFill>
              <a:blip r:embed="rId10"/>
              <a:stretch>
                <a:fillRect/>
              </a:stretch>
            </p:blipFill>
            <p:spPr>
              <a:xfrm>
                <a:off x="576943" y="4343400"/>
                <a:ext cx="1798888" cy="1798888"/>
              </a:xfrm>
              <a:prstGeom prst="rect">
                <a:avLst/>
              </a:prstGeom>
              <a:ln w="3175">
                <a:noFill/>
              </a:ln>
            </p:spPr>
          </p:pic>
        </mc:Fallback>
      </mc:AlternateContent>
    </p:spTree>
    <p:extLst>
      <p:ext uri="{BB962C8B-B14F-4D97-AF65-F5344CB8AC3E}">
        <p14:creationId xmlns:p14="http://schemas.microsoft.com/office/powerpoint/2010/main" val="2458453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0ECD9D-1F00-4A29-B4E9-2CB7BBC89E2E}"/>
              </a:ext>
            </a:extLst>
          </p:cNvPr>
          <p:cNvSpPr>
            <a:spLocks noGrp="1"/>
          </p:cNvSpPr>
          <p:nvPr>
            <p:ph type="title"/>
          </p:nvPr>
        </p:nvSpPr>
        <p:spPr>
          <a:xfrm>
            <a:off x="780045" y="-64736"/>
            <a:ext cx="5130795" cy="916251"/>
          </a:xfrm>
        </p:spPr>
        <p:txBody>
          <a:bodyPr vert="horz" lIns="91440" tIns="45720" rIns="91440" bIns="45720" rtlCol="0" anchor="ctr">
            <a:normAutofit/>
          </a:bodyPr>
          <a:lstStyle/>
          <a:p>
            <a:r>
              <a:rPr lang="en-US" sz="4000" kern="1200" dirty="0">
                <a:solidFill>
                  <a:schemeClr val="tx1"/>
                </a:solidFill>
                <a:latin typeface="+mj-lt"/>
                <a:ea typeface="+mj-ea"/>
                <a:cs typeface="+mj-cs"/>
              </a:rPr>
              <a:t>Strategies for Home</a:t>
            </a:r>
          </a:p>
        </p:txBody>
      </p:sp>
      <p:sp>
        <p:nvSpPr>
          <p:cNvPr id="5" name="Text Placeholder 4">
            <a:extLst>
              <a:ext uri="{FF2B5EF4-FFF2-40B4-BE49-F238E27FC236}">
                <a16:creationId xmlns:a16="http://schemas.microsoft.com/office/drawing/2014/main" id="{C250E0BC-182C-47BC-9595-CBB3DD970626}"/>
              </a:ext>
            </a:extLst>
          </p:cNvPr>
          <p:cNvSpPr txBox="1">
            <a:spLocks noGrp="1"/>
          </p:cNvSpPr>
          <p:nvPr>
            <p:ph type="body" sz="half" idx="2"/>
          </p:nvPr>
        </p:nvSpPr>
        <p:spPr>
          <a:xfrm>
            <a:off x="496824" y="954860"/>
            <a:ext cx="4876287" cy="5777713"/>
          </a:xfrm>
          <a:prstGeom prst="rect">
            <a:avLst/>
          </a:prstGeom>
        </p:spPr>
        <p:txBody>
          <a:bodyPr vert="horz" lIns="91440" tIns="45720" rIns="91440" bIns="45720" rtlCol="0">
            <a:normAutofit fontScale="92500"/>
          </a:bodyPr>
          <a:lstStyle/>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Promoting the importance of education is key</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Ensure that school and key staff are aware when you are deployed</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Ensure children are prepared for when you are away from home for extended periods</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Attune, attend, and satisfy basic needs</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Provide a calm box – this could include bubbles, tearing paper or popping bubble wrap</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Assist with regulation – name the behaviour, match the behaviour, provide soothing or assist children in self-regulating</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Complete an activity together, bake, read, </a:t>
            </a:r>
            <a:r>
              <a:rPr lang="en-GB" sz="1400" dirty="0">
                <a:latin typeface="+mj-lt"/>
                <a:ea typeface="Times New Roman" panose="02020603050405020304" pitchFamily="18" charset="0"/>
                <a:cs typeface="Arial" panose="020B0604020202020204" pitchFamily="34" charset="0"/>
              </a:rPr>
              <a:t>watch </a:t>
            </a:r>
            <a:r>
              <a:rPr lang="en-GB" sz="1400" dirty="0">
                <a:effectLst/>
                <a:latin typeface="+mj-lt"/>
                <a:ea typeface="Times New Roman" panose="02020603050405020304" pitchFamily="18" charset="0"/>
                <a:cs typeface="Arial" panose="020B0604020202020204" pitchFamily="34" charset="0"/>
              </a:rPr>
              <a:t>a video </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Model positive behaviours, for example sharing </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Teach children to play games, increasing social skills</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Give the opportunity for your child to practice independence</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Ensure children have time to talk</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Ensure consistent routines and boundaries</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If required, seek help if you are not coping </a:t>
            </a:r>
            <a:endParaRPr lang="en-GB" sz="1400" dirty="0">
              <a:effectLst/>
              <a:latin typeface="+mj-lt"/>
              <a:ea typeface="Calibri" panose="020F0502020204030204" pitchFamily="34" charset="0"/>
              <a:cs typeface="Times New Roman" panose="02020603050405020304" pitchFamily="18" charset="0"/>
            </a:endParaRPr>
          </a:p>
        </p:txBody>
      </p:sp>
      <p:sp>
        <p:nvSpPr>
          <p:cNvPr id="14" name="Freeform: Shape 13">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descr="Home1">
            <a:extLst>
              <a:ext uri="{FF2B5EF4-FFF2-40B4-BE49-F238E27FC236}">
                <a16:creationId xmlns:a16="http://schemas.microsoft.com/office/drawing/2014/main" id="{709B982A-C306-4126-8342-89F99F1B4676}"/>
              </a:ext>
            </a:extLst>
          </p:cNvPr>
          <p:cNvPicPr>
            <a:picLocks noGrp="1" noChangeAspect="1"/>
          </p:cNvPicPr>
          <p:nvPr>
            <p:ph idx="1"/>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1489616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0ECD9D-1F00-4A29-B4E9-2CB7BBC89E2E}"/>
              </a:ext>
            </a:extLst>
          </p:cNvPr>
          <p:cNvSpPr>
            <a:spLocks noGrp="1"/>
          </p:cNvSpPr>
          <p:nvPr>
            <p:ph type="title"/>
          </p:nvPr>
        </p:nvSpPr>
        <p:spPr>
          <a:xfrm>
            <a:off x="780045" y="202300"/>
            <a:ext cx="5130795" cy="1197621"/>
          </a:xfrm>
        </p:spPr>
        <p:txBody>
          <a:bodyPr vert="horz" lIns="91440" tIns="45720" rIns="91440" bIns="45720" rtlCol="0" anchor="ctr">
            <a:normAutofit/>
          </a:bodyPr>
          <a:lstStyle/>
          <a:p>
            <a:r>
              <a:rPr lang="en-US" sz="4000" kern="1200" dirty="0">
                <a:solidFill>
                  <a:schemeClr val="tx1"/>
                </a:solidFill>
                <a:latin typeface="+mj-lt"/>
                <a:ea typeface="+mj-ea"/>
                <a:cs typeface="+mj-cs"/>
              </a:rPr>
              <a:t>Strategies for School</a:t>
            </a:r>
          </a:p>
        </p:txBody>
      </p:sp>
      <p:sp>
        <p:nvSpPr>
          <p:cNvPr id="5" name="Text Placeholder 4">
            <a:extLst>
              <a:ext uri="{FF2B5EF4-FFF2-40B4-BE49-F238E27FC236}">
                <a16:creationId xmlns:a16="http://schemas.microsoft.com/office/drawing/2014/main" id="{C250E0BC-182C-47BC-9595-CBB3DD970626}"/>
              </a:ext>
            </a:extLst>
          </p:cNvPr>
          <p:cNvSpPr txBox="1">
            <a:spLocks noGrp="1"/>
          </p:cNvSpPr>
          <p:nvPr>
            <p:ph type="body" sz="half" idx="2"/>
          </p:nvPr>
        </p:nvSpPr>
        <p:spPr>
          <a:xfrm>
            <a:off x="496824" y="1201669"/>
            <a:ext cx="4876287" cy="5454031"/>
          </a:xfrm>
          <a:prstGeom prst="rect">
            <a:avLst/>
          </a:prstGeom>
        </p:spPr>
        <p:txBody>
          <a:bodyPr vert="horz" lIns="91440" tIns="45720" rIns="91440" bIns="45720" rtlCol="0">
            <a:normAutofit fontScale="25000" lnSpcReduction="20000"/>
          </a:bodyPr>
          <a:lstStyle/>
          <a:p>
            <a:pPr lvl="0">
              <a:lnSpc>
                <a:spcPct val="180000"/>
              </a:lnSpc>
              <a:spcBef>
                <a:spcPts val="0"/>
              </a:spcBef>
            </a:pPr>
            <a:r>
              <a:rPr lang="en-GB" sz="5600" dirty="0">
                <a:effectLst/>
                <a:latin typeface="+mj-lt"/>
                <a:ea typeface="Times New Roman" panose="02020603050405020304" pitchFamily="18" charset="0"/>
                <a:cs typeface="Arial" panose="020B0604020202020204" pitchFamily="34" charset="0"/>
              </a:rPr>
              <a:t>It may be worth checking with school to see if they can carry out some of the following strategies:</a:t>
            </a: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Dedicating a key adult to support discussions via groups or independent sessions</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ELSA support sessions</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Actively support practicing relative dependency for the child</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Give responsibility to the child, for example a special job they can be involved in </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Create a safe space/secure base a child can go if they feel overwhelmed</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Give children the opportunity to build relationships</a:t>
            </a: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Transition to new schools – enable peer to peer friendships</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Assess curricular gaps when they move schools </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Encourage wellbeing support when a parent is deployed</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Offer spaces to connect with other children from military families and support workers</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Help to keep in touch with a deployed parent via mail or </a:t>
            </a:r>
            <a:r>
              <a:rPr lang="en-GB" sz="4800" dirty="0" err="1">
                <a:effectLst/>
                <a:latin typeface="+mj-lt"/>
                <a:ea typeface="Times New Roman" panose="02020603050405020304" pitchFamily="18" charset="0"/>
                <a:cs typeface="Arial" panose="020B0604020202020204" pitchFamily="34" charset="0"/>
              </a:rPr>
              <a:t>Ebluey</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Support parents before/during and after deployment </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70000"/>
              </a:lnSpc>
              <a:spcBef>
                <a:spcPts val="0"/>
              </a:spcBef>
              <a:buFont typeface="Symbol" panose="05050102010706020507" pitchFamily="18" charset="2"/>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Freeform: Shape 13">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descr="Classroom">
            <a:extLst>
              <a:ext uri="{FF2B5EF4-FFF2-40B4-BE49-F238E27FC236}">
                <a16:creationId xmlns:a16="http://schemas.microsoft.com/office/drawing/2014/main" id="{709B982A-C306-4126-8342-89F99F1B4676}"/>
              </a:ext>
            </a:extLst>
          </p:cNvPr>
          <p:cNvPicPr>
            <a:picLocks noGrp="1" noChangeAspect="1"/>
          </p:cNvPicPr>
          <p:nvPr>
            <p:ph idx="1"/>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5330" y="2105470"/>
            <a:ext cx="3217333" cy="3217333"/>
          </a:xfrm>
          <a:prstGeom prst="rect">
            <a:avLst/>
          </a:prstGeom>
        </p:spPr>
      </p:pic>
    </p:spTree>
    <p:extLst>
      <p:ext uri="{BB962C8B-B14F-4D97-AF65-F5344CB8AC3E}">
        <p14:creationId xmlns:p14="http://schemas.microsoft.com/office/powerpoint/2010/main" val="3733423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E60ECD9D-1F00-4A29-B4E9-2CB7BBC89E2E}"/>
              </a:ext>
            </a:extLst>
          </p:cNvPr>
          <p:cNvSpPr>
            <a:spLocks noGrp="1"/>
          </p:cNvSpPr>
          <p:nvPr>
            <p:ph type="title"/>
          </p:nvPr>
        </p:nvSpPr>
        <p:spPr>
          <a:xfrm>
            <a:off x="838200" y="34658"/>
            <a:ext cx="5393361" cy="662781"/>
          </a:xfrm>
        </p:spPr>
        <p:txBody>
          <a:bodyPr vert="horz" lIns="91440" tIns="45720" rIns="91440" bIns="45720" rtlCol="0" anchor="ctr">
            <a:normAutofit fontScale="90000"/>
          </a:bodyPr>
          <a:lstStyle/>
          <a:p>
            <a:r>
              <a:rPr lang="en-US" sz="4400" dirty="0"/>
              <a:t>Key Contacts</a:t>
            </a:r>
            <a:endParaRPr lang="en-US" sz="4400" kern="1200" dirty="0">
              <a:solidFill>
                <a:schemeClr val="tx1"/>
              </a:solidFill>
              <a:latin typeface="+mj-lt"/>
              <a:ea typeface="+mj-ea"/>
              <a:cs typeface="+mj-cs"/>
            </a:endParaRPr>
          </a:p>
        </p:txBody>
      </p:sp>
      <p:sp>
        <p:nvSpPr>
          <p:cNvPr id="21" name="Freeform: Shape 20">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50E0BC-182C-47BC-9595-CBB3DD970626}"/>
              </a:ext>
            </a:extLst>
          </p:cNvPr>
          <p:cNvSpPr txBox="1">
            <a:spLocks noGrp="1"/>
          </p:cNvSpPr>
          <p:nvPr>
            <p:ph type="body" sz="half" idx="2"/>
          </p:nvPr>
        </p:nvSpPr>
        <p:spPr>
          <a:xfrm>
            <a:off x="186117" y="732097"/>
            <a:ext cx="6467759" cy="6091244"/>
          </a:xfrm>
          <a:prstGeom prst="rect">
            <a:avLst/>
          </a:prstGeom>
        </p:spPr>
        <p:txBody>
          <a:bodyPr vert="horz" lIns="91440" tIns="45720" rIns="91440" bIns="45720" rtlCol="0">
            <a:normAutofit fontScale="25000" lnSpcReduction="20000"/>
          </a:bodyPr>
          <a:lstStyle/>
          <a:p>
            <a:pPr marL="685800" indent="-685800">
              <a:lnSpc>
                <a:spcPct val="180000"/>
              </a:lnSpc>
              <a:spcBef>
                <a:spcPts val="0"/>
              </a:spcBef>
              <a:buFont typeface="Arial" panose="020B0604020202020204" pitchFamily="34" charset="0"/>
              <a:buChar char="•"/>
            </a:pPr>
            <a:r>
              <a:rPr lang="en-GB" sz="5200" u="sng" dirty="0">
                <a:solidFill>
                  <a:schemeClr val="accent4">
                    <a:lumMod val="75000"/>
                  </a:schemeClr>
                </a:solidFill>
                <a:latin typeface="+mj-l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https://www.gov.uk/government/groups/the-childrens-education-advisory-service-ceas</a:t>
            </a:r>
            <a:r>
              <a:rPr lang="en-GB" sz="5200" dirty="0">
                <a:solidFill>
                  <a:schemeClr val="accent4">
                    <a:lumMod val="75000"/>
                  </a:schemeClr>
                </a:solidFill>
                <a:effectLst/>
                <a:latin typeface="+mj-l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endParaRPr lang="en-GB" sz="5200" dirty="0">
              <a:solidFill>
                <a:schemeClr val="accent4">
                  <a:lumMod val="75000"/>
                </a:schemeClr>
              </a:solidFill>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3"/>
              </a:rPr>
              <a:t>https://www.ssafa.org.uk/get-help/mental-wellbeing/dealing-with-mental-health-challenges-and-stress</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4"/>
              </a:rPr>
              <a:t>https://www.army.mod.uk/people/support-well/the-army-welfare-service-aws/</a:t>
            </a:r>
            <a:r>
              <a:rPr lang="en-GB" sz="5200" dirty="0">
                <a:effectLst/>
                <a:latin typeface="+mj-lt"/>
                <a:ea typeface="Times New Roman" panose="02020603050405020304" pitchFamily="18" charset="0"/>
                <a:cs typeface="Times New Roman" panose="02020603050405020304" pitchFamily="18" charset="0"/>
                <a:hlinkClick r:id="rId4"/>
              </a:rPr>
              <a:t> </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5"/>
              </a:rPr>
              <a:t>https://www.royalvoluntaryservice.org.uk/our-services/advice-and-support</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6"/>
              </a:rPr>
              <a:t>https://www.royalnavy.mod.uk/careers/royal-marines/what-do-i-get/support-your-family</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7"/>
              </a:rPr>
              <a:t>https://www.rafbf.org/about-us/useful-links-and-resources/welfare-and-wellbeing-support</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8"/>
              </a:rPr>
              <a:t>https://www.winchester.ac.uk/collaboration/widening-participation/military-service-children/</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9"/>
              </a:rPr>
              <a:t>http://mkcheroes.co.uk/</a:t>
            </a:r>
            <a:r>
              <a:rPr lang="en-GB" sz="5200" dirty="0">
                <a:effectLst/>
                <a:latin typeface="+mj-lt"/>
                <a:ea typeface="Times New Roman" panose="02020603050405020304" pitchFamily="18" charset="0"/>
                <a:cs typeface="Times New Roman" panose="02020603050405020304" pitchFamily="18" charset="0"/>
                <a:hlinkClick r:id="rId9"/>
              </a:rPr>
              <a:t> </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10"/>
              </a:rPr>
              <a:t>https://www.britishlegion.org.uk/get-support/physical-and-mental-wellbeing</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11"/>
              </a:rPr>
              <a:t>https://www.ssafa.org.uk/get-help/disability-support/additional-needs-and-disability-support/fandf-membership-form</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12"/>
              </a:rPr>
              <a:t>https://www.army.mod.uk/people/support-well/army-parents-network/</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13"/>
              </a:rPr>
              <a:t>https://aldershothive.blogspot.com/search/label/Education</a:t>
            </a:r>
            <a:endParaRPr lang="en-GB" sz="5200" dirty="0">
              <a:effectLst/>
              <a:latin typeface="+mj-lt"/>
              <a:ea typeface="Calibri" panose="020F0502020204030204" pitchFamily="34" charset="0"/>
              <a:cs typeface="Times New Roman" panose="02020603050405020304" pitchFamily="18" charset="0"/>
            </a:endParaRPr>
          </a:p>
          <a:p>
            <a:pPr marL="342900" lvl="0" indent="-228600">
              <a:spcBef>
                <a:spcPts val="0"/>
              </a:spcBef>
              <a:spcAft>
                <a:spcPts val="600"/>
              </a:spcAft>
              <a:buFont typeface="Arial" panose="020B0604020202020204" pitchFamily="34" charset="0"/>
              <a:buChar char="•"/>
            </a:pPr>
            <a:endParaRPr lang="en-US" sz="1200" dirty="0">
              <a:effectLst/>
            </a:endParaRPr>
          </a:p>
        </p:txBody>
      </p:sp>
      <p:sp>
        <p:nvSpPr>
          <p:cNvPr id="23" name="Oval 22">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ddress Book">
            <a:extLst>
              <a:ext uri="{FF2B5EF4-FFF2-40B4-BE49-F238E27FC236}">
                <a16:creationId xmlns:a16="http://schemas.microsoft.com/office/drawing/2014/main" id="{709B982A-C306-4126-8342-89F99F1B4676}"/>
              </a:ext>
            </a:extLst>
          </p:cNvPr>
          <p:cNvPicPr>
            <a:picLocks noGrp="1" noChangeAspect="1"/>
          </p:cNvPicPr>
          <p:nvPr>
            <p:ph idx="1"/>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5" name="Freeform: Shape 24">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7" name="Straight Connector 26">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73347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0EE7F3-BB11-4AB0-A22C-5F104C23B8D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Box 54">
            <a:extLst>
              <a:ext uri="{FF2B5EF4-FFF2-40B4-BE49-F238E27FC236}">
                <a16:creationId xmlns:a16="http://schemas.microsoft.com/office/drawing/2014/main" id="{4BA45081-9127-4042-93A8-46235F66BABE}"/>
              </a:ext>
            </a:extLst>
          </p:cNvPr>
          <p:cNvSpPr txBox="1"/>
          <p:nvPr/>
        </p:nvSpPr>
        <p:spPr>
          <a:xfrm>
            <a:off x="8712651" y="907452"/>
            <a:ext cx="3248027" cy="341684"/>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Beacon House (Therapeutic Services &amp; Trauma Team </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hlinkClick r:id="rId3"/>
              </a:rPr>
              <a:t>www.beaconhouse.org.uk</a:t>
            </a: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026150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478E2D3-A43B-4802-B387-856A7B97E5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5372099" cy="5571066"/>
          </a:xfrm>
          <a:prstGeom prst="rect">
            <a:avLst/>
          </a:prstGeom>
        </p:spPr>
      </p:pic>
      <p:pic>
        <p:nvPicPr>
          <p:cNvPr id="5" name="Picture 4">
            <a:extLst>
              <a:ext uri="{FF2B5EF4-FFF2-40B4-BE49-F238E27FC236}">
                <a16:creationId xmlns:a16="http://schemas.microsoft.com/office/drawing/2014/main" id="{96356D01-8341-413C-AC85-24B0E4F9D3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6432" y="643467"/>
            <a:ext cx="5372100" cy="5571066"/>
          </a:xfrm>
          <a:prstGeom prst="rect">
            <a:avLst/>
          </a:prstGeom>
        </p:spPr>
      </p:pic>
      <p:sp>
        <p:nvSpPr>
          <p:cNvPr id="6" name="Text Box 16">
            <a:extLst>
              <a:ext uri="{FF2B5EF4-FFF2-40B4-BE49-F238E27FC236}">
                <a16:creationId xmlns:a16="http://schemas.microsoft.com/office/drawing/2014/main" id="{68C54B61-91AB-4A22-99F3-5E83DDB05E7D}"/>
              </a:ext>
            </a:extLst>
          </p:cNvPr>
          <p:cNvSpPr txBox="1"/>
          <p:nvPr/>
        </p:nvSpPr>
        <p:spPr>
          <a:xfrm>
            <a:off x="0" y="6541347"/>
            <a:ext cx="4651478" cy="3160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a:t>
            </a:r>
            <a:r>
              <a:rPr lang="en-US"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The Goodnight Guide for Children – The Sleep Council</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600450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99A2969-0746-4785-9A82-2125257B9FBF}"/>
              </a:ext>
            </a:extLst>
          </p:cNvPr>
          <p:cNvSpPr/>
          <p:nvPr/>
        </p:nvSpPr>
        <p:spPr>
          <a:xfrm>
            <a:off x="1230872" y="506002"/>
            <a:ext cx="5970976" cy="5845984"/>
          </a:xfrm>
          <a:prstGeom prst="ellipse">
            <a:avLst/>
          </a:prstGeom>
          <a:solidFill>
            <a:schemeClr val="accent4">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CCBB-17F9-4089-94A3-F299DD9EED4B}"/>
              </a:ext>
            </a:extLst>
          </p:cNvPr>
          <p:cNvSpPr txBox="1"/>
          <p:nvPr/>
        </p:nvSpPr>
        <p:spPr>
          <a:xfrm>
            <a:off x="1331723" y="2539129"/>
            <a:ext cx="5769273" cy="923330"/>
          </a:xfrm>
          <a:prstGeom prst="rect">
            <a:avLst/>
          </a:prstGeom>
          <a:noFill/>
        </p:spPr>
        <p:txBody>
          <a:bodyPr wrap="square" rtlCol="0">
            <a:spAutoFit/>
          </a:bodyPr>
          <a:lstStyle/>
          <a:p>
            <a:pPr algn="ctr"/>
            <a:r>
              <a:rPr lang="en-GB" sz="5400" b="1" dirty="0">
                <a:solidFill>
                  <a:schemeClr val="bg1"/>
                </a:solidFill>
                <a:latin typeface="Stencil" panose="040409050D0802020404" pitchFamily="82" charset="0"/>
                <a:cs typeface="Raavi" panose="020B0502040204020203" pitchFamily="34" charset="0"/>
              </a:rPr>
              <a:t>communication</a:t>
            </a:r>
          </a:p>
        </p:txBody>
      </p:sp>
      <p:cxnSp>
        <p:nvCxnSpPr>
          <p:cNvPr id="4" name="Straight Connector 3">
            <a:extLst>
              <a:ext uri="{FF2B5EF4-FFF2-40B4-BE49-F238E27FC236}">
                <a16:creationId xmlns:a16="http://schemas.microsoft.com/office/drawing/2014/main" id="{59C054B1-5A16-4CAA-8606-643A7A44FBB7}"/>
              </a:ext>
            </a:extLst>
          </p:cNvPr>
          <p:cNvCxnSpPr>
            <a:cxnSpLocks/>
          </p:cNvCxnSpPr>
          <p:nvPr/>
        </p:nvCxnSpPr>
        <p:spPr>
          <a:xfrm flipV="1">
            <a:off x="6936375" y="1873725"/>
            <a:ext cx="613025" cy="288153"/>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476D7EE-6213-40D1-B5B3-2E5C36F026AB}"/>
              </a:ext>
            </a:extLst>
          </p:cNvPr>
          <p:cNvCxnSpPr>
            <a:cxnSpLocks/>
          </p:cNvCxnSpPr>
          <p:nvPr/>
        </p:nvCxnSpPr>
        <p:spPr>
          <a:xfrm flipV="1">
            <a:off x="7205199" y="3500793"/>
            <a:ext cx="825618" cy="1"/>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6591A3F-717C-4DBB-BB09-B6A3E4B164A3}"/>
              </a:ext>
            </a:extLst>
          </p:cNvPr>
          <p:cNvCxnSpPr>
            <a:cxnSpLocks/>
          </p:cNvCxnSpPr>
          <p:nvPr/>
        </p:nvCxnSpPr>
        <p:spPr>
          <a:xfrm>
            <a:off x="6796430" y="4839709"/>
            <a:ext cx="626911" cy="26901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9" name="Graphic 8" descr="Marketing">
            <a:extLst>
              <a:ext uri="{FF2B5EF4-FFF2-40B4-BE49-F238E27FC236}">
                <a16:creationId xmlns:a16="http://schemas.microsoft.com/office/drawing/2014/main" id="{010E5D85-98F3-4070-89E2-5C922181482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279145" y="3356716"/>
            <a:ext cx="2398727" cy="2398727"/>
          </a:xfrm>
          <a:prstGeom prst="rect">
            <a:avLst/>
          </a:prstGeom>
        </p:spPr>
      </p:pic>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969099BC-369C-44B0-987C-A7B70E984643}"/>
                  </a:ext>
                </a:extLst>
              </p:cNvPr>
              <p:cNvGraphicFramePr>
                <a:graphicFrameLocks noChangeAspect="1"/>
              </p:cNvGraphicFramePr>
              <p:nvPr>
                <p:extLst>
                  <p:ext uri="{D42A27DB-BD31-4B8C-83A1-F6EECF244321}">
                    <p14:modId xmlns:p14="http://schemas.microsoft.com/office/powerpoint/2010/main" val="2222935920"/>
                  </p:ext>
                </p:extLst>
              </p:nvPr>
            </p:nvGraphicFramePr>
            <p:xfrm>
              <a:off x="7559813" y="138608"/>
              <a:ext cx="2327545" cy="2077075"/>
            </p:xfrm>
            <a:graphic>
              <a:graphicData uri="http://schemas.microsoft.com/office/powerpoint/2016/slidezoom">
                <pslz:sldZm>
                  <pslz:sldZmObj sldId="336" cId="578522551">
                    <pslz:zmPr id="{FA9DE308-17F9-445F-8060-2B8AEB2AF31A}"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327545" cy="2077075"/>
                        </a:xfrm>
                        <a:prstGeom prst="rect">
                          <a:avLst/>
                        </a:prstGeom>
                        <a:ln w="3175">
                          <a:noFill/>
                        </a:ln>
                      </p166:spPr>
                    </pslz:zmPr>
                  </pslz:sldZmObj>
                </pslz:sldZm>
              </a:graphicData>
            </a:graphic>
          </p:graphicFrame>
        </mc:Choice>
        <mc:Fallback xmlns="">
          <p:pic>
            <p:nvPicPr>
              <p:cNvPr id="16" name="Slide Zoom 15">
                <a:hlinkClick r:id="rId5" action="ppaction://hlinksldjump"/>
                <a:extLst>
                  <a:ext uri="{FF2B5EF4-FFF2-40B4-BE49-F238E27FC236}">
                    <a16:creationId xmlns:a16="http://schemas.microsoft.com/office/drawing/2014/main" id="{969099BC-369C-44B0-987C-A7B70E984643}"/>
                  </a:ext>
                </a:extLst>
              </p:cNvPr>
              <p:cNvPicPr>
                <a:picLocks noGrp="1" noRot="1" noChangeAspect="1" noMove="1" noResize="1" noEditPoints="1" noAdjustHandles="1" noChangeArrowheads="1" noChangeShapeType="1"/>
              </p:cNvPicPr>
              <p:nvPr/>
            </p:nvPicPr>
            <p:blipFill>
              <a:blip r:embed="rId6"/>
              <a:stretch>
                <a:fillRect/>
              </a:stretch>
            </p:blipFill>
            <p:spPr>
              <a:xfrm>
                <a:off x="7559813" y="138608"/>
                <a:ext cx="2327545" cy="2077075"/>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1807DD64-62B4-493B-BEC1-F4CCF4360758}"/>
                  </a:ext>
                </a:extLst>
              </p:cNvPr>
              <p:cNvGraphicFramePr>
                <a:graphicFrameLocks noChangeAspect="1"/>
              </p:cNvGraphicFramePr>
              <p:nvPr>
                <p:extLst>
                  <p:ext uri="{D42A27DB-BD31-4B8C-83A1-F6EECF244321}">
                    <p14:modId xmlns:p14="http://schemas.microsoft.com/office/powerpoint/2010/main" val="559170415"/>
                  </p:ext>
                </p:extLst>
              </p:nvPr>
            </p:nvGraphicFramePr>
            <p:xfrm>
              <a:off x="8362238" y="2375258"/>
              <a:ext cx="2307388" cy="2059087"/>
            </p:xfrm>
            <a:graphic>
              <a:graphicData uri="http://schemas.microsoft.com/office/powerpoint/2016/slidezoom">
                <pslz:sldZm>
                  <pslz:sldZmObj sldId="334" cId="2204873096">
                    <pslz:zmPr id="{7D10113D-DC79-48C8-8C73-2BBFE089293A}"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307388" cy="2059087"/>
                        </a:xfrm>
                        <a:prstGeom prst="rect">
                          <a:avLst/>
                        </a:prstGeom>
                        <a:ln w="3175">
                          <a:noFill/>
                        </a:ln>
                      </p166:spPr>
                    </pslz:zmPr>
                  </pslz:sldZmObj>
                </pslz:sldZm>
              </a:graphicData>
            </a:graphic>
          </p:graphicFrame>
        </mc:Choice>
        <mc:Fallback xmlns="">
          <p:pic>
            <p:nvPicPr>
              <p:cNvPr id="20" name="Slide Zoom 19">
                <a:hlinkClick r:id="rId8" action="ppaction://hlinksldjump"/>
                <a:extLst>
                  <a:ext uri="{FF2B5EF4-FFF2-40B4-BE49-F238E27FC236}">
                    <a16:creationId xmlns:a16="http://schemas.microsoft.com/office/drawing/2014/main" id="{1807DD64-62B4-493B-BEC1-F4CCF4360758}"/>
                  </a:ext>
                </a:extLst>
              </p:cNvPr>
              <p:cNvPicPr>
                <a:picLocks noGrp="1" noRot="1" noChangeAspect="1" noMove="1" noResize="1" noEditPoints="1" noAdjustHandles="1" noChangeArrowheads="1" noChangeShapeType="1"/>
              </p:cNvPicPr>
              <p:nvPr/>
            </p:nvPicPr>
            <p:blipFill>
              <a:blip r:embed="rId9"/>
              <a:stretch>
                <a:fillRect/>
              </a:stretch>
            </p:blipFill>
            <p:spPr>
              <a:xfrm>
                <a:off x="8362238" y="2375258"/>
                <a:ext cx="2307388" cy="2059087"/>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74877FCF-B669-4C59-86F5-E7E829806AE6}"/>
                  </a:ext>
                </a:extLst>
              </p:cNvPr>
              <p:cNvGraphicFramePr>
                <a:graphicFrameLocks noChangeAspect="1"/>
              </p:cNvGraphicFramePr>
              <p:nvPr>
                <p:extLst>
                  <p:ext uri="{D42A27DB-BD31-4B8C-83A1-F6EECF244321}">
                    <p14:modId xmlns:p14="http://schemas.microsoft.com/office/powerpoint/2010/main" val="1336982508"/>
                  </p:ext>
                </p:extLst>
              </p:nvPr>
            </p:nvGraphicFramePr>
            <p:xfrm>
              <a:off x="7618008" y="4490930"/>
              <a:ext cx="2269350" cy="2031098"/>
            </p:xfrm>
            <a:graphic>
              <a:graphicData uri="http://schemas.microsoft.com/office/powerpoint/2016/slidezoom">
                <pslz:sldZm>
                  <pslz:sldZmObj sldId="340" cId="2364001695">
                    <pslz:zmPr id="{26F30C1E-2C12-4E52-A809-517874BBD9C3}"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269350" cy="2031098"/>
                        </a:xfrm>
                        <a:prstGeom prst="rect">
                          <a:avLst/>
                        </a:prstGeom>
                        <a:ln w="3175">
                          <a:noFill/>
                        </a:ln>
                      </p166:spPr>
                    </pslz:zmPr>
                  </pslz:sldZmObj>
                </pslz:sldZm>
              </a:graphicData>
            </a:graphic>
          </p:graphicFrame>
        </mc:Choice>
        <mc:Fallback xmlns="">
          <p:pic>
            <p:nvPicPr>
              <p:cNvPr id="10" name="Slide Zoom 9">
                <a:hlinkClick r:id="rId11" action="ppaction://hlinksldjump"/>
                <a:extLst>
                  <a:ext uri="{FF2B5EF4-FFF2-40B4-BE49-F238E27FC236}">
                    <a16:creationId xmlns:a16="http://schemas.microsoft.com/office/drawing/2014/main" id="{74877FCF-B669-4C59-86F5-E7E829806AE6}"/>
                  </a:ext>
                </a:extLst>
              </p:cNvPr>
              <p:cNvPicPr>
                <a:picLocks noGrp="1" noRot="1" noChangeAspect="1" noMove="1" noResize="1" noEditPoints="1" noAdjustHandles="1" noChangeArrowheads="1" noChangeShapeType="1"/>
              </p:cNvPicPr>
              <p:nvPr/>
            </p:nvPicPr>
            <p:blipFill>
              <a:blip r:embed="rId12"/>
              <a:stretch>
                <a:fillRect/>
              </a:stretch>
            </p:blipFill>
            <p:spPr>
              <a:xfrm>
                <a:off x="7618008" y="4490930"/>
                <a:ext cx="2269350" cy="2031098"/>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EE52A34F-16C0-49F4-82DB-ACA39E1929D5}"/>
                  </a:ext>
                </a:extLst>
              </p:cNvPr>
              <p:cNvGraphicFramePr>
                <a:graphicFrameLocks noChangeAspect="1"/>
              </p:cNvGraphicFramePr>
              <p:nvPr>
                <p:extLst>
                  <p:ext uri="{D42A27DB-BD31-4B8C-83A1-F6EECF244321}">
                    <p14:modId xmlns:p14="http://schemas.microsoft.com/office/powerpoint/2010/main" val="572277364"/>
                  </p:ext>
                </p:extLst>
              </p:nvPr>
            </p:nvGraphicFramePr>
            <p:xfrm>
              <a:off x="4969328" y="3857206"/>
              <a:ext cx="321129" cy="321129"/>
            </p:xfrm>
            <a:graphic>
              <a:graphicData uri="http://schemas.microsoft.com/office/powerpoint/2016/slidezoom">
                <pslz:sldZm>
                  <pslz:sldZmObj sldId="343" cId="444785115">
                    <pslz:zmPr id="{6B851203-8C93-48FC-A042-008C87A8566A}" transitionDur="1000" showBg="0">
                      <p166:blipFill xmlns:p166="http://schemas.microsoft.com/office/powerpoint/2016/6/main">
                        <a:blip r:embed="rId1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321129" cy="321129"/>
                        </a:xfrm>
                        <a:prstGeom prst="rect">
                          <a:avLst/>
                        </a:prstGeom>
                        <a:ln w="3175">
                          <a:noFill/>
                        </a:ln>
                      </p166:spPr>
                    </pslz:zmPr>
                  </pslz:sldZmObj>
                </pslz:sldZm>
              </a:graphicData>
            </a:graphic>
          </p:graphicFrame>
        </mc:Choice>
        <mc:Fallback xmlns="">
          <p:pic>
            <p:nvPicPr>
              <p:cNvPr id="13" name="Slide Zoom 12">
                <a:hlinkClick r:id="rId14" action="ppaction://hlinksldjump"/>
                <a:extLst>
                  <a:ext uri="{FF2B5EF4-FFF2-40B4-BE49-F238E27FC236}">
                    <a16:creationId xmlns:a16="http://schemas.microsoft.com/office/drawing/2014/main" id="{EE52A34F-16C0-49F4-82DB-ACA39E1929D5}"/>
                  </a:ext>
                </a:extLst>
              </p:cNvPr>
              <p:cNvPicPr>
                <a:picLocks noGrp="1" noRot="1" noChangeAspect="1" noMove="1" noResize="1" noEditPoints="1" noAdjustHandles="1" noChangeArrowheads="1" noChangeShapeType="1"/>
              </p:cNvPicPr>
              <p:nvPr/>
            </p:nvPicPr>
            <p:blipFill>
              <a:blip r:embed="rId15"/>
              <a:stretch>
                <a:fillRect/>
              </a:stretch>
            </p:blipFill>
            <p:spPr>
              <a:xfrm>
                <a:off x="4969328" y="3857206"/>
                <a:ext cx="321129" cy="321129"/>
              </a:xfrm>
              <a:prstGeom prst="rect">
                <a:avLst/>
              </a:prstGeom>
              <a:ln w="3175">
                <a:noFill/>
              </a:ln>
            </p:spPr>
          </p:pic>
        </mc:Fallback>
      </mc:AlternateContent>
    </p:spTree>
    <p:extLst>
      <p:ext uri="{BB962C8B-B14F-4D97-AF65-F5344CB8AC3E}">
        <p14:creationId xmlns:p14="http://schemas.microsoft.com/office/powerpoint/2010/main" val="30024688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2F65D6D-D426-477F-BEB7-9B3F2D53FDD3}"/>
              </a:ext>
            </a:extLst>
          </p:cNvPr>
          <p:cNvGrpSpPr/>
          <p:nvPr/>
        </p:nvGrpSpPr>
        <p:grpSpPr>
          <a:xfrm>
            <a:off x="0" y="26829"/>
            <a:ext cx="12192000" cy="6858000"/>
            <a:chOff x="0" y="0"/>
            <a:chExt cx="12192000" cy="6858000"/>
          </a:xfrm>
        </p:grpSpPr>
        <p:pic>
          <p:nvPicPr>
            <p:cNvPr id="1026" name="Picture 2" descr="Exploding Brain Images, Stock Photos &amp; Vectors | Shutterstock">
              <a:hlinkClick r:id="rId2"/>
              <a:extLst>
                <a:ext uri="{FF2B5EF4-FFF2-40B4-BE49-F238E27FC236}">
                  <a16:creationId xmlns:a16="http://schemas.microsoft.com/office/drawing/2014/main" id="{9AAEEE08-20B4-4E93-96F6-1D74E84048E8}"/>
                </a:ext>
              </a:extLst>
            </p:cNvPr>
            <p:cNvPicPr>
              <a:picLocks noChangeAspect="1" noChangeArrowheads="1"/>
            </p:cNvPicPr>
            <p:nvPr/>
          </p:nvPicPr>
          <p:blipFill rotWithShape="1">
            <a:blip r:embed="rId3">
              <a:alphaModFix amt="33000"/>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FC1CBB0A-536E-4B87-A98A-7045CBB14155}"/>
                </a:ext>
              </a:extLst>
            </p:cNvPr>
            <p:cNvSpPr/>
            <p:nvPr/>
          </p:nvSpPr>
          <p:spPr>
            <a:xfrm>
              <a:off x="4751052" y="2144520"/>
              <a:ext cx="2689896" cy="2568960"/>
            </a:xfrm>
            <a:prstGeom prst="ellipse">
              <a:avLst/>
            </a:prstGeom>
            <a:solidFill>
              <a:srgbClr val="0070C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9B9DA24-3259-4805-A3EC-EA716BD26295}"/>
                </a:ext>
              </a:extLst>
            </p:cNvPr>
            <p:cNvSpPr txBox="1"/>
            <p:nvPr/>
          </p:nvSpPr>
          <p:spPr>
            <a:xfrm>
              <a:off x="4751052" y="2951946"/>
              <a:ext cx="2837225" cy="954107"/>
            </a:xfrm>
            <a:prstGeom prst="rect">
              <a:avLst/>
            </a:prstGeom>
            <a:noFill/>
          </p:spPr>
          <p:txBody>
            <a:bodyPr wrap="square" rtlCol="0">
              <a:spAutoFit/>
            </a:bodyPr>
            <a:lstStyle/>
            <a:p>
              <a:pPr algn="ctr"/>
              <a:r>
                <a:rPr lang="en-GB" sz="2800" b="1" dirty="0">
                  <a:solidFill>
                    <a:schemeClr val="bg1"/>
                  </a:solidFill>
                  <a:latin typeface="Stencil" panose="040409050D0802020404" pitchFamily="82" charset="0"/>
                  <a:cs typeface="Raavi" panose="020B0502040204020203" pitchFamily="34" charset="0"/>
                </a:rPr>
                <a:t>Conflict management</a:t>
              </a:r>
            </a:p>
          </p:txBody>
        </p:sp>
      </p:grpSp>
      <p:sp>
        <p:nvSpPr>
          <p:cNvPr id="5" name="Rectangle 4">
            <a:extLst>
              <a:ext uri="{FF2B5EF4-FFF2-40B4-BE49-F238E27FC236}">
                <a16:creationId xmlns:a16="http://schemas.microsoft.com/office/drawing/2014/main" id="{8314EB34-7D92-423B-B4A0-0AC0A7C256D3}"/>
              </a:ext>
            </a:extLst>
          </p:cNvPr>
          <p:cNvSpPr/>
          <p:nvPr/>
        </p:nvSpPr>
        <p:spPr>
          <a:xfrm>
            <a:off x="218704" y="6095535"/>
            <a:ext cx="3268963" cy="687823"/>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S</a:t>
            </a:r>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eparate the problem from the person      </a:t>
            </a:r>
          </a:p>
        </p:txBody>
      </p:sp>
      <p:sp>
        <p:nvSpPr>
          <p:cNvPr id="9" name="Rectangle 8">
            <a:extLst>
              <a:ext uri="{FF2B5EF4-FFF2-40B4-BE49-F238E27FC236}">
                <a16:creationId xmlns:a16="http://schemas.microsoft.com/office/drawing/2014/main" id="{F20C974B-3ED6-4D39-B807-27F61A1B66FB}"/>
              </a:ext>
            </a:extLst>
          </p:cNvPr>
          <p:cNvSpPr/>
          <p:nvPr/>
        </p:nvSpPr>
        <p:spPr>
          <a:xfrm>
            <a:off x="1990642" y="4231897"/>
            <a:ext cx="2613082" cy="954107"/>
          </a:xfrm>
          <a:prstGeom prst="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effectLst/>
                <a:latin typeface="Calibri" panose="020F0502020204030204" pitchFamily="34" charset="0"/>
                <a:ea typeface="Calibri" panose="020F0502020204030204" pitchFamily="34" charset="0"/>
                <a:cs typeface="Times New Roman" panose="02020603050405020304" pitchFamily="18" charset="0"/>
              </a:rPr>
              <a:t>This is not about winning an argument</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4D80AFFD-3441-41D1-B21B-4DD0B81A2F10}"/>
              </a:ext>
            </a:extLst>
          </p:cNvPr>
          <p:cNvSpPr/>
          <p:nvPr/>
        </p:nvSpPr>
        <p:spPr>
          <a:xfrm>
            <a:off x="4830347" y="1293909"/>
            <a:ext cx="4993384" cy="68782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Do not keep dragging up the past or referring to it</a:t>
            </a:r>
            <a:endParaRPr lang="en-GB" dirty="0"/>
          </a:p>
        </p:txBody>
      </p:sp>
      <p:sp>
        <p:nvSpPr>
          <p:cNvPr id="13" name="Rectangle 12">
            <a:extLst>
              <a:ext uri="{FF2B5EF4-FFF2-40B4-BE49-F238E27FC236}">
                <a16:creationId xmlns:a16="http://schemas.microsoft.com/office/drawing/2014/main" id="{D73D1B77-8923-459A-B943-FA0217433594}"/>
              </a:ext>
            </a:extLst>
          </p:cNvPr>
          <p:cNvSpPr/>
          <p:nvPr/>
        </p:nvSpPr>
        <p:spPr>
          <a:xfrm>
            <a:off x="422557" y="1284861"/>
            <a:ext cx="2445364" cy="687823"/>
          </a:xfrm>
          <a:prstGeom prst="rect">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L</a:t>
            </a:r>
            <a:r>
              <a:rPr lang="en-GB" sz="1800" dirty="0">
                <a:effectLst/>
                <a:latin typeface="Calibri" panose="020F0502020204030204" pitchFamily="34" charset="0"/>
                <a:ea typeface="Calibri" panose="020F0502020204030204" pitchFamily="34" charset="0"/>
                <a:cs typeface="Times New Roman" panose="02020603050405020304" pitchFamily="18" charset="0"/>
              </a:rPr>
              <a:t>ook at alternatives</a:t>
            </a:r>
            <a:endParaRPr lang="en-GB" dirty="0"/>
          </a:p>
        </p:txBody>
      </p:sp>
      <p:sp>
        <p:nvSpPr>
          <p:cNvPr id="15" name="Rectangle 14">
            <a:extLst>
              <a:ext uri="{FF2B5EF4-FFF2-40B4-BE49-F238E27FC236}">
                <a16:creationId xmlns:a16="http://schemas.microsoft.com/office/drawing/2014/main" id="{195367DC-AAAD-4E9D-8268-514CC99F536D}"/>
              </a:ext>
            </a:extLst>
          </p:cNvPr>
          <p:cNvSpPr/>
          <p:nvPr/>
        </p:nvSpPr>
        <p:spPr>
          <a:xfrm>
            <a:off x="4263153" y="97083"/>
            <a:ext cx="5228805" cy="997033"/>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Think of ways and ideas to resolve the problem.  </a:t>
            </a:r>
          </a:p>
        </p:txBody>
      </p:sp>
      <p:sp>
        <p:nvSpPr>
          <p:cNvPr id="17" name="Rectangle 16">
            <a:extLst>
              <a:ext uri="{FF2B5EF4-FFF2-40B4-BE49-F238E27FC236}">
                <a16:creationId xmlns:a16="http://schemas.microsoft.com/office/drawing/2014/main" id="{91A59B70-59DD-44CC-9927-266DCF8415BD}"/>
              </a:ext>
            </a:extLst>
          </p:cNvPr>
          <p:cNvSpPr/>
          <p:nvPr/>
        </p:nvSpPr>
        <p:spPr>
          <a:xfrm>
            <a:off x="198987" y="3098038"/>
            <a:ext cx="2176539" cy="687823"/>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T</a:t>
            </a:r>
            <a:r>
              <a:rPr lang="en-GB" sz="1800" dirty="0">
                <a:effectLst/>
                <a:latin typeface="Calibri" panose="020F0502020204030204" pitchFamily="34" charset="0"/>
                <a:ea typeface="Calibri" panose="020F0502020204030204" pitchFamily="34" charset="0"/>
                <a:cs typeface="Times New Roman" panose="02020603050405020304" pitchFamily="18" charset="0"/>
              </a:rPr>
              <a:t>alk when calm and not angry</a:t>
            </a:r>
            <a:endParaRPr lang="en-GB" dirty="0"/>
          </a:p>
        </p:txBody>
      </p:sp>
      <p:sp>
        <p:nvSpPr>
          <p:cNvPr id="20" name="Rectangle 19">
            <a:extLst>
              <a:ext uri="{FF2B5EF4-FFF2-40B4-BE49-F238E27FC236}">
                <a16:creationId xmlns:a16="http://schemas.microsoft.com/office/drawing/2014/main" id="{46966D6A-77D6-4C8E-8218-133DF534AA1E}"/>
              </a:ext>
            </a:extLst>
          </p:cNvPr>
          <p:cNvSpPr/>
          <p:nvPr/>
        </p:nvSpPr>
        <p:spPr>
          <a:xfrm>
            <a:off x="283477" y="4308946"/>
            <a:ext cx="1289781" cy="1444373"/>
          </a:xfrm>
          <a:prstGeom prst="rect">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Listening is not obeying</a:t>
            </a:r>
            <a:endParaRPr lang="en-GB" dirty="0"/>
          </a:p>
        </p:txBody>
      </p:sp>
      <p:sp>
        <p:nvSpPr>
          <p:cNvPr id="21" name="Rectangle 20">
            <a:extLst>
              <a:ext uri="{FF2B5EF4-FFF2-40B4-BE49-F238E27FC236}">
                <a16:creationId xmlns:a16="http://schemas.microsoft.com/office/drawing/2014/main" id="{2ACDE2B5-DB29-4C4B-B897-510EF13F6551}"/>
              </a:ext>
            </a:extLst>
          </p:cNvPr>
          <p:cNvSpPr/>
          <p:nvPr/>
        </p:nvSpPr>
        <p:spPr>
          <a:xfrm>
            <a:off x="7939745" y="2517423"/>
            <a:ext cx="4058567" cy="406486"/>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Be easy and open to talk to</a:t>
            </a:r>
            <a:endParaRPr lang="en-GB" dirty="0"/>
          </a:p>
        </p:txBody>
      </p:sp>
      <p:sp>
        <p:nvSpPr>
          <p:cNvPr id="22" name="Rectangle 21">
            <a:extLst>
              <a:ext uri="{FF2B5EF4-FFF2-40B4-BE49-F238E27FC236}">
                <a16:creationId xmlns:a16="http://schemas.microsoft.com/office/drawing/2014/main" id="{DD9896A5-6CB2-4222-91EC-0FE75C336A0D}"/>
              </a:ext>
            </a:extLst>
          </p:cNvPr>
          <p:cNvSpPr/>
          <p:nvPr/>
        </p:nvSpPr>
        <p:spPr>
          <a:xfrm>
            <a:off x="7327039" y="4361016"/>
            <a:ext cx="1780248" cy="665939"/>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Change begins with you</a:t>
            </a:r>
            <a:endParaRPr lang="en-GB" dirty="0"/>
          </a:p>
        </p:txBody>
      </p:sp>
      <p:sp>
        <p:nvSpPr>
          <p:cNvPr id="23" name="Rectangle 22">
            <a:extLst>
              <a:ext uri="{FF2B5EF4-FFF2-40B4-BE49-F238E27FC236}">
                <a16:creationId xmlns:a16="http://schemas.microsoft.com/office/drawing/2014/main" id="{1551F8E5-B44F-49FF-9195-59428404D4C0}"/>
              </a:ext>
            </a:extLst>
          </p:cNvPr>
          <p:cNvSpPr/>
          <p:nvPr/>
        </p:nvSpPr>
        <p:spPr>
          <a:xfrm>
            <a:off x="938031" y="2162526"/>
            <a:ext cx="3665692" cy="687823"/>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You do not always have to agree </a:t>
            </a:r>
            <a:endParaRPr lang="en-GB" dirty="0"/>
          </a:p>
        </p:txBody>
      </p:sp>
      <p:sp>
        <p:nvSpPr>
          <p:cNvPr id="24" name="Rectangle 23">
            <a:extLst>
              <a:ext uri="{FF2B5EF4-FFF2-40B4-BE49-F238E27FC236}">
                <a16:creationId xmlns:a16="http://schemas.microsoft.com/office/drawing/2014/main" id="{0F78DB77-90F2-4F84-9B82-7DE9F4B88F3D}"/>
              </a:ext>
            </a:extLst>
          </p:cNvPr>
          <p:cNvSpPr/>
          <p:nvPr/>
        </p:nvSpPr>
        <p:spPr>
          <a:xfrm>
            <a:off x="81359" y="232116"/>
            <a:ext cx="3665692" cy="687823"/>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Would you rather be happy, or right?</a:t>
            </a:r>
          </a:p>
        </p:txBody>
      </p:sp>
      <p:sp>
        <p:nvSpPr>
          <p:cNvPr id="25" name="Rectangle 24">
            <a:extLst>
              <a:ext uri="{FF2B5EF4-FFF2-40B4-BE49-F238E27FC236}">
                <a16:creationId xmlns:a16="http://schemas.microsoft.com/office/drawing/2014/main" id="{54BF52EB-E72D-4589-BA6B-6EB15B4F50A8}"/>
              </a:ext>
            </a:extLst>
          </p:cNvPr>
          <p:cNvSpPr/>
          <p:nvPr/>
        </p:nvSpPr>
        <p:spPr>
          <a:xfrm>
            <a:off x="10197858" y="179923"/>
            <a:ext cx="1884578" cy="1680383"/>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Keep the conversations going, do not walk away</a:t>
            </a:r>
            <a:endParaRPr lang="en-GB" dirty="0"/>
          </a:p>
        </p:txBody>
      </p:sp>
      <p:sp>
        <p:nvSpPr>
          <p:cNvPr id="26" name="Rectangle 25">
            <a:extLst>
              <a:ext uri="{FF2B5EF4-FFF2-40B4-BE49-F238E27FC236}">
                <a16:creationId xmlns:a16="http://schemas.microsoft.com/office/drawing/2014/main" id="{1205B609-E32C-41C2-931E-97C32F205BA5}"/>
              </a:ext>
            </a:extLst>
          </p:cNvPr>
          <p:cNvSpPr/>
          <p:nvPr/>
        </p:nvSpPr>
        <p:spPr>
          <a:xfrm>
            <a:off x="9434697" y="3360219"/>
            <a:ext cx="1989716" cy="1091668"/>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Do not name call</a:t>
            </a:r>
          </a:p>
        </p:txBody>
      </p:sp>
      <p:sp>
        <p:nvSpPr>
          <p:cNvPr id="27" name="Rectangle 26">
            <a:extLst>
              <a:ext uri="{FF2B5EF4-FFF2-40B4-BE49-F238E27FC236}">
                <a16:creationId xmlns:a16="http://schemas.microsoft.com/office/drawing/2014/main" id="{9E64A8CE-D4AB-4952-ABF8-F8EAC89535E2}"/>
              </a:ext>
            </a:extLst>
          </p:cNvPr>
          <p:cNvSpPr/>
          <p:nvPr/>
        </p:nvSpPr>
        <p:spPr>
          <a:xfrm>
            <a:off x="10346718" y="4922773"/>
            <a:ext cx="1514029" cy="1623684"/>
          </a:xfrm>
          <a:prstGeom prst="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Show that you are listening.</a:t>
            </a:r>
          </a:p>
        </p:txBody>
      </p:sp>
      <p:sp>
        <p:nvSpPr>
          <p:cNvPr id="28" name="Rectangle 27">
            <a:extLst>
              <a:ext uri="{FF2B5EF4-FFF2-40B4-BE49-F238E27FC236}">
                <a16:creationId xmlns:a16="http://schemas.microsoft.com/office/drawing/2014/main" id="{239C8CF9-91D9-45ED-B2AB-0A4AA3403563}"/>
              </a:ext>
            </a:extLst>
          </p:cNvPr>
          <p:cNvSpPr/>
          <p:nvPr/>
        </p:nvSpPr>
        <p:spPr>
          <a:xfrm>
            <a:off x="4157118" y="5632040"/>
            <a:ext cx="2478186" cy="966120"/>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Respect each other </a:t>
            </a:r>
            <a:endParaRPr lang="en-GB" dirty="0"/>
          </a:p>
        </p:txBody>
      </p:sp>
      <p:sp>
        <p:nvSpPr>
          <p:cNvPr id="29" name="Rectangle 28">
            <a:extLst>
              <a:ext uri="{FF2B5EF4-FFF2-40B4-BE49-F238E27FC236}">
                <a16:creationId xmlns:a16="http://schemas.microsoft.com/office/drawing/2014/main" id="{47C7BB33-2C52-4A50-ABEC-00B61F061B1D}"/>
              </a:ext>
            </a:extLst>
          </p:cNvPr>
          <p:cNvSpPr/>
          <p:nvPr/>
        </p:nvSpPr>
        <p:spPr>
          <a:xfrm>
            <a:off x="7135812" y="5295954"/>
            <a:ext cx="2689896" cy="1535217"/>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Sometimes we must have awkward conversations to resolve the issue </a:t>
            </a:r>
            <a:endParaRPr lang="en-GB" dirty="0"/>
          </a:p>
        </p:txBody>
      </p:sp>
    </p:spTree>
    <p:extLst>
      <p:ext uri="{BB962C8B-B14F-4D97-AF65-F5344CB8AC3E}">
        <p14:creationId xmlns:p14="http://schemas.microsoft.com/office/powerpoint/2010/main" val="578522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3CF6C3-527E-405C-9C95-C1067527CADF}"/>
              </a:ext>
            </a:extLst>
          </p:cNvPr>
          <p:cNvGrpSpPr/>
          <p:nvPr/>
        </p:nvGrpSpPr>
        <p:grpSpPr>
          <a:xfrm>
            <a:off x="488807" y="2229435"/>
            <a:ext cx="5190951" cy="2141857"/>
            <a:chOff x="254334" y="1852824"/>
            <a:chExt cx="6054139" cy="1943666"/>
          </a:xfrm>
        </p:grpSpPr>
        <p:sp>
          <p:nvSpPr>
            <p:cNvPr id="6" name="TextBox 5">
              <a:extLst>
                <a:ext uri="{FF2B5EF4-FFF2-40B4-BE49-F238E27FC236}">
                  <a16:creationId xmlns:a16="http://schemas.microsoft.com/office/drawing/2014/main" id="{3AF6D4B5-9201-4B87-B8C7-646D3BF6A539}"/>
                </a:ext>
              </a:extLst>
            </p:cNvPr>
            <p:cNvSpPr txBox="1"/>
            <p:nvPr/>
          </p:nvSpPr>
          <p:spPr>
            <a:xfrm>
              <a:off x="2778797" y="1852824"/>
              <a:ext cx="3529676" cy="921681"/>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VRF’s</a:t>
              </a:r>
              <a:endParaRPr lang="en-GB" sz="4800" b="1" dirty="0">
                <a:solidFill>
                  <a:schemeClr val="bg1"/>
                </a:solidFill>
                <a:latin typeface="Stencil" panose="040409050D0802020404" pitchFamily="82" charset="0"/>
                <a:cs typeface="Raavi" panose="020B0502040204020203" pitchFamily="34" charset="0"/>
              </a:endParaRPr>
            </a:p>
          </p:txBody>
        </p:sp>
        <p:cxnSp>
          <p:nvCxnSpPr>
            <p:cNvPr id="7" name="Straight Connector 6">
              <a:extLst>
                <a:ext uri="{FF2B5EF4-FFF2-40B4-BE49-F238E27FC236}">
                  <a16:creationId xmlns:a16="http://schemas.microsoft.com/office/drawing/2014/main" id="{859FB9E8-4E7C-4420-A336-455D5573DEC8}"/>
                </a:ext>
              </a:extLst>
            </p:cNvPr>
            <p:cNvCxnSpPr>
              <a:cxnSpLocks/>
            </p:cNvCxnSpPr>
            <p:nvPr/>
          </p:nvCxnSpPr>
          <p:spPr>
            <a:xfrm>
              <a:off x="254334" y="3796490"/>
              <a:ext cx="507229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0768DA64-BD36-4E2A-A595-FCB256311BB4}"/>
              </a:ext>
            </a:extLst>
          </p:cNvPr>
          <p:cNvSpPr txBox="1"/>
          <p:nvPr/>
        </p:nvSpPr>
        <p:spPr>
          <a:xfrm>
            <a:off x="395836" y="4672205"/>
            <a:ext cx="4515002" cy="1569660"/>
          </a:xfrm>
          <a:prstGeom prst="rect">
            <a:avLst/>
          </a:prstGeom>
          <a:noFill/>
        </p:spPr>
        <p:txBody>
          <a:bodyPr wrap="square">
            <a:spAutoFit/>
          </a:bodyPr>
          <a:lstStyle/>
          <a:p>
            <a:pPr algn="r"/>
            <a:r>
              <a:rPr lang="en-GB" sz="2400" i="0" u="none" strike="noStrike" dirty="0">
                <a:solidFill>
                  <a:schemeClr val="bg1"/>
                </a:solidFill>
                <a:effectLst/>
                <a:latin typeface="Raavi" panose="020B0502040204020203" pitchFamily="34" charset="0"/>
                <a:cs typeface="Raavi" panose="020B0502040204020203" pitchFamily="34" charset="0"/>
              </a:rPr>
              <a:t>When things become too overwhelming for our children, we as adults, need to adopt our vital relational functions. </a:t>
            </a:r>
            <a:endParaRPr lang="en-GB" sz="22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pic>
        <p:nvPicPr>
          <p:cNvPr id="10" name="Picture 9">
            <a:extLst>
              <a:ext uri="{FF2B5EF4-FFF2-40B4-BE49-F238E27FC236}">
                <a16:creationId xmlns:a16="http://schemas.microsoft.com/office/drawing/2014/main" id="{AEB7A271-448F-4A7E-B26F-3CA45BE3028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451460" y="111606"/>
            <a:ext cx="6585754" cy="391175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0EBE4841-E4F5-4815-9F6E-D40974DBABF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3000" r="97375">
                        <a14:foregroundMark x1="11375" y1="38000" x2="11375" y2="38000"/>
                        <a14:foregroundMark x1="30625" y1="31667" x2="30625" y2="31667"/>
                        <a14:foregroundMark x1="50375" y1="35333" x2="50375" y2="35333"/>
                        <a14:foregroundMark x1="69500" y1="40333" x2="69500" y2="40333"/>
                        <a14:foregroundMark x1="91625" y1="38000" x2="91625" y2="38000"/>
                        <a14:foregroundMark x1="6500" y1="40333" x2="6500" y2="40333"/>
                        <a14:foregroundMark x1="3000" y1="38333" x2="3000" y2="38333"/>
                        <a14:foregroundMark x1="95750" y1="42000" x2="95750" y2="42000"/>
                        <a14:foregroundMark x1="56375" y1="39667" x2="56375" y2="39667"/>
                        <a14:foregroundMark x1="50875" y1="42667" x2="50875" y2="42667"/>
                        <a14:foregroundMark x1="50000" y1="55333" x2="50000" y2="55333"/>
                        <a14:foregroundMark x1="32875" y1="48333" x2="32875" y2="48333"/>
                        <a14:foregroundMark x1="31125" y1="56333" x2="31750" y2="55333"/>
                        <a14:foregroundMark x1="97375" y1="79667" x2="97375" y2="79667"/>
                        <a14:foregroundMark x1="8250" y1="33000" x2="8250" y2="33000"/>
                        <a14:foregroundMark x1="14375" y1="33667" x2="14375" y2="33667"/>
                        <a14:foregroundMark x1="15750" y1="79333" x2="17250" y2="78667"/>
                        <a14:foregroundMark x1="58000" y1="46000" x2="58000" y2="46000"/>
                      </a14:backgroundRemoval>
                    </a14:imgEffect>
                  </a14:imgLayer>
                </a14:imgProps>
              </a:ext>
              <a:ext uri="{28A0092B-C50C-407E-A947-70E740481C1C}">
                <a14:useLocalDpi xmlns:a14="http://schemas.microsoft.com/office/drawing/2010/main"/>
              </a:ext>
            </a:extLst>
          </a:blip>
          <a:stretch>
            <a:fillRect/>
          </a:stretch>
        </p:blipFill>
        <p:spPr>
          <a:xfrm>
            <a:off x="395836" y="2994539"/>
            <a:ext cx="4645213" cy="1741955"/>
          </a:xfrm>
          <a:prstGeom prst="rect">
            <a:avLst/>
          </a:prstGeom>
        </p:spPr>
      </p:pic>
      <p:sp>
        <p:nvSpPr>
          <p:cNvPr id="22" name="Rectangle 21">
            <a:extLst>
              <a:ext uri="{FF2B5EF4-FFF2-40B4-BE49-F238E27FC236}">
                <a16:creationId xmlns:a16="http://schemas.microsoft.com/office/drawing/2014/main" id="{722E21CF-9E8C-4233-A22D-808D38164198}"/>
              </a:ext>
            </a:extLst>
          </p:cNvPr>
          <p:cNvSpPr/>
          <p:nvPr/>
        </p:nvSpPr>
        <p:spPr>
          <a:xfrm>
            <a:off x="11135045" y="3865516"/>
            <a:ext cx="902169" cy="157844"/>
          </a:xfrm>
          <a:prstGeom prst="rect">
            <a:avLst/>
          </a:prstGeom>
          <a:solidFill>
            <a:srgbClr val="A7E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Icon&#10;&#10;Description automatically generated">
            <a:extLst>
              <a:ext uri="{FF2B5EF4-FFF2-40B4-BE49-F238E27FC236}">
                <a16:creationId xmlns:a16="http://schemas.microsoft.com/office/drawing/2014/main" id="{B507C165-31EC-4382-B174-823638D760BA}"/>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5100" b="99150" l="10000" r="90000">
                        <a14:foregroundMark x1="45100" y1="48000" x2="45100" y2="48000"/>
                        <a14:foregroundMark x1="49600" y1="41700" x2="49600" y2="41700"/>
                        <a14:foregroundMark x1="54550" y1="50800" x2="54550" y2="50800"/>
                        <a14:foregroundMark x1="54100" y1="30800" x2="54100" y2="30800"/>
                        <a14:foregroundMark x1="51400" y1="30800" x2="51400" y2="30800"/>
                        <a14:foregroundMark x1="67650" y1="15250" x2="67650" y2="15250"/>
                        <a14:foregroundMark x1="76500" y1="17100" x2="76500" y2="17100"/>
                        <a14:foregroundMark x1="74450" y1="6400" x2="74450" y2="6400"/>
                        <a14:foregroundMark x1="82200" y1="6200" x2="82200" y2="6200"/>
                        <a14:foregroundMark x1="74300" y1="5100" x2="74300" y2="5100"/>
                        <a14:foregroundMark x1="74300" y1="5100" x2="74300" y2="5100"/>
                        <a14:foregroundMark x1="65250" y1="81800" x2="65250" y2="81800"/>
                        <a14:foregroundMark x1="50700" y1="85350" x2="50700" y2="85350"/>
                        <a14:foregroundMark x1="57950" y1="94050" x2="57950" y2="94050"/>
                        <a14:foregroundMark x1="44150" y1="95250" x2="44150" y2="95250"/>
                        <a14:foregroundMark x1="38700" y1="89700" x2="38700" y2="89700"/>
                        <a14:foregroundMark x1="34550" y1="84100" x2="34550" y2="84100"/>
                        <a14:foregroundMark x1="81600" y1="25950" x2="81600" y2="25950"/>
                        <a14:foregroundMark x1="57250" y1="98900" x2="57250" y2="98900"/>
                        <a14:foregroundMark x1="66300" y1="99150" x2="66300" y2="99150"/>
                        <a14:foregroundMark x1="69700" y1="99150" x2="69700" y2="99150"/>
                        <a14:foregroundMark x1="74550" y1="21700" x2="74550" y2="21700"/>
                        <a14:foregroundMark x1="66700" y1="29450" x2="66700" y2="29450"/>
                        <a14:foregroundMark x1="64000" y1="28500" x2="64000" y2="28500"/>
                        <a14:foregroundMark x1="68150" y1="23150" x2="68150" y2="23150"/>
                        <a14:foregroundMark x1="84650" y1="6900" x2="84650" y2="6900"/>
                        <a14:foregroundMark x1="85000" y1="18400" x2="85000" y2="18400"/>
                        <a14:foregroundMark x1="87550" y1="20850" x2="87550" y2="20850"/>
                        <a14:foregroundMark x1="86450" y1="22650" x2="86450" y2="22650"/>
                        <a14:foregroundMark x1="79050" y1="26200" x2="79050" y2="26200"/>
                        <a14:foregroundMark x1="73600" y1="25100" x2="73600" y2="25100"/>
                        <a14:foregroundMark x1="75150" y1="30400" x2="75150" y2="30400"/>
                        <a14:foregroundMark x1="71900" y1="25450" x2="71900" y2="25450"/>
                        <a14:foregroundMark x1="71400" y1="26650" x2="71400" y2="26650"/>
                        <a14:foregroundMark x1="69000" y1="28500" x2="69000" y2="28500"/>
                        <a14:foregroundMark x1="64000" y1="29100" x2="64000" y2="29100"/>
                        <a14:foregroundMark x1="61350" y1="29450" x2="61350" y2="29450"/>
                        <a14:foregroundMark x1="54200" y1="29700" x2="54200" y2="29700"/>
                        <a14:foregroundMark x1="53250" y1="27500" x2="53250" y2="27500"/>
                        <a14:foregroundMark x1="66700" y1="19050" x2="66700" y2="19050"/>
                        <a14:foregroundMark x1="70950" y1="18200" x2="70950" y2="18200"/>
                        <a14:foregroundMark x1="70550" y1="13600" x2="70550" y2="13600"/>
                        <a14:foregroundMark x1="70950" y1="11400" x2="70950" y2="11400"/>
                        <a14:foregroundMark x1="69850" y1="6650" x2="69850" y2="6650"/>
                        <a14:foregroundMark x1="72650" y1="10300" x2="72650" y2="10300"/>
                        <a14:foregroundMark x1="73600" y1="8600" x2="73600" y2="8600"/>
                        <a14:foregroundMark x1="77350" y1="11250" x2="77350" y2="11250"/>
                        <a14:foregroundMark x1="76750" y1="14050" x2="76750" y2="14050"/>
                        <a14:foregroundMark x1="76750" y1="14050" x2="76750" y2="14050"/>
                        <a14:foregroundMark x1="76250" y1="16000" x2="76250" y2="16000"/>
                        <a14:foregroundMark x1="77100" y1="16750" x2="78450" y2="16950"/>
                        <a14:foregroundMark x1="78800" y1="16850" x2="78800" y2="16850"/>
                        <a14:foregroundMark x1="79650" y1="18650" x2="79650" y2="18650"/>
                        <a14:foregroundMark x1="79650" y1="19250" x2="79650" y2="19250"/>
                        <a14:foregroundMark x1="79150" y1="19900" x2="79150" y2="19900"/>
                        <a14:foregroundMark x1="77950" y1="20250" x2="77950" y2="20250"/>
                        <a14:foregroundMark x1="77450" y1="20500" x2="77450" y2="20500"/>
                        <a14:foregroundMark x1="77350" y1="20500" x2="76750" y2="20350"/>
                        <a14:foregroundMark x1="74800" y1="20000" x2="74800" y2="20000"/>
                        <a14:foregroundMark x1="74300" y1="20000" x2="74300" y2="20000"/>
                        <a14:foregroundMark x1="72400" y1="20100" x2="72400" y2="20100"/>
                        <a14:foregroundMark x1="66200" y1="24500" x2="66200" y2="24500"/>
                        <a14:foregroundMark x1="65950" y1="21700" x2="65950" y2="21700"/>
                        <a14:foregroundMark x1="65950" y1="21700" x2="65950" y2="21700"/>
                        <a14:foregroundMark x1="68850" y1="21200" x2="69700" y2="20950"/>
                        <a14:foregroundMark x1="70450" y1="20500" x2="71050" y2="20500"/>
                        <a14:foregroundMark x1="72500" y1="19900" x2="73000" y2="19900"/>
                        <a14:foregroundMark x1="74200" y1="19050" x2="74700" y2="17700"/>
                        <a14:foregroundMark x1="75300" y1="15650" x2="75300" y2="15650"/>
                        <a14:foregroundMark x1="75300" y1="15250" x2="75300" y2="15250"/>
                        <a14:foregroundMark x1="77700" y1="12950" x2="77700" y2="12950"/>
                        <a14:foregroundMark x1="81000" y1="14550" x2="81000" y2="14550"/>
                        <a14:foregroundMark x1="81350" y1="14800" x2="81700" y2="15250"/>
                        <a14:foregroundMark x1="84400" y1="18050" x2="84750" y2="18550"/>
                        <a14:foregroundMark x1="84750" y1="18550" x2="84750" y2="18550"/>
                        <a14:foregroundMark x1="83650" y1="20000" x2="83650" y2="20000"/>
                        <a14:foregroundMark x1="81850" y1="21950" x2="81450" y2="22300"/>
                        <a14:foregroundMark x1="81450" y1="22300" x2="81000" y2="22650"/>
                        <a14:foregroundMark x1="78700" y1="22800" x2="78700" y2="22800"/>
                        <a14:foregroundMark x1="78100" y1="22900" x2="78300" y2="23750"/>
                        <a14:foregroundMark x1="76400" y1="25100" x2="76250" y2="25450"/>
                        <a14:foregroundMark x1="76250" y1="25450" x2="76400" y2="25950"/>
                        <a14:foregroundMark x1="76750" y1="26650" x2="76750" y2="26650"/>
                        <a14:foregroundMark x1="76850" y1="26650" x2="76850" y2="26650"/>
                        <a14:foregroundMark x1="77350" y1="26650" x2="77950" y2="26650"/>
                        <a14:foregroundMark x1="77950" y1="26200" x2="77950" y2="26200"/>
                        <a14:foregroundMark x1="78450" y1="25100" x2="78450" y2="25100"/>
                        <a14:foregroundMark x1="78950" y1="24100" x2="78950" y2="24100"/>
                        <a14:foregroundMark x1="77850" y1="26400" x2="77850" y2="27150"/>
                        <a14:foregroundMark x1="77700" y1="27650" x2="77850" y2="28000"/>
                        <a14:foregroundMark x1="76750" y1="28500" x2="76750" y2="28500"/>
                        <a14:foregroundMark x1="75300" y1="29100" x2="75300" y2="29100"/>
                        <a14:foregroundMark x1="75050" y1="29450" x2="75050" y2="29450"/>
                        <a14:foregroundMark x1="73000" y1="29350" x2="73000" y2="29350"/>
                        <a14:foregroundMark x1="73000" y1="29350" x2="71900" y2="29200"/>
                        <a14:foregroundMark x1="71900" y1="29200" x2="71900" y2="29200"/>
                        <a14:foregroundMark x1="71900" y1="29200" x2="71900" y2="29200"/>
                        <a14:foregroundMark x1="75300" y1="29800" x2="75300" y2="29800"/>
                        <a14:foregroundMark x1="76650" y1="28350" x2="76650" y2="28350"/>
                        <a14:foregroundMark x1="76850" y1="28000" x2="76850" y2="28000"/>
                        <a14:foregroundMark x1="76400" y1="27050" x2="76400" y2="27050"/>
                        <a14:foregroundMark x1="76150" y1="26800" x2="76000" y2="26400"/>
                        <a14:foregroundMark x1="75050" y1="25200" x2="75050" y2="25200"/>
                        <a14:foregroundMark x1="74550" y1="24350" x2="74550" y2="24350"/>
                        <a14:foregroundMark x1="74200" y1="23900" x2="74200" y2="23250"/>
                        <a14:foregroundMark x1="76000" y1="20250" x2="76000" y2="20250"/>
                        <a14:foregroundMark x1="78100" y1="11250" x2="78100" y2="11250"/>
                        <a14:foregroundMark x1="78700" y1="8250" x2="78700" y2="8250"/>
                        <a14:foregroundMark x1="77850" y1="9950" x2="77850" y2="9950"/>
                        <a14:foregroundMark x1="73250" y1="10050" x2="73250" y2="10050"/>
                        <a14:foregroundMark x1="67900" y1="10050" x2="67900" y2="10050"/>
                        <a14:foregroundMark x1="68650" y1="11900" x2="68650" y2="11900"/>
                        <a14:foregroundMark x1="66300" y1="12750" x2="66300" y2="12750"/>
                        <a14:foregroundMark x1="66700" y1="14400" x2="66700" y2="14400"/>
                        <a14:foregroundMark x1="64750" y1="16850" x2="64750" y2="16850"/>
                        <a14:foregroundMark x1="62950" y1="18400" x2="62950" y2="18400"/>
                        <a14:foregroundMark x1="62950" y1="19750" x2="62950" y2="19750"/>
                        <a14:foregroundMark x1="68750" y1="27150" x2="68750" y2="27150"/>
                        <a14:foregroundMark x1="72500" y1="30900" x2="72500" y2="30900"/>
                        <a14:foregroundMark x1="76400" y1="28600" x2="76400" y2="28600"/>
                        <a14:foregroundMark x1="80250" y1="28100" x2="80250" y2="28100"/>
                        <a14:foregroundMark x1="81100" y1="25200" x2="81100" y2="25200"/>
                        <a14:foregroundMark x1="83650" y1="23650" x2="83650" y2="23650"/>
                        <a14:foregroundMark x1="69850" y1="12350" x2="69850" y2="12350"/>
                        <a14:foregroundMark x1="66200" y1="12750" x2="66200" y2="12750"/>
                        <a14:foregroundMark x1="66450" y1="15900" x2="66450" y2="15900"/>
                        <a14:foregroundMark x1="65350" y1="16600" x2="65350" y2="16600"/>
                        <a14:foregroundMark x1="62950" y1="17450" x2="62950" y2="17450"/>
                        <a14:foregroundMark x1="62550" y1="19900" x2="62550" y2="19900"/>
                        <a14:foregroundMark x1="62300" y1="21200" x2="62300" y2="21200"/>
                        <a14:foregroundMark x1="61950" y1="19400" x2="61950" y2="19400"/>
                        <a14:foregroundMark x1="61350" y1="17950" x2="61350" y2="17950"/>
                        <a14:foregroundMark x1="64250" y1="16250" x2="64250" y2="16250"/>
                        <a14:foregroundMark x1="66950" y1="13800" x2="66950" y2="13800"/>
                        <a14:foregroundMark x1="68000" y1="12950" x2="68500" y2="12750"/>
                        <a14:foregroundMark x1="70550" y1="11150" x2="70550" y2="11150"/>
                        <a14:foregroundMark x1="71550" y1="10300" x2="71550" y2="10300"/>
                        <a14:foregroundMark x1="72250" y1="9450" x2="72250" y2="9450"/>
                        <a14:foregroundMark x1="72750" y1="8950" x2="73000" y2="8500"/>
                        <a14:foregroundMark x1="73600" y1="7750" x2="73600" y2="7750"/>
                        <a14:foregroundMark x1="74200" y1="7050" x2="74200" y2="7050"/>
                        <a14:foregroundMark x1="74200" y1="7050" x2="74200" y2="7050"/>
                        <a14:foregroundMark x1="74200" y1="7050" x2="74200" y2="7050"/>
                        <a14:foregroundMark x1="74200" y1="7150" x2="75400" y2="8350"/>
                        <a14:foregroundMark x1="75400" y1="8350" x2="75400" y2="8350"/>
                        <a14:foregroundMark x1="75050" y1="8750" x2="75050" y2="8750"/>
                        <a14:foregroundMark x1="74950" y1="8750" x2="74950" y2="8750"/>
                        <a14:foregroundMark x1="74300" y1="8000" x2="74300" y2="8000"/>
                        <a14:foregroundMark x1="73950" y1="7400" x2="73950" y2="7400"/>
                        <a14:foregroundMark x1="73850" y1="6050" x2="73850" y2="6050"/>
                        <a14:foregroundMark x1="73850" y1="6050" x2="73850" y2="6050"/>
                        <a14:foregroundMark x1="73350" y1="6800" x2="73350" y2="6800"/>
                        <a14:foregroundMark x1="73000" y1="7250" x2="73000" y2="7250"/>
                        <a14:foregroundMark x1="72400" y1="7400" x2="72400" y2="7400"/>
                        <a14:foregroundMark x1="70700" y1="8000" x2="70700" y2="8000"/>
                        <a14:foregroundMark x1="70200" y1="8250" x2="70200" y2="8250"/>
                        <a14:foregroundMark x1="70200" y1="8600" x2="70200" y2="8600"/>
                        <a14:foregroundMark x1="70100" y1="8600" x2="70100" y2="8600"/>
                        <a14:foregroundMark x1="70300" y1="9200" x2="70300" y2="9200"/>
                        <a14:foregroundMark x1="44150" y1="49200" x2="44150" y2="49200"/>
                        <a14:foregroundMark x1="46200" y1="49700" x2="46200" y2="49700"/>
                        <a14:foregroundMark x1="42800" y1="46900" x2="42800" y2="46900"/>
                      </a14:backgroundRemoval>
                    </a14:imgEffect>
                  </a14:imgLayer>
                </a14:imgProps>
              </a:ext>
              <a:ext uri="{28A0092B-C50C-407E-A947-70E740481C1C}">
                <a14:useLocalDpi xmlns:a14="http://schemas.microsoft.com/office/drawing/2010/main"/>
              </a:ext>
            </a:extLst>
          </a:blip>
          <a:srcRect l="25945" r="7691"/>
          <a:stretch/>
        </p:blipFill>
        <p:spPr>
          <a:xfrm>
            <a:off x="9751214" y="3429000"/>
            <a:ext cx="2286000" cy="3429000"/>
          </a:xfrm>
          <a:prstGeom prst="rect">
            <a:avLst/>
          </a:prstGeom>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BB2D65ED-B2CD-4EFB-B66E-E78E7F7456D1}"/>
                  </a:ext>
                </a:extLst>
              </p:cNvPr>
              <p:cNvGraphicFramePr>
                <a:graphicFrameLocks noChangeAspect="1"/>
              </p:cNvGraphicFramePr>
              <p:nvPr>
                <p:extLst>
                  <p:ext uri="{D42A27DB-BD31-4B8C-83A1-F6EECF244321}">
                    <p14:modId xmlns:p14="http://schemas.microsoft.com/office/powerpoint/2010/main" val="4037037595"/>
                  </p:ext>
                </p:extLst>
              </p:nvPr>
            </p:nvGraphicFramePr>
            <p:xfrm>
              <a:off x="10246181" y="4943929"/>
              <a:ext cx="217374" cy="322035"/>
            </p:xfrm>
            <a:graphic>
              <a:graphicData uri="http://schemas.microsoft.com/office/powerpoint/2016/slidezoom">
                <pslz:sldZm>
                  <pslz:sldZmObj sldId="335" cId="2752678035">
                    <pslz:zmPr id="{2B10BEA6-612C-4440-8EA1-457285AB32AC}"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7374" cy="322035"/>
                        </a:xfrm>
                        <a:prstGeom prst="rect">
                          <a:avLst/>
                        </a:prstGeom>
                        <a:ln w="3175">
                          <a:noFill/>
                        </a:ln>
                      </p166:spPr>
                    </pslz:zmPr>
                  </pslz:sldZmObj>
                </pslz:sldZm>
              </a:graphicData>
            </a:graphic>
          </p:graphicFrame>
        </mc:Choice>
        <mc:Fallback xmlns="">
          <p:pic>
            <p:nvPicPr>
              <p:cNvPr id="3" name="Slide Zoom 2">
                <a:hlinkClick r:id="rId8" action="ppaction://hlinksldjump"/>
                <a:extLst>
                  <a:ext uri="{FF2B5EF4-FFF2-40B4-BE49-F238E27FC236}">
                    <a16:creationId xmlns:a16="http://schemas.microsoft.com/office/drawing/2014/main" id="{BB2D65ED-B2CD-4EFB-B66E-E78E7F7456D1}"/>
                  </a:ext>
                </a:extLst>
              </p:cNvPr>
              <p:cNvPicPr>
                <a:picLocks noGrp="1" noRot="1" noChangeAspect="1" noMove="1" noResize="1" noEditPoints="1" noAdjustHandles="1" noChangeArrowheads="1" noChangeShapeType="1"/>
              </p:cNvPicPr>
              <p:nvPr/>
            </p:nvPicPr>
            <p:blipFill>
              <a:blip r:embed="rId9"/>
              <a:stretch>
                <a:fillRect/>
              </a:stretch>
            </p:blipFill>
            <p:spPr>
              <a:xfrm>
                <a:off x="10246181" y="4943929"/>
                <a:ext cx="217374" cy="322035"/>
              </a:xfrm>
              <a:prstGeom prst="rect">
                <a:avLst/>
              </a:prstGeom>
              <a:ln w="3175">
                <a:noFill/>
              </a:ln>
            </p:spPr>
          </p:pic>
        </mc:Fallback>
      </mc:AlternateContent>
    </p:spTree>
    <p:extLst>
      <p:ext uri="{BB962C8B-B14F-4D97-AF65-F5344CB8AC3E}">
        <p14:creationId xmlns:p14="http://schemas.microsoft.com/office/powerpoint/2010/main" val="2204873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59"/>
            <a:ext cx="5538555"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9055917-9291-4A71-83FA-0D16426665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1883" y="3685182"/>
            <a:ext cx="3668811" cy="2560320"/>
          </a:xfrm>
          <a:prstGeom prst="rect">
            <a:avLst/>
          </a:prstGeom>
        </p:spPr>
      </p:pic>
      <p:sp>
        <p:nvSpPr>
          <p:cNvPr id="18" name="Rectangle 17">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480060"/>
            <a:ext cx="5538555"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FEA8013-70ED-4B6D-9778-F0BE12229D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8101" y="3685182"/>
            <a:ext cx="4055216" cy="2560320"/>
          </a:xfrm>
          <a:prstGeom prst="rect">
            <a:avLst/>
          </a:prstGeom>
        </p:spPr>
      </p:pic>
      <p:sp>
        <p:nvSpPr>
          <p:cNvPr id="20" name="Rectangle 19">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3527956"/>
            <a:ext cx="5538554"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608527A-0D2A-4835-A141-A56D3458588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1520" y="644229"/>
            <a:ext cx="4147718" cy="2560320"/>
          </a:xfrm>
          <a:prstGeom prst="rect">
            <a:avLst/>
          </a:prstGeom>
        </p:spPr>
      </p:pic>
      <p:sp>
        <p:nvSpPr>
          <p:cNvPr id="22" name="Rectangle 21">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3527956"/>
            <a:ext cx="5538555"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CB08555-5B31-42EE-8981-F4F1FE15889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4651"/>
          <a:stretch/>
        </p:blipFill>
        <p:spPr>
          <a:xfrm>
            <a:off x="1261536" y="644229"/>
            <a:ext cx="3969504" cy="2560320"/>
          </a:xfrm>
          <a:prstGeom prst="rect">
            <a:avLst/>
          </a:prstGeom>
        </p:spPr>
      </p:pic>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8654DABA-7597-4130-8CA1-AC3A866D8091}"/>
                  </a:ext>
                </a:extLst>
              </p:cNvPr>
              <p:cNvGraphicFramePr>
                <a:graphicFrameLocks noChangeAspect="1"/>
              </p:cNvGraphicFramePr>
              <p:nvPr>
                <p:extLst>
                  <p:ext uri="{D42A27DB-BD31-4B8C-83A1-F6EECF244321}">
                    <p14:modId xmlns:p14="http://schemas.microsoft.com/office/powerpoint/2010/main" val="3566789094"/>
                  </p:ext>
                </p:extLst>
              </p:nvPr>
            </p:nvGraphicFramePr>
            <p:xfrm>
              <a:off x="10971638" y="511790"/>
              <a:ext cx="743349" cy="857249"/>
            </p:xfrm>
            <a:graphic>
              <a:graphicData uri="http://schemas.microsoft.com/office/powerpoint/2016/slidezoom">
                <pslz:sldZm>
                  <pslz:sldZmObj sldId="333" cId="625472287">
                    <pslz:zmPr id="{44763A4C-3D4D-46C8-BA83-0E3CCF8B3C9F}"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743349" cy="857249"/>
                        </a:xfrm>
                        <a:prstGeom prst="rect">
                          <a:avLst/>
                        </a:prstGeom>
                        <a:ln w="3175">
                          <a:noFill/>
                        </a:ln>
                      </p166:spPr>
                    </pslz:zmPr>
                  </pslz:sldZmObj>
                </pslz:sldZm>
              </a:graphicData>
            </a:graphic>
          </p:graphicFrame>
        </mc:Choice>
        <mc:Fallback xmlns="">
          <p:pic>
            <p:nvPicPr>
              <p:cNvPr id="4" name="Slide Zoom 3">
                <a:hlinkClick r:id="rId7" action="ppaction://hlinksldjump"/>
                <a:extLst>
                  <a:ext uri="{FF2B5EF4-FFF2-40B4-BE49-F238E27FC236}">
                    <a16:creationId xmlns:a16="http://schemas.microsoft.com/office/drawing/2014/main" id="{8654DABA-7597-4130-8CA1-AC3A866D8091}"/>
                  </a:ext>
                </a:extLst>
              </p:cNvPr>
              <p:cNvPicPr>
                <a:picLocks noGrp="1" noRot="1" noChangeAspect="1" noMove="1" noResize="1" noEditPoints="1" noAdjustHandles="1" noChangeArrowheads="1" noChangeShapeType="1"/>
              </p:cNvPicPr>
              <p:nvPr/>
            </p:nvPicPr>
            <p:blipFill>
              <a:blip r:embed="rId8"/>
              <a:stretch>
                <a:fillRect/>
              </a:stretch>
            </p:blipFill>
            <p:spPr>
              <a:xfrm>
                <a:off x="10971638" y="511790"/>
                <a:ext cx="743349" cy="85724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717D0E2D-1D2A-490C-A83A-7C8FAB5AC8C1}"/>
                  </a:ext>
                </a:extLst>
              </p:cNvPr>
              <p:cNvGraphicFramePr>
                <a:graphicFrameLocks noChangeAspect="1"/>
              </p:cNvGraphicFramePr>
              <p:nvPr>
                <p:extLst>
                  <p:ext uri="{D42A27DB-BD31-4B8C-83A1-F6EECF244321}">
                    <p14:modId xmlns:p14="http://schemas.microsoft.com/office/powerpoint/2010/main" val="2042813198"/>
                  </p:ext>
                </p:extLst>
              </p:nvPr>
            </p:nvGraphicFramePr>
            <p:xfrm>
              <a:off x="563195" y="5453741"/>
              <a:ext cx="743350" cy="857251"/>
            </p:xfrm>
            <a:graphic>
              <a:graphicData uri="http://schemas.microsoft.com/office/powerpoint/2016/slidezoom">
                <pslz:sldZm>
                  <pslz:sldZmObj sldId="337" cId="1225456912">
                    <pslz:zmPr id="{D44B5392-D17B-400F-BF03-BC05FB5E9228}" transitionDur="1000" showBg="0">
                      <p166:blipFill xmlns:p166="http://schemas.microsoft.com/office/powerpoint/2016/6/main">
                        <a:blip r:embed="rId9"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743350" cy="857251"/>
                        </a:xfrm>
                        <a:prstGeom prst="rect">
                          <a:avLst/>
                        </a:prstGeom>
                        <a:ln w="3175">
                          <a:noFill/>
                        </a:ln>
                      </p166:spPr>
                    </pslz:zmPr>
                  </pslz:sldZmObj>
                </pslz:sldZm>
              </a:graphicData>
            </a:graphic>
          </p:graphicFrame>
        </mc:Choice>
        <mc:Fallback xmlns="">
          <p:pic>
            <p:nvPicPr>
              <p:cNvPr id="8" name="Slide Zoom 7">
                <a:hlinkClick r:id="rId10" action="ppaction://hlinksldjump"/>
                <a:extLst>
                  <a:ext uri="{FF2B5EF4-FFF2-40B4-BE49-F238E27FC236}">
                    <a16:creationId xmlns:a16="http://schemas.microsoft.com/office/drawing/2014/main" id="{717D0E2D-1D2A-490C-A83A-7C8FAB5AC8C1}"/>
                  </a:ext>
                </a:extLst>
              </p:cNvPr>
              <p:cNvPicPr>
                <a:picLocks noGrp="1" noRot="1" noChangeAspect="1" noMove="1" noResize="1" noEditPoints="1" noAdjustHandles="1" noChangeArrowheads="1" noChangeShapeType="1"/>
              </p:cNvPicPr>
              <p:nvPr/>
            </p:nvPicPr>
            <p:blipFill>
              <a:blip r:embed="rId11"/>
              <a:stretch>
                <a:fillRect/>
              </a:stretch>
            </p:blipFill>
            <p:spPr>
              <a:xfrm>
                <a:off x="563195" y="5453741"/>
                <a:ext cx="743350" cy="857251"/>
              </a:xfrm>
              <a:prstGeom prst="rect">
                <a:avLst/>
              </a:prstGeom>
              <a:ln w="3175">
                <a:noFill/>
              </a:ln>
            </p:spPr>
          </p:pic>
        </mc:Fallback>
      </mc:AlternateContent>
    </p:spTree>
    <p:extLst>
      <p:ext uri="{BB962C8B-B14F-4D97-AF65-F5344CB8AC3E}">
        <p14:creationId xmlns:p14="http://schemas.microsoft.com/office/powerpoint/2010/main" val="2752678035"/>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7A6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84351289-20B2-473C-A7DC-75D15A277A73}"/>
              </a:ext>
            </a:extLst>
          </p:cNvPr>
          <p:cNvSpPr txBox="1"/>
          <p:nvPr/>
        </p:nvSpPr>
        <p:spPr>
          <a:xfrm>
            <a:off x="2825076" y="802209"/>
            <a:ext cx="6325948" cy="5078313"/>
          </a:xfrm>
          <a:prstGeom prst="rect">
            <a:avLst/>
          </a:prstGeom>
          <a:noFill/>
        </p:spPr>
        <p:txBody>
          <a:bodyPr wrap="square" lIns="91440" tIns="45720" rIns="91440" bIns="45720" anchor="t">
            <a:spAutoFit/>
          </a:bodyPr>
          <a:lstStyle/>
          <a:p>
            <a:pPr marL="342900" indent="-342900" algn="ctr">
              <a:buFont typeface="+mj-lt"/>
              <a:buAutoNum type="arabicPeriod"/>
            </a:pPr>
            <a:r>
              <a:rPr lang="en-GB" sz="1400" b="0" i="0" u="none" strike="noStrike" dirty="0">
                <a:solidFill>
                  <a:srgbClr val="666666"/>
                </a:solidFill>
                <a:effectLst/>
                <a:latin typeface="&amp;quot"/>
              </a:rPr>
              <a:t>I can see that you’re hurting. That’s an awful feeling.</a:t>
            </a:r>
          </a:p>
          <a:p>
            <a:pPr marL="342900" indent="-342900" algn="ctr">
              <a:buFont typeface="+mj-lt"/>
              <a:buAutoNum type="arabicPeriod"/>
            </a:pPr>
            <a:r>
              <a:rPr lang="en-GB" sz="1400" b="0" i="0" u="none" strike="noStrike" dirty="0">
                <a:solidFill>
                  <a:srgbClr val="666666"/>
                </a:solidFill>
                <a:effectLst/>
                <a:latin typeface="&amp;quot"/>
              </a:rPr>
              <a:t>Thank you for sharing that with me. My heart hurts for you.</a:t>
            </a:r>
          </a:p>
          <a:p>
            <a:pPr marL="342900" indent="-342900" algn="ctr">
              <a:buFont typeface="+mj-lt"/>
              <a:buAutoNum type="arabicPeriod"/>
            </a:pPr>
            <a:r>
              <a:rPr lang="en-GB" sz="1400" b="0" i="0" u="none" strike="noStrike" dirty="0">
                <a:solidFill>
                  <a:srgbClr val="666666"/>
                </a:solidFill>
                <a:effectLst/>
                <a:latin typeface="&amp;quot"/>
              </a:rPr>
              <a:t>I know you’re really angry with me—I’m glad you are honest with me.</a:t>
            </a:r>
          </a:p>
          <a:p>
            <a:pPr marL="342900" indent="-342900" algn="ctr">
              <a:buFont typeface="+mj-lt"/>
              <a:buAutoNum type="arabicPeriod"/>
            </a:pPr>
            <a:r>
              <a:rPr lang="en-GB" sz="1400" b="0" i="0" u="none" strike="noStrike" dirty="0">
                <a:solidFill>
                  <a:srgbClr val="666666"/>
                </a:solidFill>
                <a:effectLst/>
                <a:latin typeface="&amp;quot"/>
              </a:rPr>
              <a:t>I’ve felt that way too.</a:t>
            </a:r>
          </a:p>
          <a:p>
            <a:pPr marL="342900" indent="-342900" algn="ctr">
              <a:buFont typeface="+mj-lt"/>
              <a:buAutoNum type="arabicPeriod"/>
            </a:pPr>
            <a:r>
              <a:rPr lang="en-GB" sz="1400" b="0" i="0" u="none" strike="noStrike" dirty="0">
                <a:solidFill>
                  <a:srgbClr val="666666"/>
                </a:solidFill>
                <a:effectLst/>
                <a:latin typeface="&amp;quot"/>
              </a:rPr>
              <a:t>Can I rub your back or just sit with you while you sort out these big feelings?</a:t>
            </a:r>
          </a:p>
          <a:p>
            <a:pPr marL="342900" indent="-342900" algn="ctr">
              <a:buFont typeface="+mj-lt"/>
              <a:buAutoNum type="arabicPeriod"/>
            </a:pPr>
            <a:r>
              <a:rPr lang="en-GB" sz="1400" b="0" i="0" u="none" strike="noStrike" dirty="0">
                <a:solidFill>
                  <a:srgbClr val="666666"/>
                </a:solidFill>
                <a:effectLst/>
                <a:latin typeface="&amp;quot"/>
              </a:rPr>
              <a:t>You’re having a really tough day. I get it.</a:t>
            </a:r>
          </a:p>
          <a:p>
            <a:pPr marL="342900" indent="-342900" algn="ctr">
              <a:buFont typeface="+mj-lt"/>
              <a:buAutoNum type="arabicPeriod"/>
            </a:pPr>
            <a:r>
              <a:rPr lang="en-GB" sz="1400" b="0" i="0" u="none" strike="noStrike" dirty="0">
                <a:solidFill>
                  <a:srgbClr val="666666"/>
                </a:solidFill>
                <a:effectLst/>
                <a:latin typeface="&amp;quot"/>
              </a:rPr>
              <a:t>Sometimes I feel ____ when…</a:t>
            </a:r>
          </a:p>
          <a:p>
            <a:pPr marL="342900" indent="-342900" algn="ctr">
              <a:buFont typeface="+mj-lt"/>
              <a:buAutoNum type="arabicPeriod"/>
            </a:pPr>
            <a:r>
              <a:rPr lang="en-GB" sz="1400" b="0" i="0" u="none" strike="noStrike" dirty="0">
                <a:solidFill>
                  <a:srgbClr val="666666"/>
                </a:solidFill>
                <a:effectLst/>
                <a:latin typeface="&amp;quot"/>
              </a:rPr>
              <a:t>I know you’re upset it didn’t work out. But you did your very best, and I’m proud of you.</a:t>
            </a:r>
          </a:p>
          <a:p>
            <a:pPr marL="342900" indent="-342900" algn="ctr">
              <a:buFont typeface="+mj-lt"/>
              <a:buAutoNum type="arabicPeriod"/>
            </a:pPr>
            <a:r>
              <a:rPr lang="en-GB" sz="1400" b="0" i="0" u="none" strike="noStrike" dirty="0">
                <a:solidFill>
                  <a:srgbClr val="666666"/>
                </a:solidFill>
                <a:effectLst/>
                <a:latin typeface="&amp;quot"/>
              </a:rPr>
              <a:t>That makes sense. I’d feel that way too.</a:t>
            </a:r>
          </a:p>
          <a:p>
            <a:pPr marL="342900" indent="-342900" algn="ctr">
              <a:buFont typeface="+mj-lt"/>
              <a:buAutoNum type="arabicPeriod"/>
            </a:pPr>
            <a:r>
              <a:rPr lang="en-GB" sz="1400" b="0" i="0" u="none" strike="noStrike" dirty="0">
                <a:solidFill>
                  <a:srgbClr val="666666"/>
                </a:solidFill>
                <a:effectLst/>
                <a:latin typeface="&amp;quot"/>
              </a:rPr>
              <a:t>It sounds like you’ve had quite a day!</a:t>
            </a:r>
          </a:p>
          <a:p>
            <a:pPr marL="342900" indent="-342900" algn="ctr">
              <a:buFont typeface="+mj-lt"/>
              <a:buAutoNum type="arabicPeriod"/>
            </a:pPr>
            <a:r>
              <a:rPr lang="en-GB" sz="1400" b="0" i="0" u="none" strike="noStrike" dirty="0">
                <a:solidFill>
                  <a:srgbClr val="666666"/>
                </a:solidFill>
                <a:effectLst/>
                <a:latin typeface="&amp;quot"/>
              </a:rPr>
              <a:t>I’d be disappointed too.</a:t>
            </a:r>
          </a:p>
          <a:p>
            <a:pPr marL="342900" indent="-342900" algn="ctr">
              <a:buFont typeface="+mj-lt"/>
              <a:buAutoNum type="arabicPeriod"/>
            </a:pPr>
            <a:r>
              <a:rPr lang="en-GB" sz="1400" b="0" i="0" u="none" strike="noStrike" dirty="0">
                <a:solidFill>
                  <a:srgbClr val="666666"/>
                </a:solidFill>
                <a:effectLst/>
                <a:latin typeface="&amp;quot"/>
              </a:rPr>
              <a:t>Friendships can be so hard! I remember struggling with these problems at </a:t>
            </a:r>
            <a:r>
              <a:rPr lang="en-GB" sz="1400" dirty="0">
                <a:solidFill>
                  <a:srgbClr val="666666"/>
                </a:solidFill>
                <a:latin typeface="&amp;quot"/>
              </a:rPr>
              <a:t>playtime</a:t>
            </a:r>
            <a:r>
              <a:rPr lang="en-GB" sz="1400" b="0" i="0" u="none" strike="noStrike" dirty="0">
                <a:solidFill>
                  <a:srgbClr val="666666"/>
                </a:solidFill>
                <a:effectLst/>
                <a:latin typeface="&amp;quot"/>
              </a:rPr>
              <a:t> too.</a:t>
            </a:r>
          </a:p>
          <a:p>
            <a:pPr marL="342900" indent="-342900" algn="ctr">
              <a:buFont typeface="+mj-lt"/>
              <a:buAutoNum type="arabicPeriod"/>
            </a:pPr>
            <a:r>
              <a:rPr lang="en-GB" sz="1400" b="0" i="0" u="none" strike="noStrike" dirty="0">
                <a:solidFill>
                  <a:srgbClr val="666666"/>
                </a:solidFill>
                <a:effectLst/>
                <a:latin typeface="&amp;quot"/>
              </a:rPr>
              <a:t>You know, I do the same thing sometimes! It’s so hard for me to make the right choice.</a:t>
            </a:r>
          </a:p>
          <a:p>
            <a:pPr marL="342900" indent="-342900" algn="ctr">
              <a:buFont typeface="+mj-lt"/>
              <a:buAutoNum type="arabicPeriod"/>
            </a:pPr>
            <a:r>
              <a:rPr lang="en-GB" sz="1400" b="0" i="0" u="none" strike="noStrike" dirty="0">
                <a:solidFill>
                  <a:srgbClr val="666666"/>
                </a:solidFill>
                <a:effectLst/>
                <a:latin typeface="&amp;quot"/>
              </a:rPr>
              <a:t>I think I hurt your feelings. Can we talk about it?</a:t>
            </a:r>
          </a:p>
          <a:p>
            <a:pPr marL="342900" indent="-342900" algn="ctr">
              <a:buFont typeface="+mj-lt"/>
              <a:buAutoNum type="arabicPeriod"/>
            </a:pPr>
            <a:r>
              <a:rPr lang="en-GB" sz="1400" b="0" i="0" u="none" strike="noStrike" dirty="0">
                <a:solidFill>
                  <a:srgbClr val="666666"/>
                </a:solidFill>
                <a:effectLst/>
                <a:latin typeface="&amp;quot"/>
              </a:rPr>
              <a:t>It must be tempting to give up…</a:t>
            </a:r>
          </a:p>
          <a:p>
            <a:pPr marL="342900" indent="-342900" algn="ctr">
              <a:buFont typeface="+mj-lt"/>
              <a:buAutoNum type="arabicPeriod"/>
            </a:pPr>
            <a:r>
              <a:rPr lang="en-GB" sz="1400" b="0" i="0" u="none" strike="noStrike" dirty="0">
                <a:solidFill>
                  <a:srgbClr val="666666"/>
                </a:solidFill>
                <a:effectLst/>
                <a:latin typeface="&amp;quot"/>
              </a:rPr>
              <a:t>We’re both struggling right now, aren’t we?</a:t>
            </a:r>
          </a:p>
          <a:p>
            <a:pPr marL="342900" indent="-342900" algn="ctr">
              <a:buFont typeface="+mj-lt"/>
              <a:buAutoNum type="arabicPeriod"/>
            </a:pPr>
            <a:r>
              <a:rPr lang="en-GB" sz="1400" b="0" i="0" u="none" strike="noStrike" dirty="0">
                <a:solidFill>
                  <a:srgbClr val="666666"/>
                </a:solidFill>
                <a:effectLst/>
                <a:latin typeface="&amp;quot"/>
              </a:rPr>
              <a:t>Do you want to hear about my worst day at school, too?</a:t>
            </a:r>
          </a:p>
          <a:p>
            <a:pPr marL="342900" indent="-342900" algn="ctr">
              <a:buFont typeface="+mj-lt"/>
              <a:buAutoNum type="arabicPeriod"/>
            </a:pPr>
            <a:r>
              <a:rPr lang="en-GB" sz="1400" b="0" i="0" u="none" strike="noStrike" dirty="0">
                <a:solidFill>
                  <a:srgbClr val="666666"/>
                </a:solidFill>
                <a:effectLst/>
                <a:latin typeface="&amp;quot"/>
              </a:rPr>
              <a:t>This is hard to talk about it, isn’t it?</a:t>
            </a:r>
          </a:p>
          <a:p>
            <a:pPr marL="342900" indent="-342900" algn="ctr">
              <a:buFont typeface="+mj-lt"/>
              <a:buAutoNum type="arabicPeriod"/>
            </a:pPr>
            <a:r>
              <a:rPr lang="en-GB" sz="1400" b="0" i="0" u="none" strike="noStrike" dirty="0">
                <a:solidFill>
                  <a:srgbClr val="666666"/>
                </a:solidFill>
                <a:effectLst/>
                <a:latin typeface="&amp;quot"/>
              </a:rPr>
              <a:t>I don’t know what you should do, but I’m always in your corner.</a:t>
            </a:r>
          </a:p>
          <a:p>
            <a:pPr marL="342900" indent="-342900" algn="ctr">
              <a:buFont typeface="+mj-lt"/>
              <a:buAutoNum type="arabicPeriod"/>
            </a:pPr>
            <a:r>
              <a:rPr lang="en-GB" sz="1400" b="0" i="0" u="none" strike="noStrike" dirty="0">
                <a:solidFill>
                  <a:srgbClr val="666666"/>
                </a:solidFill>
                <a:effectLst/>
                <a:latin typeface="&amp;quot"/>
              </a:rPr>
              <a:t>It’s brave of you to talk honestly with me</a:t>
            </a:r>
            <a:r>
              <a:rPr lang="en-GB" sz="1600" b="0" i="0" u="none" strike="noStrike" dirty="0">
                <a:solidFill>
                  <a:srgbClr val="666666"/>
                </a:solidFill>
                <a:effectLst/>
                <a:latin typeface="&amp;quot"/>
              </a:rPr>
              <a:t>.</a:t>
            </a:r>
          </a:p>
        </p:txBody>
      </p:sp>
    </p:spTree>
    <p:extLst>
      <p:ext uri="{BB962C8B-B14F-4D97-AF65-F5344CB8AC3E}">
        <p14:creationId xmlns:p14="http://schemas.microsoft.com/office/powerpoint/2010/main" val="6254722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Picture 2" descr="Shape, square&#10;&#10;Description automatically generated">
            <a:extLst>
              <a:ext uri="{FF2B5EF4-FFF2-40B4-BE49-F238E27FC236}">
                <a16:creationId xmlns:a16="http://schemas.microsoft.com/office/drawing/2014/main" id="{949B9A94-F842-456D-9362-8505B6B756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88" b="95000" l="2960" r="93235">
                        <a14:foregroundMark x1="5497" y1="21875" x2="5497" y2="21875"/>
                        <a14:foregroundMark x1="7822" y1="22500" x2="8245" y2="22500"/>
                        <a14:foregroundMark x1="10571" y1="28750" x2="10571" y2="28750"/>
                        <a14:foregroundMark x1="9937" y1="33750" x2="9937" y2="33750"/>
                        <a14:foregroundMark x1="8668" y1="37813" x2="8668" y2="37813"/>
                        <a14:foregroundMark x1="8034" y1="44375" x2="8034" y2="44375"/>
                        <a14:foregroundMark x1="8457" y1="48438" x2="8457" y2="48438"/>
                        <a14:foregroundMark x1="8668" y1="51563" x2="8668" y2="51563"/>
                        <a14:foregroundMark x1="7400" y1="51563" x2="7400" y2="51563"/>
                        <a14:foregroundMark x1="6342" y1="49375" x2="6342" y2="49375"/>
                        <a14:foregroundMark x1="6342" y1="49375" x2="6342" y2="49375"/>
                        <a14:foregroundMark x1="6342" y1="46875" x2="6765" y2="45625"/>
                        <a14:foregroundMark x1="6765" y1="44375" x2="6765" y2="44375"/>
                        <a14:foregroundMark x1="6765" y1="42188" x2="6765" y2="40938"/>
                        <a14:foregroundMark x1="6977" y1="39688" x2="6977" y2="39688"/>
                        <a14:foregroundMark x1="6765" y1="38125" x2="6765" y2="37500"/>
                        <a14:foregroundMark x1="6765" y1="33750" x2="6765" y2="32813"/>
                        <a14:foregroundMark x1="6765" y1="30938" x2="6765" y2="30312"/>
                        <a14:foregroundMark x1="7188" y1="28125" x2="7188" y2="28125"/>
                        <a14:foregroundMark x1="7611" y1="25313" x2="7611" y2="24063"/>
                        <a14:foregroundMark x1="7822" y1="20313" x2="7822" y2="19375"/>
                        <a14:foregroundMark x1="7822" y1="15313" x2="7822" y2="14063"/>
                        <a14:foregroundMark x1="8034" y1="11563" x2="8034" y2="11250"/>
                        <a14:foregroundMark x1="8245" y1="10000" x2="8245" y2="10000"/>
                        <a14:foregroundMark x1="9302" y1="8125" x2="9725" y2="7187"/>
                        <a14:foregroundMark x1="10571" y1="6250" x2="10571" y2="6250"/>
                        <a14:foregroundMark x1="11416" y1="5313" x2="12051" y2="5313"/>
                        <a14:foregroundMark x1="15856" y1="6563" x2="16279" y2="6563"/>
                        <a14:foregroundMark x1="19450" y1="6250" x2="19450" y2="6250"/>
                        <a14:foregroundMark x1="93446" y1="11875" x2="93446" y2="11875"/>
                        <a14:foregroundMark x1="92389" y1="15937" x2="92389" y2="15937"/>
                        <a14:foregroundMark x1="92389" y1="15937" x2="92389" y2="15937"/>
                        <a14:foregroundMark x1="91755" y1="22813" x2="91755" y2="22813"/>
                        <a14:foregroundMark x1="91755" y1="22813" x2="91755" y2="22813"/>
                        <a14:foregroundMark x1="91543" y1="27813" x2="91543" y2="28438"/>
                        <a14:foregroundMark x1="91543" y1="29688" x2="91543" y2="29688"/>
                        <a14:foregroundMark x1="91755" y1="32813" x2="91755" y2="32813"/>
                        <a14:foregroundMark x1="91755" y1="32813" x2="91755" y2="32813"/>
                        <a14:foregroundMark x1="91966" y1="35313" x2="92178" y2="37188"/>
                        <a14:foregroundMark x1="92178" y1="38750" x2="92178" y2="38750"/>
                        <a14:foregroundMark x1="92178" y1="40938" x2="92178" y2="41875"/>
                        <a14:foregroundMark x1="91332" y1="42500" x2="91121" y2="43750"/>
                        <a14:foregroundMark x1="91121" y1="44375" x2="91121" y2="44375"/>
                        <a14:foregroundMark x1="92600" y1="69063" x2="92600" y2="69063"/>
                        <a14:foregroundMark x1="92389" y1="69688" x2="92389" y2="69688"/>
                        <a14:foregroundMark x1="90698" y1="63438" x2="90486" y2="63125"/>
                        <a14:foregroundMark x1="89641" y1="59688" x2="89641" y2="55937"/>
                        <a14:foregroundMark x1="89852" y1="53438" x2="90275" y2="52188"/>
                        <a14:foregroundMark x1="90909" y1="49375" x2="91121" y2="48125"/>
                        <a14:foregroundMark x1="91121" y1="48125" x2="91121" y2="48125"/>
                        <a14:foregroundMark x1="90909" y1="44375" x2="89429" y2="40313"/>
                        <a14:foregroundMark x1="89429" y1="39688" x2="89429" y2="39063"/>
                        <a14:foregroundMark x1="88161" y1="35625" x2="87949" y2="33750"/>
                        <a14:foregroundMark x1="87949" y1="28750" x2="87738" y2="26875"/>
                        <a14:foregroundMark x1="87738" y1="21875" x2="87949" y2="21563"/>
                        <a14:foregroundMark x1="87949" y1="19688" x2="87949" y2="19688"/>
                        <a14:foregroundMark x1="88584" y1="17188" x2="89641" y2="13438"/>
                        <a14:foregroundMark x1="90275" y1="12500" x2="90275" y2="12500"/>
                        <a14:foregroundMark x1="90698" y1="11563" x2="90909" y2="11250"/>
                        <a14:foregroundMark x1="5285" y1="74375" x2="5285" y2="74375"/>
                        <a14:foregroundMark x1="8668" y1="85313" x2="8668" y2="85313"/>
                        <a14:foregroundMark x1="8879" y1="85313" x2="8879" y2="85313"/>
                        <a14:foregroundMark x1="8245" y1="85625" x2="8245" y2="85625"/>
                        <a14:foregroundMark x1="8245" y1="85938" x2="8457" y2="87500"/>
                        <a14:foregroundMark x1="8457" y1="87500" x2="8457" y2="87500"/>
                        <a14:foregroundMark x1="8457" y1="89688" x2="9091" y2="90938"/>
                        <a14:foregroundMark x1="9514" y1="91563" x2="9937" y2="91563"/>
                        <a14:foregroundMark x1="12262" y1="92500" x2="12262" y2="92500"/>
                        <a14:foregroundMark x1="12685" y1="92500" x2="12685" y2="92500"/>
                        <a14:foregroundMark x1="23679" y1="93750" x2="23679" y2="93750"/>
                        <a14:foregroundMark x1="15856" y1="93438" x2="15856" y2="93438"/>
                        <a14:foregroundMark x1="24524" y1="93125" x2="24524" y2="93125"/>
                        <a14:foregroundMark x1="29175" y1="93125" x2="30444" y2="93125"/>
                        <a14:foregroundMark x1="31290" y1="93125" x2="32347" y2="93125"/>
                        <a14:foregroundMark x1="35941" y1="93125" x2="35941" y2="93125"/>
                        <a14:foregroundMark x1="39323" y1="93125" x2="39323" y2="93125"/>
                        <a14:foregroundMark x1="42495" y1="92813" x2="43129" y2="92813"/>
                        <a14:foregroundMark x1="46300" y1="92500" x2="46934" y2="92188"/>
                        <a14:foregroundMark x1="50740" y1="92188" x2="50951" y2="91875"/>
                        <a14:foregroundMark x1="55814" y1="91875" x2="55814" y2="91875"/>
                        <a14:foregroundMark x1="60254" y1="92813" x2="60254" y2="92813"/>
                        <a14:foregroundMark x1="64271" y1="93125" x2="64693" y2="93125"/>
                        <a14:foregroundMark x1="67865" y1="93125" x2="68499" y2="93125"/>
                        <a14:foregroundMark x1="72516" y1="92813" x2="73150" y2="92813"/>
                        <a14:foregroundMark x1="77167" y1="92813" x2="77167" y2="92813"/>
                        <a14:foregroundMark x1="80338" y1="92500" x2="80973" y2="92500"/>
                        <a14:foregroundMark x1="84355" y1="91875" x2="84355" y2="91875"/>
                        <a14:foregroundMark x1="90909" y1="91563" x2="91332" y2="91875"/>
                        <a14:foregroundMark x1="89429" y1="92813" x2="89429" y2="92813"/>
                        <a14:foregroundMark x1="86681" y1="95000" x2="86681" y2="95000"/>
                        <a14:foregroundMark x1="89429" y1="92188" x2="89429" y2="92188"/>
                        <a14:foregroundMark x1="90275" y1="88750" x2="90275" y2="88750"/>
                        <a14:foregroundMark x1="90275" y1="86875" x2="90275" y2="86875"/>
                        <a14:foregroundMark x1="90275" y1="82500" x2="90275" y2="82500"/>
                        <a14:foregroundMark x1="90275" y1="80938" x2="90275" y2="80625"/>
                        <a14:foregroundMark x1="5074" y1="51563" x2="5074" y2="51563"/>
                        <a14:foregroundMark x1="5285" y1="56875" x2="5285" y2="56875"/>
                        <a14:foregroundMark x1="5920" y1="61563" x2="5920" y2="61563"/>
                        <a14:foregroundMark x1="6131" y1="65938" x2="6131" y2="65938"/>
                        <a14:foregroundMark x1="6554" y1="71563" x2="6554" y2="71563"/>
                        <a14:foregroundMark x1="8034" y1="77188" x2="8034" y2="77188"/>
                        <a14:foregroundMark x1="7400" y1="80000" x2="7822" y2="80625"/>
                        <a14:foregroundMark x1="7188" y1="85625" x2="7188" y2="85625"/>
                        <a14:foregroundMark x1="25370" y1="6250" x2="25370" y2="6250"/>
                        <a14:foregroundMark x1="25159" y1="5625" x2="25159" y2="5625"/>
                        <a14:foregroundMark x1="21564" y1="6875" x2="21564" y2="6875"/>
                        <a14:foregroundMark x1="29598" y1="4688" x2="29598" y2="4688"/>
                        <a14:foregroundMark x1="32981" y1="5000" x2="32981" y2="5000"/>
                        <a14:foregroundMark x1="36786" y1="5000" x2="36786" y2="5000"/>
                        <a14:foregroundMark x1="39535" y1="5000" x2="40169" y2="5313"/>
                        <a14:foregroundMark x1="43129" y1="5313" x2="43129" y2="5313"/>
                        <a14:foregroundMark x1="46723" y1="5313" x2="46723" y2="5313"/>
                        <a14:foregroundMark x1="49683" y1="5000" x2="49683" y2="5000"/>
                        <a14:foregroundMark x1="52220" y1="5000" x2="52220" y2="5000"/>
                        <a14:foregroundMark x1="55180" y1="5000" x2="55180" y2="5000"/>
                        <a14:foregroundMark x1="56660" y1="5000" x2="56660" y2="5000"/>
                        <a14:foregroundMark x1="58351" y1="5000" x2="58351" y2="5000"/>
                        <a14:foregroundMark x1="60042" y1="5625" x2="60042" y2="5625"/>
                        <a14:foregroundMark x1="63848" y1="5625" x2="63848" y2="5625"/>
                        <a14:foregroundMark x1="66596" y1="5625" x2="66596" y2="5625"/>
                        <a14:foregroundMark x1="69345" y1="5938" x2="69345" y2="5938"/>
                        <a14:foregroundMark x1="71247" y1="5938" x2="71247" y2="5938"/>
                        <a14:foregroundMark x1="74207" y1="5938" x2="74207" y2="5938"/>
                        <a14:foregroundMark x1="76110" y1="5938" x2="76110" y2="5938"/>
                        <a14:foregroundMark x1="2960" y1="40625" x2="2960" y2="40625"/>
                        <a14:foregroundMark x1="2960" y1="39063" x2="2960" y2="39063"/>
                        <a14:foregroundMark x1="2960" y1="44375" x2="2960" y2="44375"/>
                        <a14:foregroundMark x1="2960" y1="46875" x2="2960" y2="46875"/>
                        <a14:foregroundMark x1="3171" y1="51563" x2="3171" y2="51563"/>
                        <a14:foregroundMark x1="2960" y1="54375" x2="2960" y2="54375"/>
                        <a14:foregroundMark x1="3383" y1="57813" x2="3383" y2="57813"/>
                        <a14:foregroundMark x1="2960" y1="60938" x2="2960" y2="60938"/>
                      </a14:backgroundRemoval>
                    </a14:imgEffect>
                  </a14:imgLayer>
                </a14:imgProps>
              </a:ext>
              <a:ext uri="{28A0092B-C50C-407E-A947-70E740481C1C}">
                <a14:useLocalDpi xmlns:a14="http://schemas.microsoft.com/office/drawing/2010/main"/>
              </a:ext>
            </a:extLst>
          </a:blip>
          <a:stretch>
            <a:fillRect/>
          </a:stretch>
        </p:blipFill>
        <p:spPr>
          <a:xfrm>
            <a:off x="2435704" y="362691"/>
            <a:ext cx="8637406" cy="5851843"/>
          </a:xfrm>
          <a:prstGeom prst="rect">
            <a:avLst/>
          </a:prstGeom>
        </p:spPr>
      </p:pic>
      <p:pic>
        <p:nvPicPr>
          <p:cNvPr id="4" name="Online Media 3" title="Brené Brown on Empathy">
            <a:hlinkClick r:id="" action="ppaction://media"/>
            <a:extLst>
              <a:ext uri="{FF2B5EF4-FFF2-40B4-BE49-F238E27FC236}">
                <a16:creationId xmlns:a16="http://schemas.microsoft.com/office/drawing/2014/main" id="{AAF9C2E6-2F25-4B57-A905-899F50656654}"/>
              </a:ext>
            </a:extLst>
          </p:cNvPr>
          <p:cNvPicPr>
            <a:picLocks noRot="1" noChangeAspect="1"/>
          </p:cNvPicPr>
          <p:nvPr>
            <a:videoFile r:link="rId1"/>
          </p:nvPr>
        </p:nvPicPr>
        <p:blipFill rotWithShape="1">
          <a:blip r:embed="rId5"/>
          <a:srcRect l="947" t="-466" r="15583" b="466"/>
          <a:stretch/>
        </p:blipFill>
        <p:spPr>
          <a:xfrm>
            <a:off x="3582074" y="1212795"/>
            <a:ext cx="6253938" cy="4152224"/>
          </a:xfrm>
          <a:prstGeom prst="rect">
            <a:avLst/>
          </a:prstGeom>
        </p:spPr>
      </p:pic>
      <p:sp>
        <p:nvSpPr>
          <p:cNvPr id="9" name="Text Box 54">
            <a:extLst>
              <a:ext uri="{FF2B5EF4-FFF2-40B4-BE49-F238E27FC236}">
                <a16:creationId xmlns:a16="http://schemas.microsoft.com/office/drawing/2014/main" id="{831DD5A8-4C2A-45FB-BE72-76B9A5EED7DD}"/>
              </a:ext>
            </a:extLst>
          </p:cNvPr>
          <p:cNvSpPr txBox="1"/>
          <p:nvPr/>
        </p:nvSpPr>
        <p:spPr>
          <a:xfrm>
            <a:off x="91165" y="6577224"/>
            <a:ext cx="4880886" cy="2807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Brene Brown on Empathy - </a:t>
            </a:r>
            <a:r>
              <a:rPr lang="en-GB" sz="800" dirty="0">
                <a:latin typeface="Century Gothic" panose="020B0502020202020204" pitchFamily="34" charset="0"/>
                <a:hlinkClick r:id="rId6"/>
              </a:rPr>
              <a:t>www.youtube.com/watch?v=1Evwgu369Jw&amp;vl=en-GB</a:t>
            </a:r>
            <a:endParaRPr lang="en-GB" sz="800" dirty="0">
              <a:latin typeface="Century Gothic" panose="020B0502020202020204" pitchFamily="34" charset="0"/>
            </a:endParaRPr>
          </a:p>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 </a:t>
            </a: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225456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3CF6C3-527E-405C-9C95-C1067527CADF}"/>
              </a:ext>
            </a:extLst>
          </p:cNvPr>
          <p:cNvGrpSpPr/>
          <p:nvPr/>
        </p:nvGrpSpPr>
        <p:grpSpPr>
          <a:xfrm>
            <a:off x="428204" y="380326"/>
            <a:ext cx="4515002" cy="1577853"/>
            <a:chOff x="145903" y="1852824"/>
            <a:chExt cx="5265789" cy="921681"/>
          </a:xfrm>
        </p:grpSpPr>
        <p:sp>
          <p:nvSpPr>
            <p:cNvPr id="6" name="TextBox 5">
              <a:extLst>
                <a:ext uri="{FF2B5EF4-FFF2-40B4-BE49-F238E27FC236}">
                  <a16:creationId xmlns:a16="http://schemas.microsoft.com/office/drawing/2014/main" id="{3AF6D4B5-9201-4B87-B8C7-646D3BF6A539}"/>
                </a:ext>
              </a:extLst>
            </p:cNvPr>
            <p:cNvSpPr txBox="1"/>
            <p:nvPr/>
          </p:nvSpPr>
          <p:spPr>
            <a:xfrm>
              <a:off x="1042686" y="1852824"/>
              <a:ext cx="4369006" cy="921681"/>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feelings</a:t>
              </a:r>
              <a:endParaRPr lang="en-GB" sz="4800" b="1" dirty="0">
                <a:solidFill>
                  <a:schemeClr val="bg1"/>
                </a:solidFill>
                <a:latin typeface="Stencil" panose="040409050D0802020404" pitchFamily="82" charset="0"/>
                <a:cs typeface="Raavi" panose="020B0502040204020203" pitchFamily="34" charset="0"/>
              </a:endParaRPr>
            </a:p>
          </p:txBody>
        </p:sp>
        <p:cxnSp>
          <p:nvCxnSpPr>
            <p:cNvPr id="7" name="Straight Connector 6">
              <a:extLst>
                <a:ext uri="{FF2B5EF4-FFF2-40B4-BE49-F238E27FC236}">
                  <a16:creationId xmlns:a16="http://schemas.microsoft.com/office/drawing/2014/main" id="{859FB9E8-4E7C-4420-A336-455D5573DEC8}"/>
                </a:ext>
              </a:extLst>
            </p:cNvPr>
            <p:cNvCxnSpPr>
              <a:cxnSpLocks/>
            </p:cNvCxnSpPr>
            <p:nvPr/>
          </p:nvCxnSpPr>
          <p:spPr>
            <a:xfrm>
              <a:off x="145903" y="2472972"/>
              <a:ext cx="507229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0768DA64-BD36-4E2A-A595-FCB256311BB4}"/>
              </a:ext>
            </a:extLst>
          </p:cNvPr>
          <p:cNvSpPr txBox="1"/>
          <p:nvPr/>
        </p:nvSpPr>
        <p:spPr>
          <a:xfrm>
            <a:off x="262297" y="1637691"/>
            <a:ext cx="4515002" cy="4154984"/>
          </a:xfrm>
          <a:prstGeom prst="rect">
            <a:avLst/>
          </a:prstGeom>
          <a:noFill/>
        </p:spPr>
        <p:txBody>
          <a:bodyPr wrap="square">
            <a:spAutoFit/>
          </a:bodyPr>
          <a:lstStyle/>
          <a:p>
            <a:pPr algn="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Feelings are signals in our body and it is important that we listen to them as they give us clues about what is going on around us.  We need to teach our children that we all have feelings and these feelings are ok.</a:t>
            </a:r>
          </a:p>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a:p>
            <a:pPr algn="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The following slides include strategies to help children understand their feelings… </a:t>
            </a:r>
            <a:endParaRPr lang="en-GB" sz="22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pic>
        <p:nvPicPr>
          <p:cNvPr id="9" name="Picture 8">
            <a:extLst>
              <a:ext uri="{FF2B5EF4-FFF2-40B4-BE49-F238E27FC236}">
                <a16:creationId xmlns:a16="http://schemas.microsoft.com/office/drawing/2014/main" id="{234B344E-5D7D-45CA-9B17-47820C4E96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29721" y="576262"/>
            <a:ext cx="5934075" cy="5705475"/>
          </a:xfrm>
          <a:prstGeom prst="rect">
            <a:avLst/>
          </a:prstGeom>
        </p:spPr>
      </p:pic>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2478B06A-382B-4324-8651-BF0E2E5FFC3B}"/>
                  </a:ext>
                </a:extLst>
              </p:cNvPr>
              <p:cNvGraphicFramePr>
                <a:graphicFrameLocks noChangeAspect="1"/>
              </p:cNvGraphicFramePr>
              <p:nvPr>
                <p:extLst>
                  <p:ext uri="{D42A27DB-BD31-4B8C-83A1-F6EECF244321}">
                    <p14:modId xmlns:p14="http://schemas.microsoft.com/office/powerpoint/2010/main" val="3429300458"/>
                  </p:ext>
                </p:extLst>
              </p:nvPr>
            </p:nvGraphicFramePr>
            <p:xfrm>
              <a:off x="8796757" y="5265024"/>
              <a:ext cx="1016713" cy="1016713"/>
            </p:xfrm>
            <a:graphic>
              <a:graphicData uri="http://schemas.microsoft.com/office/powerpoint/2016/slidezoom">
                <pslz:sldZm>
                  <pslz:sldZmObj sldId="342" cId="2262708347">
                    <pslz:zmPr id="{C5D89840-FE07-488E-86DB-D1B97C614552}" transitionDur="1000" showBg="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016713" cy="1016713"/>
                        </a:xfrm>
                        <a:prstGeom prst="rect">
                          <a:avLst/>
                        </a:prstGeom>
                        <a:ln w="3175">
                          <a:noFill/>
                        </a:ln>
                      </p166:spPr>
                    </pslz:zmPr>
                  </pslz:sldZmObj>
                </pslz:sldZm>
              </a:graphicData>
            </a:graphic>
          </p:graphicFrame>
        </mc:Choice>
        <mc:Fallback xmlns="">
          <p:pic>
            <p:nvPicPr>
              <p:cNvPr id="10" name="Slide Zoom 9">
                <a:hlinkClick r:id="rId4" action="ppaction://hlinksldjump"/>
                <a:extLst>
                  <a:ext uri="{FF2B5EF4-FFF2-40B4-BE49-F238E27FC236}">
                    <a16:creationId xmlns:a16="http://schemas.microsoft.com/office/drawing/2014/main" id="{2478B06A-382B-4324-8651-BF0E2E5FFC3B}"/>
                  </a:ext>
                </a:extLst>
              </p:cNvPr>
              <p:cNvPicPr>
                <a:picLocks noGrp="1" noRot="1" noChangeAspect="1" noMove="1" noResize="1" noEditPoints="1" noAdjustHandles="1" noChangeArrowheads="1" noChangeShapeType="1"/>
              </p:cNvPicPr>
              <p:nvPr/>
            </p:nvPicPr>
            <p:blipFill>
              <a:blip r:embed="rId5"/>
              <a:stretch>
                <a:fillRect/>
              </a:stretch>
            </p:blipFill>
            <p:spPr>
              <a:xfrm>
                <a:off x="8796757" y="5265024"/>
                <a:ext cx="1016713" cy="1016713"/>
              </a:xfrm>
              <a:prstGeom prst="rect">
                <a:avLst/>
              </a:prstGeom>
              <a:ln w="3175">
                <a:noFill/>
              </a:ln>
            </p:spPr>
          </p:pic>
        </mc:Fallback>
      </mc:AlternateContent>
      <p:sp>
        <p:nvSpPr>
          <p:cNvPr id="11" name="Text Box 26">
            <a:extLst>
              <a:ext uri="{FF2B5EF4-FFF2-40B4-BE49-F238E27FC236}">
                <a16:creationId xmlns:a16="http://schemas.microsoft.com/office/drawing/2014/main" id="{15A6D7CA-44AD-46E7-8F99-A906EE4FF841}"/>
              </a:ext>
            </a:extLst>
          </p:cNvPr>
          <p:cNvSpPr txBox="1"/>
          <p:nvPr/>
        </p:nvSpPr>
        <p:spPr>
          <a:xfrm>
            <a:off x="8449095" y="6600894"/>
            <a:ext cx="3666704" cy="25710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Banardos Back to School Booklet – </a:t>
            </a: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hlinkClick r:id="rId6">
                  <a:extLst>
                    <a:ext uri="{A12FA001-AC4F-418D-AE19-62706E023703}">
                      <ahyp:hlinkClr xmlns:ahyp="http://schemas.microsoft.com/office/drawing/2018/hyperlinkcolor" val="tx"/>
                    </a:ext>
                  </a:extLst>
                </a:hlinkClick>
              </a:rPr>
              <a:t>www.barnardos.org.uk</a:t>
            </a:r>
            <a:endPar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3640016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5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descr="Diagram&#10;&#10;Description automatically generated">
            <a:extLst>
              <a:ext uri="{FF2B5EF4-FFF2-40B4-BE49-F238E27FC236}">
                <a16:creationId xmlns:a16="http://schemas.microsoft.com/office/drawing/2014/main" id="{E310D7A1-0BA2-470B-95EF-555D8BE75A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45524" y="643467"/>
            <a:ext cx="4080806" cy="5571066"/>
          </a:xfrm>
          <a:prstGeom prst="rect">
            <a:avLst/>
          </a:prstGeom>
        </p:spPr>
      </p:pic>
      <p:sp>
        <p:nvSpPr>
          <p:cNvPr id="21" name="Rectangle 20">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80D954F8-C175-43E1-81F8-D521154B3E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0850" y="643467"/>
            <a:ext cx="4150443" cy="5571066"/>
          </a:xfrm>
          <a:prstGeom prst="rect">
            <a:avLst/>
          </a:prstGeom>
        </p:spPr>
      </p:pic>
      <p:sp>
        <p:nvSpPr>
          <p:cNvPr id="7" name="Text Box 26">
            <a:extLst>
              <a:ext uri="{FF2B5EF4-FFF2-40B4-BE49-F238E27FC236}">
                <a16:creationId xmlns:a16="http://schemas.microsoft.com/office/drawing/2014/main" id="{0CFB0A35-4D14-4A61-9162-0EF963F91035}"/>
              </a:ext>
            </a:extLst>
          </p:cNvPr>
          <p:cNvSpPr txBox="1"/>
          <p:nvPr/>
        </p:nvSpPr>
        <p:spPr>
          <a:xfrm>
            <a:off x="8449095" y="6600894"/>
            <a:ext cx="3666704" cy="25710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Banardos Back to School Booklet – </a:t>
            </a: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hlinkClick r:id="rId4">
                  <a:extLst>
                    <a:ext uri="{A12FA001-AC4F-418D-AE19-62706E023703}">
                      <ahyp:hlinkClr xmlns:ahyp="http://schemas.microsoft.com/office/drawing/2018/hyperlinkcolor" val="tx"/>
                    </a:ext>
                  </a:extLst>
                </a:hlinkClick>
              </a:rPr>
              <a:t>www.barnardos.org.uk</a:t>
            </a:r>
            <a:endPar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2627083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Picture 18">
            <a:extLst>
              <a:ext uri="{FF2B5EF4-FFF2-40B4-BE49-F238E27FC236}">
                <a16:creationId xmlns:a16="http://schemas.microsoft.com/office/drawing/2014/main" id="{CCB0475C-4E42-48E2-B352-1A1647E131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r="-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7" name="Online Media 6" title="The Window of Tolerance Animation by Beacon House">
            <a:hlinkClick r:id="" action="ppaction://media"/>
            <a:extLst>
              <a:ext uri="{FF2B5EF4-FFF2-40B4-BE49-F238E27FC236}">
                <a16:creationId xmlns:a16="http://schemas.microsoft.com/office/drawing/2014/main" id="{21FF6F24-E4FF-4A12-BDBC-8918943DE105}"/>
              </a:ext>
            </a:extLst>
          </p:cNvPr>
          <p:cNvPicPr>
            <a:picLocks noRot="1" noChangeAspect="1"/>
          </p:cNvPicPr>
          <p:nvPr>
            <a:videoFile r:link="rId1"/>
          </p:nvPr>
        </p:nvPicPr>
        <p:blipFill rotWithShape="1">
          <a:blip r:embed="rId4"/>
          <a:srcRect l="14772" t="8827" r="46678" b="7287"/>
          <a:stretch/>
        </p:blipFill>
        <p:spPr>
          <a:xfrm>
            <a:off x="4175490" y="1043873"/>
            <a:ext cx="3821180" cy="4677196"/>
          </a:xfrm>
          <a:prstGeom prst="rect">
            <a:avLst/>
          </a:prstGeom>
        </p:spPr>
      </p:pic>
      <p:sp>
        <p:nvSpPr>
          <p:cNvPr id="5" name="Text Box 16">
            <a:extLst>
              <a:ext uri="{FF2B5EF4-FFF2-40B4-BE49-F238E27FC236}">
                <a16:creationId xmlns:a16="http://schemas.microsoft.com/office/drawing/2014/main" id="{F1AD1E83-F795-470F-938C-D6BA9670C4A6}"/>
              </a:ext>
            </a:extLst>
          </p:cNvPr>
          <p:cNvSpPr txBox="1"/>
          <p:nvPr/>
        </p:nvSpPr>
        <p:spPr>
          <a:xfrm>
            <a:off x="4482193" y="6637564"/>
            <a:ext cx="4237263" cy="220426"/>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Beacon House (</a:t>
            </a:r>
            <a:r>
              <a:rPr lang="en-US" sz="800" dirty="0">
                <a:solidFill>
                  <a:srgbClr val="000000"/>
                </a:solidFill>
                <a:latin typeface="Century Gothic" panose="020B0502020202020204" pitchFamily="34" charset="0"/>
                <a:ea typeface="MS Mincho" panose="02020609040205080304" pitchFamily="49" charset="-128"/>
                <a:cs typeface="Times New Roman" panose="02020603050405020304" pitchFamily="18" charset="0"/>
              </a:rPr>
              <a:t>Window of Tolerance)</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 – www.beaconhouse.org.uk</a:t>
            </a: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44785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714867DB-9790-4197-B488-E60636F59D4E}"/>
              </a:ext>
            </a:extLst>
          </p:cNvPr>
          <p:cNvSpPr/>
          <p:nvPr/>
        </p:nvSpPr>
        <p:spPr>
          <a:xfrm>
            <a:off x="3262912" y="650244"/>
            <a:ext cx="5970976" cy="5845984"/>
          </a:xfrm>
          <a:prstGeom prst="ellipse">
            <a:avLst/>
          </a:prstGeom>
          <a:solidFill>
            <a:schemeClr val="accent5">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42CAC42F-24F3-4D92-9C2E-2B0BE79406D4}"/>
              </a:ext>
            </a:extLst>
          </p:cNvPr>
          <p:cNvGrpSpPr/>
          <p:nvPr/>
        </p:nvGrpSpPr>
        <p:grpSpPr>
          <a:xfrm>
            <a:off x="3575573" y="1622653"/>
            <a:ext cx="5040853" cy="4343115"/>
            <a:chOff x="1695933" y="1630811"/>
            <a:chExt cx="5040853" cy="4343115"/>
          </a:xfrm>
        </p:grpSpPr>
        <p:pic>
          <p:nvPicPr>
            <p:cNvPr id="9" name="Graphic 8" descr="Thought bubble">
              <a:extLst>
                <a:ext uri="{FF2B5EF4-FFF2-40B4-BE49-F238E27FC236}">
                  <a16:creationId xmlns:a16="http://schemas.microsoft.com/office/drawing/2014/main" id="{010E5D85-98F3-4070-89E2-5C922181482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69396" y="3575199"/>
              <a:ext cx="2398727" cy="2398727"/>
            </a:xfrm>
            <a:prstGeom prst="rect">
              <a:avLst/>
            </a:prstGeom>
          </p:spPr>
        </p:pic>
        <p:sp>
          <p:nvSpPr>
            <p:cNvPr id="3" name="TextBox 2">
              <a:extLst>
                <a:ext uri="{FF2B5EF4-FFF2-40B4-BE49-F238E27FC236}">
                  <a16:creationId xmlns:a16="http://schemas.microsoft.com/office/drawing/2014/main" id="{EAD5CCBB-17F9-4089-94A3-F299DD9EED4B}"/>
                </a:ext>
              </a:extLst>
            </p:cNvPr>
            <p:cNvSpPr txBox="1"/>
            <p:nvPr/>
          </p:nvSpPr>
          <p:spPr>
            <a:xfrm>
              <a:off x="1695933" y="1630811"/>
              <a:ext cx="5040853" cy="2123658"/>
            </a:xfrm>
            <a:prstGeom prst="rect">
              <a:avLst/>
            </a:prstGeom>
            <a:noFill/>
          </p:spPr>
          <p:txBody>
            <a:bodyPr wrap="square" rtlCol="0">
              <a:spAutoFit/>
            </a:bodyPr>
            <a:lstStyle/>
            <a:p>
              <a:pPr algn="ctr"/>
              <a:r>
                <a:rPr lang="en-GB" sz="6600" b="1" dirty="0">
                  <a:solidFill>
                    <a:schemeClr val="bg1"/>
                  </a:solidFill>
                  <a:latin typeface="Stencil" panose="040409050D0802020404" pitchFamily="82" charset="0"/>
                  <a:cs typeface="Raavi" panose="020B0502040204020203" pitchFamily="34" charset="0"/>
                </a:rPr>
                <a:t>Hints &amp; tips</a:t>
              </a:r>
            </a:p>
          </p:txBody>
        </p:sp>
      </p:gr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26286578-A732-4695-8C83-C457E6D6F27D}"/>
                  </a:ext>
                </a:extLst>
              </p:cNvPr>
              <p:cNvGraphicFramePr>
                <a:graphicFrameLocks noChangeAspect="1"/>
              </p:cNvGraphicFramePr>
              <p:nvPr>
                <p:extLst>
                  <p:ext uri="{D42A27DB-BD31-4B8C-83A1-F6EECF244321}">
                    <p14:modId xmlns:p14="http://schemas.microsoft.com/office/powerpoint/2010/main" val="4225852778"/>
                  </p:ext>
                </p:extLst>
              </p:nvPr>
            </p:nvGraphicFramePr>
            <p:xfrm rot="20767681">
              <a:off x="1863698" y="106762"/>
              <a:ext cx="1865784" cy="1736473"/>
            </p:xfrm>
            <a:graphic>
              <a:graphicData uri="http://schemas.microsoft.com/office/powerpoint/2016/slidezoom">
                <pslz:sldZm>
                  <pslz:sldZmObj sldId="344" cId="250326925">
                    <pslz:zmPr id="{851E8646-30C4-4F0C-968B-780F17BE3DC3}"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rot="20767681">
                          <a:off x="0" y="0"/>
                          <a:ext cx="1865784" cy="1736473"/>
                        </a:xfrm>
                        <a:prstGeom prst="rect">
                          <a:avLst/>
                        </a:prstGeom>
                        <a:ln w="3175">
                          <a:noFill/>
                        </a:ln>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26286578-A732-4695-8C83-C457E6D6F27D}"/>
                  </a:ext>
                </a:extLst>
              </p:cNvPr>
              <p:cNvPicPr>
                <a:picLocks noGrp="1" noRot="1" noChangeAspect="1" noMove="1" noResize="1" noEditPoints="1" noAdjustHandles="1" noChangeArrowheads="1" noChangeShapeType="1"/>
              </p:cNvPicPr>
              <p:nvPr/>
            </p:nvPicPr>
            <p:blipFill>
              <a:blip r:embed="rId6"/>
              <a:stretch>
                <a:fillRect/>
              </a:stretch>
            </p:blipFill>
            <p:spPr>
              <a:xfrm rot="20767681">
                <a:off x="1863698" y="106762"/>
                <a:ext cx="1865784" cy="1736473"/>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0C1F4789-2B22-470B-B65C-4C9F2A0765EF}"/>
                  </a:ext>
                </a:extLst>
              </p:cNvPr>
              <p:cNvGraphicFramePr>
                <a:graphicFrameLocks noChangeAspect="1"/>
              </p:cNvGraphicFramePr>
              <p:nvPr>
                <p:extLst>
                  <p:ext uri="{D42A27DB-BD31-4B8C-83A1-F6EECF244321}">
                    <p14:modId xmlns:p14="http://schemas.microsoft.com/office/powerpoint/2010/main" val="3208699277"/>
                  </p:ext>
                </p:extLst>
              </p:nvPr>
            </p:nvGraphicFramePr>
            <p:xfrm>
              <a:off x="413403" y="1622653"/>
              <a:ext cx="1411459" cy="1686864"/>
            </p:xfrm>
            <a:graphic>
              <a:graphicData uri="http://schemas.microsoft.com/office/powerpoint/2016/slidezoom">
                <pslz:sldZm>
                  <pslz:sldZmObj sldId="345" cId="3736606116">
                    <pslz:zmPr id="{CDF72B60-F63D-429E-B8F6-84B38B0A3123}"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411459" cy="1686864"/>
                        </a:xfrm>
                        <a:prstGeom prst="rect">
                          <a:avLst/>
                        </a:prstGeom>
                        <a:ln w="3175">
                          <a:noFill/>
                        </a:ln>
                      </p166:spPr>
                    </pslz:zmPr>
                  </pslz:sldZmObj>
                </pslz:sldZm>
              </a:graphicData>
            </a:graphic>
          </p:graphicFrame>
        </mc:Choice>
        <mc:Fallback xmlns="">
          <p:pic>
            <p:nvPicPr>
              <p:cNvPr id="8" name="Slide Zoom 7">
                <a:hlinkClick r:id="rId8" action="ppaction://hlinksldjump"/>
                <a:extLst>
                  <a:ext uri="{FF2B5EF4-FFF2-40B4-BE49-F238E27FC236}">
                    <a16:creationId xmlns:a16="http://schemas.microsoft.com/office/drawing/2014/main" id="{0C1F4789-2B22-470B-B65C-4C9F2A0765EF}"/>
                  </a:ext>
                </a:extLst>
              </p:cNvPr>
              <p:cNvPicPr>
                <a:picLocks noGrp="1" noRot="1" noChangeAspect="1" noMove="1" noResize="1" noEditPoints="1" noAdjustHandles="1" noChangeArrowheads="1" noChangeShapeType="1"/>
              </p:cNvPicPr>
              <p:nvPr/>
            </p:nvPicPr>
            <p:blipFill>
              <a:blip r:embed="rId9"/>
              <a:stretch>
                <a:fillRect/>
              </a:stretch>
            </p:blipFill>
            <p:spPr>
              <a:xfrm>
                <a:off x="413403" y="1622653"/>
                <a:ext cx="1411459" cy="1686864"/>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05471877-5632-449D-BDD3-B893D1AB48BD}"/>
                  </a:ext>
                </a:extLst>
              </p:cNvPr>
              <p:cNvGraphicFramePr>
                <a:graphicFrameLocks noChangeAspect="1"/>
              </p:cNvGraphicFramePr>
              <p:nvPr>
                <p:extLst>
                  <p:ext uri="{D42A27DB-BD31-4B8C-83A1-F6EECF244321}">
                    <p14:modId xmlns:p14="http://schemas.microsoft.com/office/powerpoint/2010/main" val="4118204221"/>
                  </p:ext>
                </p:extLst>
              </p:nvPr>
            </p:nvGraphicFramePr>
            <p:xfrm>
              <a:off x="413403" y="3916698"/>
              <a:ext cx="1544483" cy="1440651"/>
            </p:xfrm>
            <a:graphic>
              <a:graphicData uri="http://schemas.microsoft.com/office/powerpoint/2016/slidezoom">
                <pslz:sldZm>
                  <pslz:sldZmObj sldId="346" cId="1907799871">
                    <pslz:zmPr id="{80440B08-4825-4703-AE3E-D0FFB01D4C90}"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544483" cy="1440651"/>
                        </a:xfrm>
                        <a:prstGeom prst="rect">
                          <a:avLst/>
                        </a:prstGeom>
                        <a:ln w="3175">
                          <a:noFill/>
                        </a:ln>
                      </p166:spPr>
                    </pslz:zmPr>
                  </pslz:sldZmObj>
                </pslz:sldZm>
              </a:graphicData>
            </a:graphic>
          </p:graphicFrame>
        </mc:Choice>
        <mc:Fallback xmlns="">
          <p:pic>
            <p:nvPicPr>
              <p:cNvPr id="11" name="Slide Zoom 10">
                <a:hlinkClick r:id="rId11" action="ppaction://hlinksldjump"/>
                <a:extLst>
                  <a:ext uri="{FF2B5EF4-FFF2-40B4-BE49-F238E27FC236}">
                    <a16:creationId xmlns:a16="http://schemas.microsoft.com/office/drawing/2014/main" id="{05471877-5632-449D-BDD3-B893D1AB48BD}"/>
                  </a:ext>
                </a:extLst>
              </p:cNvPr>
              <p:cNvPicPr>
                <a:picLocks noGrp="1" noRot="1" noChangeAspect="1" noMove="1" noResize="1" noEditPoints="1" noAdjustHandles="1" noChangeArrowheads="1" noChangeShapeType="1"/>
              </p:cNvPicPr>
              <p:nvPr/>
            </p:nvPicPr>
            <p:blipFill>
              <a:blip r:embed="rId12"/>
              <a:stretch>
                <a:fillRect/>
              </a:stretch>
            </p:blipFill>
            <p:spPr>
              <a:xfrm>
                <a:off x="413403" y="3916698"/>
                <a:ext cx="1544483" cy="1440651"/>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F2C3E4EF-95EF-48D0-B4FF-07A36C103426}"/>
                  </a:ext>
                </a:extLst>
              </p:cNvPr>
              <p:cNvGraphicFramePr>
                <a:graphicFrameLocks noChangeAspect="1"/>
              </p:cNvGraphicFramePr>
              <p:nvPr>
                <p:extLst>
                  <p:ext uri="{D42A27DB-BD31-4B8C-83A1-F6EECF244321}">
                    <p14:modId xmlns:p14="http://schemas.microsoft.com/office/powerpoint/2010/main" val="4132624373"/>
                  </p:ext>
                </p:extLst>
              </p:nvPr>
            </p:nvGraphicFramePr>
            <p:xfrm>
              <a:off x="2324191" y="4996544"/>
              <a:ext cx="947287" cy="1719534"/>
            </p:xfrm>
            <a:graphic>
              <a:graphicData uri="http://schemas.microsoft.com/office/powerpoint/2016/slidezoom">
                <pslz:sldZm>
                  <pslz:sldZmObj sldId="347" cId="2542919319">
                    <pslz:zmPr id="{1C5F686B-0E96-4702-9DB9-95FF77B65E37}" transitionDur="1000" showBg="0">
                      <p166:blipFill xmlns:p166="http://schemas.microsoft.com/office/powerpoint/2016/6/main">
                        <a:blip r:embed="rId1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947287" cy="1719534"/>
                        </a:xfrm>
                        <a:prstGeom prst="rect">
                          <a:avLst/>
                        </a:prstGeom>
                        <a:ln w="3175">
                          <a:noFill/>
                        </a:ln>
                      </p166:spPr>
                    </pslz:zmPr>
                  </pslz:sldZmObj>
                </pslz:sldZm>
              </a:graphicData>
            </a:graphic>
          </p:graphicFrame>
        </mc:Choice>
        <mc:Fallback xmlns="">
          <p:pic>
            <p:nvPicPr>
              <p:cNvPr id="13" name="Slide Zoom 12">
                <a:hlinkClick r:id="rId14" action="ppaction://hlinksldjump"/>
                <a:extLst>
                  <a:ext uri="{FF2B5EF4-FFF2-40B4-BE49-F238E27FC236}">
                    <a16:creationId xmlns:a16="http://schemas.microsoft.com/office/drawing/2014/main" id="{F2C3E4EF-95EF-48D0-B4FF-07A36C103426}"/>
                  </a:ext>
                </a:extLst>
              </p:cNvPr>
              <p:cNvPicPr>
                <a:picLocks noGrp="1" noRot="1" noChangeAspect="1" noMove="1" noResize="1" noEditPoints="1" noAdjustHandles="1" noChangeArrowheads="1" noChangeShapeType="1"/>
              </p:cNvPicPr>
              <p:nvPr/>
            </p:nvPicPr>
            <p:blipFill>
              <a:blip r:embed="rId15"/>
              <a:stretch>
                <a:fillRect/>
              </a:stretch>
            </p:blipFill>
            <p:spPr>
              <a:xfrm>
                <a:off x="2324191" y="4996544"/>
                <a:ext cx="947287" cy="1719534"/>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8" name="Slide Zoom 27">
                <a:extLst>
                  <a:ext uri="{FF2B5EF4-FFF2-40B4-BE49-F238E27FC236}">
                    <a16:creationId xmlns:a16="http://schemas.microsoft.com/office/drawing/2014/main" id="{6C9C7547-E488-4853-A6D0-F002E486C704}"/>
                  </a:ext>
                </a:extLst>
              </p:cNvPr>
              <p:cNvGraphicFramePr>
                <a:graphicFrameLocks noChangeAspect="1"/>
              </p:cNvGraphicFramePr>
              <p:nvPr>
                <p:extLst>
                  <p:ext uri="{D42A27DB-BD31-4B8C-83A1-F6EECF244321}">
                    <p14:modId xmlns:p14="http://schemas.microsoft.com/office/powerpoint/2010/main" val="695425481"/>
                  </p:ext>
                </p:extLst>
              </p:nvPr>
            </p:nvGraphicFramePr>
            <p:xfrm>
              <a:off x="8612667" y="161119"/>
              <a:ext cx="1630701" cy="1174561"/>
            </p:xfrm>
            <a:graphic>
              <a:graphicData uri="http://schemas.microsoft.com/office/powerpoint/2016/slidezoom">
                <pslz:sldZm>
                  <pslz:sldZmObj sldId="349" cId="2008554250">
                    <pslz:zmPr id="{AB9D6125-BB71-43A6-B01F-31A62A3424EB}" transitionDur="1000" showBg="0">
                      <p166:blipFill xmlns:p166="http://schemas.microsoft.com/office/powerpoint/2016/6/main">
                        <a:blip r:embed="rId1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630701" cy="1174561"/>
                        </a:xfrm>
                        <a:prstGeom prst="rect">
                          <a:avLst/>
                        </a:prstGeom>
                        <a:ln w="3175">
                          <a:noFill/>
                        </a:ln>
                      </p166:spPr>
                    </pslz:zmPr>
                  </pslz:sldZmObj>
                </pslz:sldZm>
              </a:graphicData>
            </a:graphic>
          </p:graphicFrame>
        </mc:Choice>
        <mc:Fallback xmlns="">
          <p:pic>
            <p:nvPicPr>
              <p:cNvPr id="28" name="Slide Zoom 27">
                <a:hlinkClick r:id="rId17" action="ppaction://hlinksldjump"/>
                <a:extLst>
                  <a:ext uri="{FF2B5EF4-FFF2-40B4-BE49-F238E27FC236}">
                    <a16:creationId xmlns:a16="http://schemas.microsoft.com/office/drawing/2014/main" id="{6C9C7547-E488-4853-A6D0-F002E486C704}"/>
                  </a:ext>
                </a:extLst>
              </p:cNvPr>
              <p:cNvPicPr>
                <a:picLocks noGrp="1" noRot="1" noChangeAspect="1" noMove="1" noResize="1" noEditPoints="1" noAdjustHandles="1" noChangeArrowheads="1" noChangeShapeType="1"/>
              </p:cNvPicPr>
              <p:nvPr/>
            </p:nvPicPr>
            <p:blipFill>
              <a:blip r:embed="rId18"/>
              <a:stretch>
                <a:fillRect/>
              </a:stretch>
            </p:blipFill>
            <p:spPr>
              <a:xfrm>
                <a:off x="8612667" y="161119"/>
                <a:ext cx="1630701" cy="1174561"/>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0" name="Slide Zoom 29">
                <a:extLst>
                  <a:ext uri="{FF2B5EF4-FFF2-40B4-BE49-F238E27FC236}">
                    <a16:creationId xmlns:a16="http://schemas.microsoft.com/office/drawing/2014/main" id="{8FF42654-493C-4361-96A1-8307303C5CDF}"/>
                  </a:ext>
                </a:extLst>
              </p:cNvPr>
              <p:cNvGraphicFramePr>
                <a:graphicFrameLocks noChangeAspect="1"/>
              </p:cNvGraphicFramePr>
              <p:nvPr>
                <p:extLst>
                  <p:ext uri="{D42A27DB-BD31-4B8C-83A1-F6EECF244321}">
                    <p14:modId xmlns:p14="http://schemas.microsoft.com/office/powerpoint/2010/main" val="3132688740"/>
                  </p:ext>
                </p:extLst>
              </p:nvPr>
            </p:nvGraphicFramePr>
            <p:xfrm>
              <a:off x="10948307" y="1163322"/>
              <a:ext cx="888768" cy="1508459"/>
            </p:xfrm>
            <a:graphic>
              <a:graphicData uri="http://schemas.microsoft.com/office/powerpoint/2016/slidezoom">
                <pslz:sldZm>
                  <pslz:sldZmObj sldId="350" cId="530951733">
                    <pslz:zmPr id="{C9AD55AD-FD5B-40EB-BA11-55E08007DDA1}" transitionDur="1000" showBg="0">
                      <p166:blipFill xmlns:p166="http://schemas.microsoft.com/office/powerpoint/2016/6/main">
                        <a:blip r:embed="rId19"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888768" cy="1508459"/>
                        </a:xfrm>
                        <a:prstGeom prst="rect">
                          <a:avLst/>
                        </a:prstGeom>
                        <a:ln w="3175">
                          <a:noFill/>
                        </a:ln>
                      </p166:spPr>
                    </pslz:zmPr>
                  </pslz:sldZmObj>
                </pslz:sldZm>
              </a:graphicData>
            </a:graphic>
          </p:graphicFrame>
        </mc:Choice>
        <mc:Fallback xmlns="">
          <p:pic>
            <p:nvPicPr>
              <p:cNvPr id="30" name="Slide Zoom 29">
                <a:hlinkClick r:id="rId20" action="ppaction://hlinksldjump"/>
                <a:extLst>
                  <a:ext uri="{FF2B5EF4-FFF2-40B4-BE49-F238E27FC236}">
                    <a16:creationId xmlns:a16="http://schemas.microsoft.com/office/drawing/2014/main" id="{8FF42654-493C-4361-96A1-8307303C5CDF}"/>
                  </a:ext>
                </a:extLst>
              </p:cNvPr>
              <p:cNvPicPr>
                <a:picLocks noGrp="1" noRot="1" noChangeAspect="1" noMove="1" noResize="1" noEditPoints="1" noAdjustHandles="1" noChangeArrowheads="1" noChangeShapeType="1"/>
              </p:cNvPicPr>
              <p:nvPr/>
            </p:nvPicPr>
            <p:blipFill>
              <a:blip r:embed="rId21"/>
              <a:stretch>
                <a:fillRect/>
              </a:stretch>
            </p:blipFill>
            <p:spPr>
              <a:xfrm>
                <a:off x="10948307" y="1163322"/>
                <a:ext cx="888768" cy="150845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2" name="Slide Zoom 31">
                <a:extLst>
                  <a:ext uri="{FF2B5EF4-FFF2-40B4-BE49-F238E27FC236}">
                    <a16:creationId xmlns:a16="http://schemas.microsoft.com/office/drawing/2014/main" id="{27CF59B4-05A2-465E-8D13-43CCCB4830A8}"/>
                  </a:ext>
                </a:extLst>
              </p:cNvPr>
              <p:cNvGraphicFramePr>
                <a:graphicFrameLocks noChangeAspect="1"/>
              </p:cNvGraphicFramePr>
              <p:nvPr>
                <p:extLst>
                  <p:ext uri="{D42A27DB-BD31-4B8C-83A1-F6EECF244321}">
                    <p14:modId xmlns:p14="http://schemas.microsoft.com/office/powerpoint/2010/main" val="691591823"/>
                  </p:ext>
                </p:extLst>
              </p:nvPr>
            </p:nvGraphicFramePr>
            <p:xfrm>
              <a:off x="9455776" y="3092564"/>
              <a:ext cx="1492531" cy="948955"/>
            </p:xfrm>
            <a:graphic>
              <a:graphicData uri="http://schemas.microsoft.com/office/powerpoint/2016/slidezoom">
                <pslz:sldZm>
                  <pslz:sldZmObj sldId="351" cId="4170674324">
                    <pslz:zmPr id="{CB97680B-5CC9-468F-B6E6-0034DBF15206}" transitionDur="1000" showBg="0">
                      <p166:blipFill xmlns:p166="http://schemas.microsoft.com/office/powerpoint/2016/6/main">
                        <a:blip r:embed="rId22"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492531" cy="948955"/>
                        </a:xfrm>
                        <a:prstGeom prst="rect">
                          <a:avLst/>
                        </a:prstGeom>
                        <a:ln w="3175">
                          <a:noFill/>
                        </a:ln>
                      </p166:spPr>
                    </pslz:zmPr>
                  </pslz:sldZmObj>
                </pslz:sldZm>
              </a:graphicData>
            </a:graphic>
          </p:graphicFrame>
        </mc:Choice>
        <mc:Fallback xmlns="">
          <p:pic>
            <p:nvPicPr>
              <p:cNvPr id="32" name="Slide Zoom 31">
                <a:hlinkClick r:id="rId23" action="ppaction://hlinksldjump"/>
                <a:extLst>
                  <a:ext uri="{FF2B5EF4-FFF2-40B4-BE49-F238E27FC236}">
                    <a16:creationId xmlns:a16="http://schemas.microsoft.com/office/drawing/2014/main" id="{27CF59B4-05A2-465E-8D13-43CCCB4830A8}"/>
                  </a:ext>
                </a:extLst>
              </p:cNvPr>
              <p:cNvPicPr>
                <a:picLocks noGrp="1" noRot="1" noChangeAspect="1" noMove="1" noResize="1" noEditPoints="1" noAdjustHandles="1" noChangeArrowheads="1" noChangeShapeType="1"/>
              </p:cNvPicPr>
              <p:nvPr/>
            </p:nvPicPr>
            <p:blipFill>
              <a:blip r:embed="rId24"/>
              <a:stretch>
                <a:fillRect/>
              </a:stretch>
            </p:blipFill>
            <p:spPr>
              <a:xfrm>
                <a:off x="9455776" y="3092564"/>
                <a:ext cx="1492531" cy="948955"/>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4" name="Slide Zoom 33">
                <a:extLst>
                  <a:ext uri="{FF2B5EF4-FFF2-40B4-BE49-F238E27FC236}">
                    <a16:creationId xmlns:a16="http://schemas.microsoft.com/office/drawing/2014/main" id="{C5BC3086-C948-4081-BB3D-367F4DC1E14E}"/>
                  </a:ext>
                </a:extLst>
              </p:cNvPr>
              <p:cNvGraphicFramePr>
                <a:graphicFrameLocks noChangeAspect="1"/>
              </p:cNvGraphicFramePr>
              <p:nvPr>
                <p:extLst>
                  <p:ext uri="{D42A27DB-BD31-4B8C-83A1-F6EECF244321}">
                    <p14:modId xmlns:p14="http://schemas.microsoft.com/office/powerpoint/2010/main" val="2222175363"/>
                  </p:ext>
                </p:extLst>
              </p:nvPr>
            </p:nvGraphicFramePr>
            <p:xfrm>
              <a:off x="10592264" y="4590307"/>
              <a:ext cx="1239683" cy="1332890"/>
            </p:xfrm>
            <a:graphic>
              <a:graphicData uri="http://schemas.microsoft.com/office/powerpoint/2016/slidezoom">
                <pslz:sldZm>
                  <pslz:sldZmObj sldId="353" cId="2410495235">
                    <pslz:zmPr id="{FC8FBA19-3A26-421F-8DD6-B5D063C6622E}" transitionDur="1000" showBg="0">
                      <p166:blipFill xmlns:p166="http://schemas.microsoft.com/office/powerpoint/2016/6/main">
                        <a:blip r:embed="rId25"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239683" cy="1332890"/>
                        </a:xfrm>
                        <a:prstGeom prst="rect">
                          <a:avLst/>
                        </a:prstGeom>
                        <a:ln w="3175">
                          <a:noFill/>
                        </a:ln>
                      </p166:spPr>
                    </pslz:zmPr>
                  </pslz:sldZmObj>
                </pslz:sldZm>
              </a:graphicData>
            </a:graphic>
          </p:graphicFrame>
        </mc:Choice>
        <mc:Fallback xmlns="">
          <p:pic>
            <p:nvPicPr>
              <p:cNvPr id="34" name="Slide Zoom 33">
                <a:hlinkClick r:id="rId26" action="ppaction://hlinksldjump"/>
                <a:extLst>
                  <a:ext uri="{FF2B5EF4-FFF2-40B4-BE49-F238E27FC236}">
                    <a16:creationId xmlns:a16="http://schemas.microsoft.com/office/drawing/2014/main" id="{C5BC3086-C948-4081-BB3D-367F4DC1E14E}"/>
                  </a:ext>
                </a:extLst>
              </p:cNvPr>
              <p:cNvPicPr>
                <a:picLocks noGrp="1" noRot="1" noChangeAspect="1" noMove="1" noResize="1" noEditPoints="1" noAdjustHandles="1" noChangeArrowheads="1" noChangeShapeType="1"/>
              </p:cNvPicPr>
              <p:nvPr/>
            </p:nvPicPr>
            <p:blipFill>
              <a:blip r:embed="rId27"/>
              <a:stretch>
                <a:fillRect/>
              </a:stretch>
            </p:blipFill>
            <p:spPr>
              <a:xfrm>
                <a:off x="10592264" y="4590307"/>
                <a:ext cx="1239683" cy="133289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6" name="Slide Zoom 35">
                <a:extLst>
                  <a:ext uri="{FF2B5EF4-FFF2-40B4-BE49-F238E27FC236}">
                    <a16:creationId xmlns:a16="http://schemas.microsoft.com/office/drawing/2014/main" id="{79A01BBF-E2BA-41FF-B89D-E5B46C6A67DD}"/>
                  </a:ext>
                </a:extLst>
              </p:cNvPr>
              <p:cNvGraphicFramePr>
                <a:graphicFrameLocks noChangeAspect="1"/>
              </p:cNvGraphicFramePr>
              <p:nvPr>
                <p:extLst>
                  <p:ext uri="{D42A27DB-BD31-4B8C-83A1-F6EECF244321}">
                    <p14:modId xmlns:p14="http://schemas.microsoft.com/office/powerpoint/2010/main" val="3926040000"/>
                  </p:ext>
                </p:extLst>
              </p:nvPr>
            </p:nvGraphicFramePr>
            <p:xfrm>
              <a:off x="8264889" y="5798403"/>
              <a:ext cx="1978479" cy="905187"/>
            </p:xfrm>
            <a:graphic>
              <a:graphicData uri="http://schemas.microsoft.com/office/powerpoint/2016/slidezoom">
                <pslz:sldZm>
                  <pslz:sldZmObj sldId="352" cId="3375805543">
                    <pslz:zmPr id="{6B08A04A-3B36-42D8-893B-10F1AB2323D3}" transitionDur="1000" showBg="0">
                      <p166:blipFill xmlns:p166="http://schemas.microsoft.com/office/powerpoint/2016/6/main">
                        <a:blip r:embed="rId28"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978479" cy="905187"/>
                        </a:xfrm>
                        <a:prstGeom prst="rect">
                          <a:avLst/>
                        </a:prstGeom>
                        <a:ln w="3175">
                          <a:noFill/>
                        </a:ln>
                      </p166:spPr>
                    </pslz:zmPr>
                  </pslz:sldZmObj>
                </pslz:sldZm>
              </a:graphicData>
            </a:graphic>
          </p:graphicFrame>
        </mc:Choice>
        <mc:Fallback xmlns="">
          <p:pic>
            <p:nvPicPr>
              <p:cNvPr id="36" name="Slide Zoom 35">
                <a:hlinkClick r:id="rId29" action="ppaction://hlinksldjump"/>
                <a:extLst>
                  <a:ext uri="{FF2B5EF4-FFF2-40B4-BE49-F238E27FC236}">
                    <a16:creationId xmlns:a16="http://schemas.microsoft.com/office/drawing/2014/main" id="{79A01BBF-E2BA-41FF-B89D-E5B46C6A67DD}"/>
                  </a:ext>
                </a:extLst>
              </p:cNvPr>
              <p:cNvPicPr>
                <a:picLocks noGrp="1" noRot="1" noChangeAspect="1" noMove="1" noResize="1" noEditPoints="1" noAdjustHandles="1" noChangeArrowheads="1" noChangeShapeType="1"/>
              </p:cNvPicPr>
              <p:nvPr/>
            </p:nvPicPr>
            <p:blipFill>
              <a:blip r:embed="rId30"/>
              <a:stretch>
                <a:fillRect/>
              </a:stretch>
            </p:blipFill>
            <p:spPr>
              <a:xfrm>
                <a:off x="8264889" y="5798403"/>
                <a:ext cx="1978479" cy="905187"/>
              </a:xfrm>
              <a:prstGeom prst="rect">
                <a:avLst/>
              </a:prstGeom>
              <a:ln w="3175">
                <a:noFill/>
              </a:ln>
            </p:spPr>
          </p:pic>
        </mc:Fallback>
      </mc:AlternateContent>
    </p:spTree>
    <p:extLst>
      <p:ext uri="{BB962C8B-B14F-4D97-AF65-F5344CB8AC3E}">
        <p14:creationId xmlns:p14="http://schemas.microsoft.com/office/powerpoint/2010/main" val="2226653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Text&#10;&#10;Description automatically generated">
            <a:extLst>
              <a:ext uri="{FF2B5EF4-FFF2-40B4-BE49-F238E27FC236}">
                <a16:creationId xmlns:a16="http://schemas.microsoft.com/office/drawing/2014/main" id="{120A2B41-ABDD-40AC-8C0E-DFF42F63A7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5372099" cy="5571066"/>
          </a:xfrm>
          <a:prstGeom prst="rect">
            <a:avLst/>
          </a:prstGeom>
        </p:spPr>
      </p:pic>
      <p:pic>
        <p:nvPicPr>
          <p:cNvPr id="3" name="Picture 2" descr="Diagram&#10;&#10;Description automatically generated">
            <a:extLst>
              <a:ext uri="{FF2B5EF4-FFF2-40B4-BE49-F238E27FC236}">
                <a16:creationId xmlns:a16="http://schemas.microsoft.com/office/drawing/2014/main" id="{0A716634-33C0-4F8E-9D93-ECC8338E5F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6432" y="643467"/>
            <a:ext cx="5372100" cy="5571066"/>
          </a:xfrm>
          <a:prstGeom prst="rect">
            <a:avLst/>
          </a:prstGeom>
        </p:spPr>
      </p:pic>
      <p:sp>
        <p:nvSpPr>
          <p:cNvPr id="6" name="Text Box 16">
            <a:extLst>
              <a:ext uri="{FF2B5EF4-FFF2-40B4-BE49-F238E27FC236}">
                <a16:creationId xmlns:a16="http://schemas.microsoft.com/office/drawing/2014/main" id="{86CF1AA5-9D8B-4F9C-AF3C-973D57533227}"/>
              </a:ext>
            </a:extLst>
          </p:cNvPr>
          <p:cNvSpPr txBox="1"/>
          <p:nvPr/>
        </p:nvSpPr>
        <p:spPr>
          <a:xfrm>
            <a:off x="0" y="6541347"/>
            <a:ext cx="4651478" cy="3160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a:t>
            </a:r>
            <a:r>
              <a:rPr lang="en-US"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The Goodnight Guide for Children – The Sleep Council</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5125010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AA41CA8-D963-4E6B-9F82-AC75F5BB9757}"/>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sz="4400" dirty="0">
                <a:effectLst/>
                <a:latin typeface="+mn-lt"/>
              </a:rPr>
              <a:t>Thank you, not please</a:t>
            </a:r>
            <a:br>
              <a:rPr lang="en-US" sz="4400" dirty="0">
                <a:effectLst/>
              </a:rPr>
            </a:br>
            <a:endParaRPr lang="en-US" sz="4400" dirty="0"/>
          </a:p>
        </p:txBody>
      </p:sp>
      <p:sp>
        <p:nvSpPr>
          <p:cNvPr id="4" name="Text Placeholder 3">
            <a:extLst>
              <a:ext uri="{FF2B5EF4-FFF2-40B4-BE49-F238E27FC236}">
                <a16:creationId xmlns:a16="http://schemas.microsoft.com/office/drawing/2014/main" id="{42A90CA1-FBA6-4120-B5C7-379CA4683F83}"/>
              </a:ext>
            </a:extLst>
          </p:cNvPr>
          <p:cNvSpPr>
            <a:spLocks noGrp="1"/>
          </p:cNvSpPr>
          <p:nvPr>
            <p:ph type="body" sz="half" idx="2"/>
          </p:nvPr>
        </p:nvSpPr>
        <p:spPr>
          <a:xfrm>
            <a:off x="576470" y="1331844"/>
            <a:ext cx="5655091" cy="5247860"/>
          </a:xfrm>
        </p:spPr>
        <p:txBody>
          <a:bodyPr vert="horz" lIns="91440" tIns="45720" rIns="91440" bIns="45720" rtlCol="0">
            <a:normAutofit/>
          </a:bodyPr>
          <a:lstStyle/>
          <a:p>
            <a:pPr>
              <a:spcBef>
                <a:spcPts val="600"/>
              </a:spcBef>
              <a:spcAft>
                <a:spcPts val="600"/>
              </a:spcAft>
            </a:pPr>
            <a:r>
              <a:rPr lang="en-US" sz="2400" b="1" dirty="0">
                <a:effectLst/>
                <a:latin typeface="+mj-lt"/>
              </a:rPr>
              <a:t>Really important this one!  Say please too often and it may sound like you are pleading!</a:t>
            </a:r>
          </a:p>
          <a:p>
            <a:pPr>
              <a:spcAft>
                <a:spcPts val="800"/>
              </a:spcAft>
            </a:pPr>
            <a:r>
              <a:rPr lang="en-US" sz="2400" dirty="0">
                <a:effectLst/>
                <a:latin typeface="+mj-lt"/>
              </a:rPr>
              <a:t> </a:t>
            </a:r>
          </a:p>
          <a:p>
            <a:pPr>
              <a:spcAft>
                <a:spcPts val="800"/>
              </a:spcAft>
            </a:pPr>
            <a:r>
              <a:rPr lang="en-US" sz="2400" b="1" dirty="0">
                <a:effectLst/>
                <a:latin typeface="+mj-lt"/>
              </a:rPr>
              <a:t>“Childs name…Instruction…Thank you”</a:t>
            </a:r>
            <a:endParaRPr lang="en-US" sz="2400" dirty="0">
              <a:effectLst/>
              <a:latin typeface="+mj-lt"/>
            </a:endParaRPr>
          </a:p>
          <a:p>
            <a:pPr>
              <a:spcAft>
                <a:spcPts val="800"/>
              </a:spcAft>
            </a:pPr>
            <a:r>
              <a:rPr lang="en-US" sz="2400" dirty="0">
                <a:effectLst/>
                <a:latin typeface="+mj-lt"/>
              </a:rPr>
              <a:t>(</a:t>
            </a:r>
            <a:r>
              <a:rPr lang="en-US" sz="2400" dirty="0">
                <a:latin typeface="+mj-lt"/>
              </a:rPr>
              <a:t>Tia</a:t>
            </a:r>
            <a:r>
              <a:rPr lang="en-US" sz="2400" dirty="0">
                <a:effectLst/>
                <a:latin typeface="+mj-lt"/>
              </a:rPr>
              <a:t> refuses to put her toys away) “</a:t>
            </a:r>
            <a:r>
              <a:rPr lang="en-US" sz="2400" dirty="0">
                <a:latin typeface="+mj-lt"/>
              </a:rPr>
              <a:t>Tia</a:t>
            </a:r>
            <a:r>
              <a:rPr lang="en-US" sz="2400" dirty="0">
                <a:effectLst/>
                <a:latin typeface="+mj-lt"/>
              </a:rPr>
              <a:t>, toys in the box, thank you.”</a:t>
            </a:r>
          </a:p>
          <a:p>
            <a:pPr>
              <a:spcAft>
                <a:spcPts val="800"/>
              </a:spcAft>
            </a:pPr>
            <a:r>
              <a:rPr lang="en-US" sz="2400" dirty="0">
                <a:effectLst/>
                <a:latin typeface="+mj-lt"/>
              </a:rPr>
              <a:t>(</a:t>
            </a:r>
            <a:r>
              <a:rPr lang="en-US" sz="2400" dirty="0">
                <a:latin typeface="+mj-lt"/>
              </a:rPr>
              <a:t>Tom</a:t>
            </a:r>
            <a:r>
              <a:rPr lang="en-US" sz="2400" dirty="0">
                <a:effectLst/>
                <a:latin typeface="+mj-lt"/>
              </a:rPr>
              <a:t> refuses to put his trousers on) “</a:t>
            </a:r>
            <a:r>
              <a:rPr lang="en-US" sz="2400" dirty="0">
                <a:latin typeface="+mj-lt"/>
              </a:rPr>
              <a:t>Tom</a:t>
            </a:r>
            <a:r>
              <a:rPr lang="en-US" sz="2400" dirty="0">
                <a:effectLst/>
                <a:latin typeface="+mj-lt"/>
              </a:rPr>
              <a:t>, trousers on, thank you.”</a:t>
            </a:r>
          </a:p>
          <a:p>
            <a:pPr>
              <a:spcAft>
                <a:spcPts val="800"/>
              </a:spcAft>
            </a:pPr>
            <a:r>
              <a:rPr lang="en-US" sz="2400" dirty="0">
                <a:effectLst/>
                <a:latin typeface="+mj-lt"/>
              </a:rPr>
              <a:t>(Mark is jumping up and down on the seat) “Mark, bottom on the seat, thank you.”</a:t>
            </a:r>
          </a:p>
          <a:p>
            <a:pPr indent="-228600">
              <a:buFont typeface="Arial" panose="020B0604020202020204" pitchFamily="34" charset="0"/>
              <a:buChar char="•"/>
            </a:pPr>
            <a:endParaRPr lang="en-US" dirty="0"/>
          </a:p>
        </p:txBody>
      </p:sp>
      <p:pic>
        <p:nvPicPr>
          <p:cNvPr id="6" name="Picture 5" descr="The Power of Post-It Notes | Majic 102.1">
            <a:hlinkClick r:id="rId2" tgtFrame="&quot;_blank&quot;"/>
            <a:extLst>
              <a:ext uri="{FF2B5EF4-FFF2-40B4-BE49-F238E27FC236}">
                <a16:creationId xmlns:a16="http://schemas.microsoft.com/office/drawing/2014/main" id="{E3D888F2-C707-4294-B241-BD171F0F7F57}"/>
              </a:ext>
            </a:extLst>
          </p:cNvPr>
          <p:cNvPicPr/>
          <p:nvPr/>
        </p:nvPicPr>
        <p:blipFill rotWithShape="1">
          <a:blip r:embed="rId3" cstate="email">
            <a:extLst>
              <a:ext uri="{28A0092B-C50C-407E-A947-70E740481C1C}">
                <a14:useLocalDpi xmlns:a14="http://schemas.microsoft.com/office/drawing/2010/main"/>
              </a:ext>
            </a:extLst>
          </a:blip>
          <a:srcRect b="-1"/>
          <a:stretch/>
        </p:blipFill>
        <p:spPr bwMode="auto">
          <a:xfrm>
            <a:off x="7641770" y="758514"/>
            <a:ext cx="3855387" cy="3878800"/>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53640926-AAD7-44D8-BBD7-CCE9431645EC}">
              <a14:shadowObscured xmlns:a14="http://schemas.microsoft.com/office/drawing/2010/main"/>
            </a:ext>
          </a:extLst>
        </p:spPr>
      </p:pic>
      <p:sp>
        <p:nvSpPr>
          <p:cNvPr id="13" name="Arc 1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269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3" name="Rectangle 2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41CA8-D963-4E6B-9F82-AC75F5BB9757}"/>
              </a:ext>
            </a:extLst>
          </p:cNvPr>
          <p:cNvSpPr>
            <a:spLocks noGrp="1"/>
          </p:cNvSpPr>
          <p:nvPr>
            <p:ph type="title"/>
          </p:nvPr>
        </p:nvSpPr>
        <p:spPr>
          <a:xfrm>
            <a:off x="1043631" y="873940"/>
            <a:ext cx="5052369" cy="1035781"/>
          </a:xfrm>
        </p:spPr>
        <p:txBody>
          <a:bodyPr vert="horz" lIns="91440" tIns="45720" rIns="91440" bIns="45720" rtlCol="0" anchor="ctr">
            <a:normAutofit/>
          </a:bodyPr>
          <a:lstStyle/>
          <a:p>
            <a:r>
              <a:rPr lang="en-US" sz="4000" kern="1200" dirty="0">
                <a:solidFill>
                  <a:schemeClr val="tx1"/>
                </a:solidFill>
                <a:effectLst/>
                <a:latin typeface="+mn-lt"/>
                <a:ea typeface="+mj-ea"/>
                <a:cs typeface="+mj-cs"/>
              </a:rPr>
              <a:t>Take up time</a:t>
            </a:r>
            <a:endParaRPr lang="en-US" sz="2000" kern="1200" dirty="0">
              <a:solidFill>
                <a:schemeClr val="tx1"/>
              </a:solidFill>
              <a:latin typeface="+mn-lt"/>
              <a:ea typeface="+mj-ea"/>
              <a:cs typeface="+mj-cs"/>
            </a:endParaRPr>
          </a:p>
        </p:txBody>
      </p:sp>
      <p:sp>
        <p:nvSpPr>
          <p:cNvPr id="4" name="Text Placeholder 3">
            <a:extLst>
              <a:ext uri="{FF2B5EF4-FFF2-40B4-BE49-F238E27FC236}">
                <a16:creationId xmlns:a16="http://schemas.microsoft.com/office/drawing/2014/main" id="{42A90CA1-FBA6-4120-B5C7-379CA4683F83}"/>
              </a:ext>
            </a:extLst>
          </p:cNvPr>
          <p:cNvSpPr>
            <a:spLocks noGrp="1"/>
          </p:cNvSpPr>
          <p:nvPr>
            <p:ph type="body" sz="half" idx="2"/>
          </p:nvPr>
        </p:nvSpPr>
        <p:spPr>
          <a:xfrm>
            <a:off x="195859" y="2524721"/>
            <a:ext cx="6255245" cy="4253765"/>
          </a:xfrm>
        </p:spPr>
        <p:txBody>
          <a:bodyPr vert="horz" lIns="91440" tIns="45720" rIns="91440" bIns="45720" rtlCol="0" anchor="ctr">
            <a:normAutofit/>
          </a:bodyPr>
          <a:lstStyle/>
          <a:p>
            <a:pPr>
              <a:spcBef>
                <a:spcPts val="600"/>
              </a:spcBef>
              <a:spcAft>
                <a:spcPts val="600"/>
              </a:spcAft>
            </a:pPr>
            <a:r>
              <a:rPr lang="en-US" sz="2000" b="1" dirty="0">
                <a:effectLst/>
                <a:latin typeface="+mj-lt"/>
              </a:rPr>
              <a:t>Confidently give the instruction, then walk away with the expectation that your child will comply.</a:t>
            </a:r>
          </a:p>
          <a:p>
            <a:pPr>
              <a:spcBef>
                <a:spcPts val="600"/>
              </a:spcBef>
              <a:spcAft>
                <a:spcPts val="600"/>
              </a:spcAft>
            </a:pPr>
            <a:endParaRPr lang="en-US" sz="2000" dirty="0">
              <a:effectLst/>
              <a:latin typeface="+mj-lt"/>
            </a:endParaRPr>
          </a:p>
          <a:p>
            <a:pPr>
              <a:spcAft>
                <a:spcPts val="800"/>
              </a:spcAft>
            </a:pPr>
            <a:r>
              <a:rPr lang="en-US" sz="2000" dirty="0">
                <a:effectLst/>
                <a:latin typeface="+mj-lt"/>
              </a:rPr>
              <a:t>“I can see you’re not wanting to tidy up.”</a:t>
            </a:r>
          </a:p>
          <a:p>
            <a:pPr>
              <a:spcAft>
                <a:spcPts val="800"/>
              </a:spcAft>
            </a:pPr>
            <a:r>
              <a:rPr lang="en-US" sz="2000" dirty="0">
                <a:effectLst/>
                <a:latin typeface="+mj-lt"/>
              </a:rPr>
              <a:t>“I wonder if you’re struggling to eat your vegetables.”</a:t>
            </a:r>
          </a:p>
          <a:p>
            <a:pPr>
              <a:spcAft>
                <a:spcPts val="800"/>
              </a:spcAft>
            </a:pPr>
            <a:r>
              <a:rPr lang="en-US" sz="2000" dirty="0">
                <a:effectLst/>
                <a:latin typeface="+mj-lt"/>
              </a:rPr>
              <a:t>“Wow, this is really hard for you to come off the iPad.”</a:t>
            </a:r>
          </a:p>
          <a:p>
            <a:pPr>
              <a:spcAft>
                <a:spcPts val="800"/>
              </a:spcAft>
            </a:pPr>
            <a:r>
              <a:rPr lang="en-US" sz="2000" dirty="0">
                <a:effectLst/>
                <a:latin typeface="+mj-lt"/>
              </a:rPr>
              <a:t>“Tell me if I’m wrong but I imagine you felt sad that we didn’t go for ice cream.”</a:t>
            </a:r>
          </a:p>
          <a:p>
            <a:pPr indent="-228600">
              <a:buFont typeface="Arial" panose="020B0604020202020204" pitchFamily="34" charset="0"/>
              <a:buChar char="•"/>
            </a:pPr>
            <a:endParaRPr lang="en-US" sz="1700" dirty="0"/>
          </a:p>
        </p:txBody>
      </p:sp>
      <p:sp>
        <p:nvSpPr>
          <p:cNvPr id="29" name="Rectangle 28">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e Emojione Bw F Svg Wikimedia Commons - Stopwatch Emoji Clipart - Full  Size Clipart (#798599) - PinClipart">
            <a:hlinkClick r:id="rId2" tgtFrame="&quot;_blank&quot;"/>
            <a:extLst>
              <a:ext uri="{FF2B5EF4-FFF2-40B4-BE49-F238E27FC236}">
                <a16:creationId xmlns:a16="http://schemas.microsoft.com/office/drawing/2014/main" id="{71C03534-D483-4BE5-9DB0-E894F3EAA2F5}"/>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6995631" y="901032"/>
            <a:ext cx="4092975" cy="5116220"/>
          </a:xfrm>
          <a:prstGeom prst="rect">
            <a:avLst/>
          </a:prstGeom>
          <a:noFill/>
        </p:spPr>
      </p:pic>
      <p:cxnSp>
        <p:nvCxnSpPr>
          <p:cNvPr id="31" name="Straight Connector 3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6061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8" name="Rectangle 53">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 name="Picture 55">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A41CA8-D963-4E6B-9F82-AC75F5BB9757}"/>
              </a:ext>
            </a:extLst>
          </p:cNvPr>
          <p:cNvSpPr>
            <a:spLocks noGrp="1"/>
          </p:cNvSpPr>
          <p:nvPr>
            <p:ph type="title"/>
          </p:nvPr>
        </p:nvSpPr>
        <p:spPr>
          <a:xfrm>
            <a:off x="1180948" y="802955"/>
            <a:ext cx="9829800" cy="1085480"/>
          </a:xfrm>
        </p:spPr>
        <p:txBody>
          <a:bodyPr vert="horz" lIns="91440" tIns="45720" rIns="91440" bIns="45720" rtlCol="0" anchor="ctr">
            <a:normAutofit fontScale="90000"/>
          </a:bodyPr>
          <a:lstStyle/>
          <a:p>
            <a:pPr algn="ctr"/>
            <a:br>
              <a:rPr lang="en-US" sz="5300" b="1" kern="1200" dirty="0">
                <a:solidFill>
                  <a:srgbClr val="FFFFFF"/>
                </a:solidFill>
                <a:effectLst/>
                <a:latin typeface="+mj-lt"/>
                <a:ea typeface="+mj-ea"/>
                <a:cs typeface="+mj-cs"/>
              </a:rPr>
            </a:br>
            <a:r>
              <a:rPr lang="en-US" sz="5300" kern="1200" dirty="0">
                <a:solidFill>
                  <a:srgbClr val="FFFFFF"/>
                </a:solidFill>
                <a:effectLst/>
                <a:latin typeface="+mn-lt"/>
                <a:ea typeface="+mj-ea"/>
                <a:cs typeface="+mj-cs"/>
              </a:rPr>
              <a:t>Don’t lose face</a:t>
            </a:r>
            <a:br>
              <a:rPr lang="en-US" sz="2200" kern="1200" dirty="0">
                <a:solidFill>
                  <a:srgbClr val="FFFFFF"/>
                </a:solidFill>
                <a:effectLst/>
                <a:latin typeface="+mj-lt"/>
                <a:ea typeface="+mj-ea"/>
                <a:cs typeface="+mj-cs"/>
              </a:rPr>
            </a:br>
            <a:br>
              <a:rPr lang="en-US" sz="2200" kern="1200" dirty="0">
                <a:solidFill>
                  <a:srgbClr val="FFFFFF"/>
                </a:solidFill>
                <a:effectLst/>
                <a:latin typeface="+mj-lt"/>
                <a:ea typeface="+mj-ea"/>
                <a:cs typeface="+mj-cs"/>
              </a:rPr>
            </a:br>
            <a:br>
              <a:rPr lang="en-US" sz="2200" kern="1200" dirty="0">
                <a:solidFill>
                  <a:srgbClr val="FFFFFF"/>
                </a:solidFill>
                <a:effectLst/>
                <a:latin typeface="+mj-lt"/>
                <a:ea typeface="+mj-ea"/>
                <a:cs typeface="+mj-cs"/>
              </a:rPr>
            </a:br>
            <a:endParaRPr lang="en-US" sz="2200" kern="1200" dirty="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42A90CA1-FBA6-4120-B5C7-379CA4683F83}"/>
              </a:ext>
            </a:extLst>
          </p:cNvPr>
          <p:cNvSpPr>
            <a:spLocks noGrp="1"/>
          </p:cNvSpPr>
          <p:nvPr>
            <p:ph type="body" sz="half" idx="2"/>
          </p:nvPr>
        </p:nvSpPr>
        <p:spPr>
          <a:xfrm>
            <a:off x="775252" y="2932043"/>
            <a:ext cx="7702826" cy="3925956"/>
          </a:xfrm>
        </p:spPr>
        <p:txBody>
          <a:bodyPr vert="horz" lIns="91440" tIns="45720" rIns="91440" bIns="45720" rtlCol="0" anchor="ctr">
            <a:normAutofit fontScale="92500" lnSpcReduction="20000"/>
          </a:bodyPr>
          <a:lstStyle/>
          <a:p>
            <a:pPr>
              <a:spcBef>
                <a:spcPts val="600"/>
              </a:spcBef>
              <a:spcAft>
                <a:spcPts val="600"/>
              </a:spcAft>
            </a:pPr>
            <a:r>
              <a:rPr lang="en-US" sz="1800" b="1" dirty="0">
                <a:solidFill>
                  <a:srgbClr val="000000"/>
                </a:solidFill>
                <a:effectLst/>
                <a:latin typeface="+mj-lt"/>
              </a:rPr>
              <a:t>The ‘ask permission before doing’</a:t>
            </a:r>
          </a:p>
          <a:p>
            <a:pPr>
              <a:spcBef>
                <a:spcPts val="600"/>
              </a:spcBef>
              <a:spcAft>
                <a:spcPts val="600"/>
              </a:spcAft>
            </a:pPr>
            <a:endParaRPr lang="en-US" sz="1800" dirty="0">
              <a:solidFill>
                <a:srgbClr val="000000"/>
              </a:solidFill>
              <a:effectLst/>
              <a:latin typeface="+mj-lt"/>
            </a:endParaRPr>
          </a:p>
          <a:p>
            <a:pPr>
              <a:spcAft>
                <a:spcPts val="800"/>
              </a:spcAft>
            </a:pPr>
            <a:r>
              <a:rPr lang="en-US" sz="1800" b="1" dirty="0">
                <a:solidFill>
                  <a:srgbClr val="000000"/>
                </a:solidFill>
                <a:effectLst/>
                <a:latin typeface="+mj-lt"/>
              </a:rPr>
              <a:t>With impulsive children it can be hard initially to stop them doing the things they want to do.  In these situations, e.g. when </a:t>
            </a:r>
            <a:r>
              <a:rPr lang="en-US" sz="1800" b="1" dirty="0">
                <a:solidFill>
                  <a:srgbClr val="000000"/>
                </a:solidFill>
                <a:latin typeface="+mj-lt"/>
              </a:rPr>
              <a:t>Katie</a:t>
            </a:r>
            <a:r>
              <a:rPr lang="en-US" sz="1800" b="1" dirty="0">
                <a:solidFill>
                  <a:srgbClr val="000000"/>
                </a:solidFill>
                <a:effectLst/>
                <a:latin typeface="+mj-lt"/>
              </a:rPr>
              <a:t> goes to run off to get something from another aisle whilst shopping, it may be worth trialing this strategy:</a:t>
            </a:r>
            <a:endParaRPr lang="en-US" sz="1800" dirty="0">
              <a:solidFill>
                <a:srgbClr val="000000"/>
              </a:solidFill>
              <a:effectLst/>
              <a:latin typeface="+mj-lt"/>
            </a:endParaRPr>
          </a:p>
          <a:p>
            <a:pPr>
              <a:spcAft>
                <a:spcPts val="800"/>
              </a:spcAft>
            </a:pPr>
            <a:r>
              <a:rPr lang="en-US" sz="1800" dirty="0">
                <a:solidFill>
                  <a:srgbClr val="000000"/>
                </a:solidFill>
                <a:effectLst/>
                <a:latin typeface="+mj-lt"/>
              </a:rPr>
              <a:t>“</a:t>
            </a:r>
            <a:r>
              <a:rPr lang="en-US" sz="1800" dirty="0">
                <a:solidFill>
                  <a:srgbClr val="000000"/>
                </a:solidFill>
                <a:latin typeface="+mj-lt"/>
              </a:rPr>
              <a:t>Katie</a:t>
            </a:r>
            <a:r>
              <a:rPr lang="en-US" sz="1800" dirty="0">
                <a:solidFill>
                  <a:srgbClr val="000000"/>
                </a:solidFill>
                <a:effectLst/>
                <a:latin typeface="+mj-lt"/>
              </a:rPr>
              <a:t>, hold my hand/trolley thank you.  You need to use your words to tell me what you want.”  When </a:t>
            </a:r>
            <a:r>
              <a:rPr lang="en-US" sz="1800" dirty="0">
                <a:solidFill>
                  <a:srgbClr val="000000"/>
                </a:solidFill>
                <a:latin typeface="+mj-lt"/>
              </a:rPr>
              <a:t>Katie</a:t>
            </a:r>
            <a:r>
              <a:rPr lang="en-US" sz="1800" dirty="0">
                <a:solidFill>
                  <a:srgbClr val="000000"/>
                </a:solidFill>
                <a:effectLst/>
                <a:latin typeface="+mj-lt"/>
              </a:rPr>
              <a:t> uses her words, the adult says, “Yes, thank you for asking” and then, “go and look for the item.”</a:t>
            </a:r>
          </a:p>
          <a:p>
            <a:pPr>
              <a:spcAft>
                <a:spcPts val="800"/>
              </a:spcAft>
            </a:pPr>
            <a:r>
              <a:rPr lang="en-US" sz="1800" b="1" dirty="0">
                <a:solidFill>
                  <a:srgbClr val="000000"/>
                </a:solidFill>
                <a:effectLst/>
                <a:latin typeface="+mj-lt"/>
              </a:rPr>
              <a:t>Initially, (where appropriate) try to say ‘yes’ as much as possible so that the child gets used to the idea that asking permission gets them what they want.</a:t>
            </a:r>
            <a:endParaRPr lang="en-US" sz="1800" dirty="0">
              <a:solidFill>
                <a:srgbClr val="000000"/>
              </a:solidFill>
              <a:effectLst/>
              <a:latin typeface="+mj-lt"/>
            </a:endParaRPr>
          </a:p>
          <a:p>
            <a:pPr>
              <a:spcAft>
                <a:spcPts val="800"/>
              </a:spcAft>
            </a:pPr>
            <a:r>
              <a:rPr lang="en-US" sz="1800" b="1" dirty="0">
                <a:solidFill>
                  <a:srgbClr val="000000"/>
                </a:solidFill>
                <a:effectLst/>
                <a:latin typeface="+mj-lt"/>
              </a:rPr>
              <a:t>This is one step towards regulating impulses, in that it can be used to bridge the gap between saying ‘no’ outright (and then the child doing it anyway), to ‘yes’ but only with permission.  If used carefully, this can prevent the adult losing face.</a:t>
            </a:r>
            <a:endParaRPr lang="en-US" sz="1800" dirty="0">
              <a:solidFill>
                <a:srgbClr val="000000"/>
              </a:solidFill>
              <a:effectLst/>
              <a:latin typeface="+mj-lt"/>
            </a:endParaRPr>
          </a:p>
          <a:p>
            <a:pPr indent="-228600">
              <a:buFont typeface="Arial" panose="020B0604020202020204" pitchFamily="34" charset="0"/>
              <a:buChar char="•"/>
            </a:pPr>
            <a:endParaRPr lang="en-US" sz="1000" dirty="0">
              <a:solidFill>
                <a:srgbClr val="000000"/>
              </a:solidFill>
            </a:endParaRPr>
          </a:p>
        </p:txBody>
      </p:sp>
      <p:pic>
        <p:nvPicPr>
          <p:cNvPr id="26" name="Picture 25" descr="Woman Hiding Behind Mask Stock Illustrations – 33 Woman Hiding Behind Mask  Stock Illustrations, Vectors &amp; Clipart - Dreamstime">
            <a:hlinkClick r:id="rId3" tgtFrame="&quot;_blank&quot;"/>
            <a:extLst>
              <a:ext uri="{FF2B5EF4-FFF2-40B4-BE49-F238E27FC236}">
                <a16:creationId xmlns:a16="http://schemas.microsoft.com/office/drawing/2014/main" id="{CB8E2860-E6A1-4031-A948-2E1313383110}"/>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8708782" y="3691727"/>
            <a:ext cx="2477262" cy="2228480"/>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9077998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41CA8-D963-4E6B-9F82-AC75F5BB9757}"/>
              </a:ext>
            </a:extLst>
          </p:cNvPr>
          <p:cNvSpPr>
            <a:spLocks noGrp="1"/>
          </p:cNvSpPr>
          <p:nvPr>
            <p:ph type="title"/>
          </p:nvPr>
        </p:nvSpPr>
        <p:spPr>
          <a:xfrm>
            <a:off x="6096000" y="365126"/>
            <a:ext cx="5257798" cy="1035050"/>
          </a:xfrm>
          <a:solidFill>
            <a:schemeClr val="bg1">
              <a:lumMod val="95000"/>
            </a:schemeClr>
          </a:solidFill>
        </p:spPr>
        <p:txBody>
          <a:bodyPr vert="horz" lIns="91440" tIns="45720" rIns="91440" bIns="45720" rtlCol="0" anchor="ctr">
            <a:normAutofit/>
          </a:bodyPr>
          <a:lstStyle/>
          <a:p>
            <a:r>
              <a:rPr lang="en-US" sz="5400" dirty="0">
                <a:effectLst/>
                <a:latin typeface="+mn-lt"/>
              </a:rPr>
              <a:t>Use conditioner</a:t>
            </a:r>
            <a:endParaRPr lang="en-US" sz="5400" dirty="0">
              <a:latin typeface="+mn-lt"/>
            </a:endParaRPr>
          </a:p>
        </p:txBody>
      </p:sp>
      <p:pic>
        <p:nvPicPr>
          <p:cNvPr id="13" name="Picture 12" descr="Clipart Conditioner Big Image - Clip Art Shampoo, HD Png Download - kindpng">
            <a:hlinkClick r:id="rId2" tgtFrame="&quot;_blank&quot;"/>
            <a:extLst>
              <a:ext uri="{FF2B5EF4-FFF2-40B4-BE49-F238E27FC236}">
                <a16:creationId xmlns:a16="http://schemas.microsoft.com/office/drawing/2014/main" id="{4BD1EADF-D76C-492C-88BB-86464F13C083}"/>
              </a:ext>
            </a:extLst>
          </p:cNvPr>
          <p:cNvPicPr/>
          <p:nvPr/>
        </p:nvPicPr>
        <p:blipFill rotWithShape="1">
          <a:blip r:embed="rId3" cstate="email">
            <a:extLst>
              <a:ext uri="{BEBA8EAE-BF5A-486C-A8C5-ECC9F3942E4B}">
                <a14:imgProps xmlns:a14="http://schemas.microsoft.com/office/drawing/2010/main">
                  <a14:imgLayer r:embed="rId4">
                    <a14:imgEffect>
                      <a14:backgroundRemoval t="2275" b="92698" l="4535" r="95233">
                        <a14:foregroundMark x1="70349" y1="33016" x2="70349" y2="33016"/>
                        <a14:foregroundMark x1="48023" y1="26296" x2="48023" y2="26296"/>
                        <a14:foregroundMark x1="46395" y1="21217" x2="46395" y2="21217"/>
                        <a14:foregroundMark x1="55233" y1="13651" x2="55233" y2="13651"/>
                        <a14:foregroundMark x1="55233" y1="13651" x2="55233" y2="13651"/>
                        <a14:foregroundMark x1="63953" y1="5238" x2="63953" y2="5238"/>
                        <a14:foregroundMark x1="74419" y1="49894" x2="74419" y2="49894"/>
                        <a14:foregroundMark x1="71977" y1="64603" x2="71977" y2="64603"/>
                        <a14:foregroundMark x1="63953" y1="68413" x2="67209" y2="68413"/>
                        <a14:foregroundMark x1="56047" y1="72222" x2="56047" y2="72222"/>
                        <a14:foregroundMark x1="34419" y1="72222" x2="34419" y2="72222"/>
                        <a14:foregroundMark x1="22442" y1="65450" x2="22442" y2="65450"/>
                        <a14:foregroundMark x1="20000" y1="57037" x2="20000" y2="57037"/>
                        <a14:foregroundMark x1="8023" y1="48201" x2="8023" y2="48201"/>
                        <a14:foregroundMark x1="18372" y1="37249" x2="18372" y2="37249"/>
                        <a14:foregroundMark x1="80814" y1="35132" x2="80814" y2="35132"/>
                        <a14:foregroundMark x1="92791" y1="41005" x2="92791" y2="41005"/>
                        <a14:foregroundMark x1="88837" y1="53651" x2="91977" y2="53651"/>
                        <a14:foregroundMark x1="70349" y1="92434" x2="70349" y2="92434"/>
                        <a14:foregroundMark x1="60000" y1="92857" x2="60000" y2="92857"/>
                        <a14:foregroundMark x1="49535" y1="92857" x2="49535" y2="92857"/>
                        <a14:foregroundMark x1="34419" y1="92857" x2="34419" y2="92857"/>
                        <a14:foregroundMark x1="34419" y1="92434" x2="34419" y2="92434"/>
                        <a14:foregroundMark x1="4767" y1="70952" x2="4767" y2="70952"/>
                        <a14:foregroundMark x1="95233" y1="58307" x2="95233" y2="58307"/>
                        <a14:foregroundMark x1="59186" y1="2275" x2="59186" y2="2275"/>
                        <a14:foregroundMark x1="4767" y1="57037" x2="4767" y2="57037"/>
                        <a14:backgroundMark x1="89651" y1="7725" x2="89651" y2="7725"/>
                        <a14:backgroundMark x1="89651" y1="14074" x2="89651" y2="14074"/>
                        <a14:backgroundMark x1="89651" y1="16614" x2="89651" y2="16614"/>
                        <a14:backgroundMark x1="14419" y1="9841" x2="14419" y2="9841"/>
                        <a14:backgroundMark x1="20814" y1="94497" x2="20814" y2="94497"/>
                      </a14:backgroundRemoval>
                    </a14:imgEffect>
                  </a14:imgLayer>
                </a14:imgProps>
              </a:ext>
              <a:ext uri="{28A0092B-C50C-407E-A947-70E740481C1C}">
                <a14:useLocalDpi xmlns:a14="http://schemas.microsoft.com/office/drawing/2010/main"/>
              </a:ext>
            </a:extLst>
          </a:blip>
          <a:srcRect t="20751" r="-1" b="28233"/>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p:spPr>
      </p:pic>
      <p:sp>
        <p:nvSpPr>
          <p:cNvPr id="4" name="Text Placeholder 3">
            <a:extLst>
              <a:ext uri="{FF2B5EF4-FFF2-40B4-BE49-F238E27FC236}">
                <a16:creationId xmlns:a16="http://schemas.microsoft.com/office/drawing/2014/main" id="{42A90CA1-FBA6-4120-B5C7-379CA4683F83}"/>
              </a:ext>
            </a:extLst>
          </p:cNvPr>
          <p:cNvSpPr>
            <a:spLocks noGrp="1"/>
          </p:cNvSpPr>
          <p:nvPr>
            <p:ph type="body" sz="half" idx="2"/>
          </p:nvPr>
        </p:nvSpPr>
        <p:spPr>
          <a:xfrm>
            <a:off x="6116569" y="1757362"/>
            <a:ext cx="5784919" cy="5100627"/>
          </a:xfrm>
        </p:spPr>
        <p:txBody>
          <a:bodyPr vert="horz" lIns="91440" tIns="45720" rIns="91440" bIns="45720" rtlCol="0">
            <a:normAutofit/>
          </a:bodyPr>
          <a:lstStyle/>
          <a:p>
            <a:pPr>
              <a:spcBef>
                <a:spcPts val="600"/>
              </a:spcBef>
              <a:spcAft>
                <a:spcPts val="600"/>
              </a:spcAft>
            </a:pPr>
            <a:r>
              <a:rPr lang="en-US" sz="2800" b="1" dirty="0">
                <a:effectLst/>
                <a:latin typeface="+mj-lt"/>
              </a:rPr>
              <a:t>Using the phrase “when…then…”</a:t>
            </a:r>
          </a:p>
          <a:p>
            <a:pPr>
              <a:spcAft>
                <a:spcPts val="800"/>
              </a:spcAft>
            </a:pPr>
            <a:endParaRPr lang="en-US" sz="2800" dirty="0">
              <a:effectLst/>
              <a:latin typeface="+mj-lt"/>
            </a:endParaRPr>
          </a:p>
          <a:p>
            <a:pPr>
              <a:spcAft>
                <a:spcPts val="800"/>
              </a:spcAft>
            </a:pPr>
            <a:r>
              <a:rPr lang="en-US" sz="2800" dirty="0">
                <a:effectLst/>
                <a:latin typeface="+mj-lt"/>
              </a:rPr>
              <a:t>“When I have finished in this shop, then we can go home”</a:t>
            </a:r>
          </a:p>
          <a:p>
            <a:pPr>
              <a:spcAft>
                <a:spcPts val="800"/>
              </a:spcAft>
            </a:pPr>
            <a:r>
              <a:rPr lang="en-US" sz="2800" dirty="0">
                <a:effectLst/>
                <a:latin typeface="+mj-lt"/>
              </a:rPr>
              <a:t>“When you have brushed your teeth, then we can have a story”</a:t>
            </a:r>
          </a:p>
          <a:p>
            <a:pPr>
              <a:spcAft>
                <a:spcPts val="800"/>
              </a:spcAft>
            </a:pPr>
            <a:r>
              <a:rPr lang="en-US" sz="2800" dirty="0">
                <a:effectLst/>
                <a:latin typeface="+mj-lt"/>
              </a:rPr>
              <a:t>“When you have finished the last sentence, then you can have 30 minutes on your device”</a:t>
            </a:r>
          </a:p>
        </p:txBody>
      </p:sp>
    </p:spTree>
    <p:extLst>
      <p:ext uri="{BB962C8B-B14F-4D97-AF65-F5344CB8AC3E}">
        <p14:creationId xmlns:p14="http://schemas.microsoft.com/office/powerpoint/2010/main" val="25429193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41CA8-D963-4E6B-9F82-AC75F5BB9757}"/>
              </a:ext>
            </a:extLst>
          </p:cNvPr>
          <p:cNvSpPr>
            <a:spLocks noGrp="1"/>
          </p:cNvSpPr>
          <p:nvPr>
            <p:ph type="title"/>
          </p:nvPr>
        </p:nvSpPr>
        <p:spPr>
          <a:xfrm>
            <a:off x="5192486" y="221218"/>
            <a:ext cx="6542314" cy="924956"/>
          </a:xfrm>
        </p:spPr>
        <p:txBody>
          <a:bodyPr vert="horz" lIns="91440" tIns="45720" rIns="91440" bIns="45720" rtlCol="0" anchor="b">
            <a:normAutofit/>
          </a:bodyPr>
          <a:lstStyle/>
          <a:p>
            <a:pPr>
              <a:spcAft>
                <a:spcPts val="800"/>
              </a:spcAft>
            </a:pPr>
            <a:r>
              <a:rPr lang="en-US" sz="4800" dirty="0">
                <a:effectLst/>
                <a:latin typeface="+mn-lt"/>
              </a:rPr>
              <a:t>Nice and nice</a:t>
            </a:r>
          </a:p>
        </p:txBody>
      </p:sp>
      <p:pic>
        <p:nvPicPr>
          <p:cNvPr id="6" name="Picture 5" descr="Answers to 'Graphing Patterns' Questions | Mr. Nasello's 6 N Blog">
            <a:hlinkClick r:id="rId2" tgtFrame="&quot;_blank&quot;"/>
            <a:extLst>
              <a:ext uri="{FF2B5EF4-FFF2-40B4-BE49-F238E27FC236}">
                <a16:creationId xmlns:a16="http://schemas.microsoft.com/office/drawing/2014/main" id="{21CEC6C5-0F7C-46C5-BD86-889717325E6F}"/>
              </a:ext>
            </a:extLst>
          </p:cNvPr>
          <p:cNvPicPr/>
          <p:nvPr/>
        </p:nvPicPr>
        <p:blipFill rotWithShape="1">
          <a:blip r:embed="rId3">
            <a:extLst>
              <a:ext uri="{28A0092B-C50C-407E-A947-70E740481C1C}">
                <a14:useLocalDpi xmlns:a14="http://schemas.microsoft.com/office/drawing/2010/main"/>
              </a:ext>
            </a:extLst>
          </a:blip>
          <a:srcRect/>
          <a:stretch/>
        </p:blipFill>
        <p:spPr bwMode="auto">
          <a:xfrm>
            <a:off x="20" y="1367390"/>
            <a:ext cx="4814868" cy="3871482"/>
          </a:xfrm>
          <a:prstGeom prst="rect">
            <a:avLst/>
          </a:prstGeom>
          <a:noFill/>
        </p:spPr>
      </p:pic>
      <p:sp>
        <p:nvSpPr>
          <p:cNvPr id="4" name="Text Placeholder 3">
            <a:extLst>
              <a:ext uri="{FF2B5EF4-FFF2-40B4-BE49-F238E27FC236}">
                <a16:creationId xmlns:a16="http://schemas.microsoft.com/office/drawing/2014/main" id="{42A90CA1-FBA6-4120-B5C7-379CA4683F83}"/>
              </a:ext>
            </a:extLst>
          </p:cNvPr>
          <p:cNvSpPr>
            <a:spLocks noGrp="1"/>
          </p:cNvSpPr>
          <p:nvPr>
            <p:ph type="body" sz="half" idx="2"/>
          </p:nvPr>
        </p:nvSpPr>
        <p:spPr>
          <a:xfrm>
            <a:off x="5192486" y="1367390"/>
            <a:ext cx="6751863" cy="5001102"/>
          </a:xfrm>
        </p:spPr>
        <p:txBody>
          <a:bodyPr vert="horz" lIns="91440" tIns="45720" rIns="91440" bIns="45720" rtlCol="0">
            <a:normAutofit lnSpcReduction="10000"/>
          </a:bodyPr>
          <a:lstStyle/>
          <a:p>
            <a:pPr>
              <a:spcBef>
                <a:spcPts val="600"/>
              </a:spcBef>
              <a:spcAft>
                <a:spcPts val="600"/>
              </a:spcAft>
            </a:pPr>
            <a:r>
              <a:rPr lang="en-US" sz="2400" b="1" dirty="0">
                <a:effectLst/>
                <a:latin typeface="+mj-lt"/>
              </a:rPr>
              <a:t>Child reluctant to carry out adult instruction</a:t>
            </a:r>
          </a:p>
          <a:p>
            <a:pPr>
              <a:spcAft>
                <a:spcPts val="800"/>
              </a:spcAft>
            </a:pPr>
            <a:endParaRPr lang="en-US" sz="2400" dirty="0">
              <a:effectLst/>
              <a:latin typeface="+mj-lt"/>
            </a:endParaRPr>
          </a:p>
          <a:p>
            <a:pPr>
              <a:spcAft>
                <a:spcPts val="800"/>
              </a:spcAft>
            </a:pPr>
            <a:r>
              <a:rPr lang="en-US" sz="2400" dirty="0">
                <a:effectLst/>
                <a:latin typeface="+mj-lt"/>
              </a:rPr>
              <a:t>“Are you going to use the spoon or fork to eat your dinner?”</a:t>
            </a:r>
          </a:p>
          <a:p>
            <a:pPr>
              <a:spcAft>
                <a:spcPts val="800"/>
              </a:spcAft>
            </a:pPr>
            <a:r>
              <a:rPr lang="en-US" sz="2400" dirty="0">
                <a:effectLst/>
                <a:latin typeface="+mj-lt"/>
              </a:rPr>
              <a:t>“Are you going to wear your pink tights or your white tights?”</a:t>
            </a:r>
          </a:p>
          <a:p>
            <a:pPr>
              <a:spcAft>
                <a:spcPts val="800"/>
              </a:spcAft>
            </a:pPr>
            <a:r>
              <a:rPr lang="en-US" sz="2400" dirty="0">
                <a:effectLst/>
                <a:latin typeface="+mj-lt"/>
              </a:rPr>
              <a:t>“Are you going to do your homework with a pen or pencil?”</a:t>
            </a:r>
          </a:p>
          <a:p>
            <a:pPr>
              <a:spcAft>
                <a:spcPts val="800"/>
              </a:spcAft>
            </a:pPr>
            <a:r>
              <a:rPr lang="en-US" sz="2400" dirty="0">
                <a:effectLst/>
                <a:latin typeface="+mj-lt"/>
              </a:rPr>
              <a:t>“Are you going to tidy up your toys with your monster hands or crab hands?”</a:t>
            </a:r>
          </a:p>
          <a:p>
            <a:pPr>
              <a:spcAft>
                <a:spcPts val="800"/>
              </a:spcAft>
            </a:pPr>
            <a:r>
              <a:rPr lang="en-US" sz="2400" b="1" dirty="0">
                <a:effectLst/>
                <a:latin typeface="+mj-lt"/>
              </a:rPr>
              <a:t>Giving the child a win-win choice</a:t>
            </a:r>
            <a:endParaRPr lang="en-US" sz="2400" dirty="0">
              <a:effectLst/>
              <a:latin typeface="+mj-lt"/>
            </a:endParaRPr>
          </a:p>
        </p:txBody>
      </p:sp>
      <p:sp>
        <p:nvSpPr>
          <p:cNvPr id="48" name="Rectangle 4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5542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CA5A2-EA31-45C8-B202-A1A64DBF31CF}"/>
              </a:ext>
            </a:extLst>
          </p:cNvPr>
          <p:cNvSpPr>
            <a:spLocks noGrp="1"/>
          </p:cNvSpPr>
          <p:nvPr>
            <p:ph type="title"/>
          </p:nvPr>
        </p:nvSpPr>
        <p:spPr>
          <a:xfrm>
            <a:off x="648929" y="446301"/>
            <a:ext cx="4944152" cy="774232"/>
          </a:xfrm>
        </p:spPr>
        <p:txBody>
          <a:bodyPr vert="horz" lIns="91440" tIns="45720" rIns="91440" bIns="45720" rtlCol="0" anchor="ctr">
            <a:normAutofit/>
          </a:bodyPr>
          <a:lstStyle/>
          <a:p>
            <a:r>
              <a:rPr lang="en-US" sz="4400" kern="1200" dirty="0">
                <a:solidFill>
                  <a:schemeClr val="tx1"/>
                </a:solidFill>
                <a:latin typeface="+mn-lt"/>
                <a:ea typeface="+mj-ea"/>
                <a:cs typeface="+mj-cs"/>
              </a:rPr>
              <a:t>Nice and nasty</a:t>
            </a:r>
          </a:p>
        </p:txBody>
      </p:sp>
      <p:sp>
        <p:nvSpPr>
          <p:cNvPr id="4" name="Text Placeholder 3">
            <a:extLst>
              <a:ext uri="{FF2B5EF4-FFF2-40B4-BE49-F238E27FC236}">
                <a16:creationId xmlns:a16="http://schemas.microsoft.com/office/drawing/2014/main" id="{15BBBDC8-F265-48FC-82DF-0EBBF281E44F}"/>
              </a:ext>
            </a:extLst>
          </p:cNvPr>
          <p:cNvSpPr>
            <a:spLocks noGrp="1"/>
          </p:cNvSpPr>
          <p:nvPr>
            <p:ph type="body" sz="half" idx="2"/>
          </p:nvPr>
        </p:nvSpPr>
        <p:spPr>
          <a:xfrm>
            <a:off x="648930" y="1541722"/>
            <a:ext cx="4944151" cy="4682098"/>
          </a:xfrm>
        </p:spPr>
        <p:txBody>
          <a:bodyPr vert="horz" lIns="91440" tIns="45720" rIns="91440" bIns="45720" rtlCol="0">
            <a:normAutofit lnSpcReduction="10000"/>
          </a:bodyPr>
          <a:lstStyle/>
          <a:p>
            <a:pPr>
              <a:spcBef>
                <a:spcPts val="600"/>
              </a:spcBef>
              <a:spcAft>
                <a:spcPts val="600"/>
              </a:spcAft>
            </a:pPr>
            <a:r>
              <a:rPr lang="en-US" sz="2400" b="1" dirty="0">
                <a:effectLst/>
                <a:latin typeface="+mj-lt"/>
              </a:rPr>
              <a:t>Using a matter of fact, controlled calm voice</a:t>
            </a:r>
          </a:p>
          <a:p>
            <a:pPr>
              <a:spcAft>
                <a:spcPts val="800"/>
              </a:spcAft>
            </a:pPr>
            <a:r>
              <a:rPr lang="en-US" sz="2400" b="1" dirty="0">
                <a:effectLst/>
                <a:latin typeface="+mj-lt"/>
              </a:rPr>
              <a:t> </a:t>
            </a:r>
            <a:endParaRPr lang="en-US" sz="2400" dirty="0">
              <a:effectLst/>
              <a:latin typeface="+mj-lt"/>
            </a:endParaRPr>
          </a:p>
          <a:p>
            <a:pPr>
              <a:spcAft>
                <a:spcPts val="800"/>
              </a:spcAft>
            </a:pPr>
            <a:r>
              <a:rPr lang="en-US" sz="2400" dirty="0">
                <a:effectLst/>
                <a:latin typeface="+mj-lt"/>
              </a:rPr>
              <a:t>“Either it’s finished/tidied now, or it will have to be instead of us going to the park”</a:t>
            </a:r>
          </a:p>
          <a:p>
            <a:pPr>
              <a:spcAft>
                <a:spcPts val="800"/>
              </a:spcAft>
            </a:pPr>
            <a:r>
              <a:rPr lang="en-US" sz="2400" dirty="0">
                <a:effectLst/>
                <a:latin typeface="+mj-lt"/>
              </a:rPr>
              <a:t>“You need to come off your ‘device’ now or you won’t be able to use it tomorrow”</a:t>
            </a:r>
          </a:p>
          <a:p>
            <a:pPr>
              <a:spcAft>
                <a:spcPts val="800"/>
              </a:spcAft>
            </a:pPr>
            <a:r>
              <a:rPr lang="en-US" sz="2400" dirty="0">
                <a:effectLst/>
                <a:latin typeface="+mj-lt"/>
              </a:rPr>
              <a:t>“Your toys need to go away now or during TV time.”</a:t>
            </a:r>
          </a:p>
          <a:p>
            <a:pPr indent="-228600">
              <a:buFont typeface="Arial" panose="020B0604020202020204" pitchFamily="34" charset="0"/>
              <a:buChar char="•"/>
            </a:pPr>
            <a:endParaRPr lang="en-US" sz="2000" dirty="0"/>
          </a:p>
        </p:txBody>
      </p:sp>
      <p:sp>
        <p:nvSpPr>
          <p:cNvPr id="11" name="Rectangle 1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humbs Up Thumbs Down Clip Art At Clker Com Vector - 600x350 PNG Download -  PNGkit">
            <a:hlinkClick r:id="rId2" tgtFrame="&quot;_blank&quot;"/>
            <a:extLst>
              <a:ext uri="{FF2B5EF4-FFF2-40B4-BE49-F238E27FC236}">
                <a16:creationId xmlns:a16="http://schemas.microsoft.com/office/drawing/2014/main" id="{D78E612D-6BC5-41DB-A9EA-227EC384A2B8}"/>
              </a:ext>
            </a:extLst>
          </p:cNvPr>
          <p:cNvPicPr>
            <a:picLocks noGrp="1"/>
          </p:cNvPicPr>
          <p:nvPr>
            <p:ph idx="1"/>
          </p:nvPr>
        </p:nvPicPr>
        <p:blipFill rotWithShape="1">
          <a:blip r:embed="rId3" cstate="email">
            <a:extLst>
              <a:ext uri="{BEBA8EAE-BF5A-486C-A8C5-ECC9F3942E4B}">
                <a14:imgProps xmlns:a14="http://schemas.microsoft.com/office/drawing/2010/main">
                  <a14:imgLayer r:embed="rId4">
                    <a14:imgEffect>
                      <a14:backgroundRemoval t="9535" b="90000" l="10000" r="90000">
                        <a14:foregroundMark x1="20610" y1="12326" x2="20610" y2="12326"/>
                        <a14:foregroundMark x1="22439" y1="29767" x2="22439" y2="29767"/>
                        <a14:foregroundMark x1="20976" y1="41860" x2="20976" y2="41860"/>
                        <a14:foregroundMark x1="23659" y1="55581" x2="23659" y2="55581"/>
                        <a14:foregroundMark x1="32073" y1="89767" x2="32073" y2="89767"/>
                        <a14:foregroundMark x1="34878" y1="9535" x2="34878" y2="9535"/>
                        <a14:foregroundMark x1="68293" y1="32791" x2="68293" y2="32791"/>
                        <a14:foregroundMark x1="79634" y1="43721" x2="79634" y2="43721"/>
                        <a14:foregroundMark x1="81098" y1="56047" x2="81098" y2="56047"/>
                        <a14:foregroundMark x1="81463" y1="70000" x2="81463" y2="70000"/>
                        <a14:foregroundMark x1="77683" y1="87907" x2="77683" y2="87907"/>
                        <a14:foregroundMark x1="69756" y1="57674" x2="69756" y2="57674"/>
                      </a14:backgroundRemoval>
                    </a14:imgEffect>
                  </a14:imgLayer>
                </a14:imgProps>
              </a:ext>
              <a:ext uri="{28A0092B-C50C-407E-A947-70E740481C1C}">
                <a14:useLocalDpi xmlns:a14="http://schemas.microsoft.com/office/drawing/2010/main"/>
              </a:ext>
            </a:extLst>
          </a:blip>
          <a:srcRect l="10511" r="10456"/>
          <a:stretch/>
        </p:blipFill>
        <p:spPr bwMode="auto">
          <a:xfrm rot="16200000">
            <a:off x="6548516" y="1704263"/>
            <a:ext cx="5187917" cy="3446227"/>
          </a:xfrm>
          <a:prstGeom prst="rect">
            <a:avLst/>
          </a:prstGeom>
          <a:noFill/>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5309517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7BB03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49EF3B-1C18-4D97-A0B9-375C79322837}"/>
              </a:ext>
            </a:extLst>
          </p:cNvPr>
          <p:cNvSpPr>
            <a:spLocks noGrp="1"/>
          </p:cNvSpPr>
          <p:nvPr>
            <p:ph type="title"/>
          </p:nvPr>
        </p:nvSpPr>
        <p:spPr>
          <a:xfrm>
            <a:off x="524256" y="491260"/>
            <a:ext cx="6616509" cy="1625210"/>
          </a:xfrm>
        </p:spPr>
        <p:txBody>
          <a:bodyPr vert="horz" lIns="91440" tIns="45720" rIns="91440" bIns="45720" rtlCol="0" anchor="ctr">
            <a:normAutofit/>
          </a:bodyPr>
          <a:lstStyle/>
          <a:p>
            <a:r>
              <a:rPr lang="en-US" sz="6600" dirty="0">
                <a:solidFill>
                  <a:srgbClr val="FFFFFF"/>
                </a:solidFill>
                <a:latin typeface="+mn-lt"/>
              </a:rPr>
              <a:t>Never say no</a:t>
            </a:r>
          </a:p>
        </p:txBody>
      </p:sp>
      <p:pic>
        <p:nvPicPr>
          <p:cNvPr id="5" name="Content Placeholder 4" descr="Free Yes Cliparts, Download Free Clip Art, Free Clip Art on Clipart Library">
            <a:hlinkClick r:id="rId2" tgtFrame="&quot;_blank&quot;"/>
            <a:extLst>
              <a:ext uri="{FF2B5EF4-FFF2-40B4-BE49-F238E27FC236}">
                <a16:creationId xmlns:a16="http://schemas.microsoft.com/office/drawing/2014/main" id="{62CB44DB-3B35-41B3-B2D4-1C53B171146F}"/>
              </a:ext>
            </a:extLst>
          </p:cNvPr>
          <p:cNvPicPr>
            <a:picLocks noGrp="1"/>
          </p:cNvPicPr>
          <p:nvPr>
            <p:ph idx="1"/>
          </p:nvPr>
        </p:nvPicPr>
        <p:blipFill rotWithShape="1">
          <a:blip r:embed="rId3" cstate="email">
            <a:extLst>
              <a:ext uri="{28A0092B-C50C-407E-A947-70E740481C1C}">
                <a14:useLocalDpi xmlns:a14="http://schemas.microsoft.com/office/drawing/2010/main"/>
              </a:ext>
            </a:extLst>
          </a:blip>
          <a:srcRect t="7676" r="1" b="5396"/>
          <a:stretch/>
        </p:blipFill>
        <p:spPr bwMode="auto">
          <a:xfrm>
            <a:off x="327547" y="2454903"/>
            <a:ext cx="7058306" cy="4080254"/>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91A9EBB-807D-4242-81F5-995D14B0F935}"/>
              </a:ext>
            </a:extLst>
          </p:cNvPr>
          <p:cNvSpPr>
            <a:spLocks noGrp="1"/>
          </p:cNvSpPr>
          <p:nvPr>
            <p:ph type="body" sz="half" idx="2"/>
          </p:nvPr>
        </p:nvSpPr>
        <p:spPr>
          <a:xfrm>
            <a:off x="7582563" y="669851"/>
            <a:ext cx="4198311" cy="5752214"/>
          </a:xfrm>
        </p:spPr>
        <p:txBody>
          <a:bodyPr vert="horz" lIns="91440" tIns="45720" rIns="91440" bIns="45720" rtlCol="0" anchor="ctr">
            <a:normAutofit lnSpcReduction="10000"/>
          </a:bodyPr>
          <a:lstStyle/>
          <a:p>
            <a:pPr>
              <a:spcBef>
                <a:spcPts val="600"/>
              </a:spcBef>
              <a:spcAft>
                <a:spcPts val="600"/>
              </a:spcAft>
            </a:pPr>
            <a:r>
              <a:rPr lang="en-US" sz="2400" b="1" dirty="0">
                <a:solidFill>
                  <a:srgbClr val="FFFFFF"/>
                </a:solidFill>
                <a:effectLst/>
                <a:latin typeface="+mj-lt"/>
              </a:rPr>
              <a:t>Sometimes we have to say “No” but for other times, try this… “Yes, as soon as you have…”</a:t>
            </a:r>
          </a:p>
          <a:p>
            <a:pPr>
              <a:spcAft>
                <a:spcPts val="800"/>
              </a:spcAft>
            </a:pPr>
            <a:endParaRPr lang="en-US" sz="2400" dirty="0">
              <a:solidFill>
                <a:srgbClr val="FFFFFF"/>
              </a:solidFill>
              <a:effectLst/>
              <a:latin typeface="+mj-lt"/>
            </a:endParaRPr>
          </a:p>
          <a:p>
            <a:pPr>
              <a:spcAft>
                <a:spcPts val="800"/>
              </a:spcAft>
            </a:pPr>
            <a:r>
              <a:rPr lang="en-US" sz="2400" dirty="0">
                <a:solidFill>
                  <a:srgbClr val="FFFFFF"/>
                </a:solidFill>
                <a:effectLst/>
                <a:latin typeface="+mj-lt"/>
              </a:rPr>
              <a:t>“I want </a:t>
            </a:r>
            <a:r>
              <a:rPr lang="en-US" sz="2400" dirty="0" err="1">
                <a:solidFill>
                  <a:srgbClr val="FFFFFF"/>
                </a:solidFill>
                <a:latin typeface="+mj-lt"/>
              </a:rPr>
              <a:t>Noura</a:t>
            </a:r>
            <a:r>
              <a:rPr lang="en-US" sz="2400" dirty="0">
                <a:solidFill>
                  <a:srgbClr val="FFFFFF"/>
                </a:solidFill>
                <a:effectLst/>
                <a:latin typeface="+mj-lt"/>
              </a:rPr>
              <a:t> to come round and play today!”  “Yes, she can come round, although not today.  She can come on…”</a:t>
            </a:r>
          </a:p>
          <a:p>
            <a:pPr>
              <a:spcAft>
                <a:spcPts val="800"/>
              </a:spcAft>
            </a:pPr>
            <a:r>
              <a:rPr lang="en-US" sz="2400" dirty="0">
                <a:solidFill>
                  <a:srgbClr val="FFFFFF"/>
                </a:solidFill>
                <a:effectLst/>
                <a:latin typeface="+mj-lt"/>
              </a:rPr>
              <a:t>“Can I go on the iPad?”  “Yes, as soon as you’ve finished tidying away the game you have just been playing with!”</a:t>
            </a:r>
          </a:p>
          <a:p>
            <a:pPr>
              <a:spcAft>
                <a:spcPts val="800"/>
              </a:spcAft>
            </a:pPr>
            <a:r>
              <a:rPr lang="en-US" sz="2400" dirty="0">
                <a:solidFill>
                  <a:srgbClr val="FFFFFF"/>
                </a:solidFill>
                <a:effectLst/>
                <a:latin typeface="+mj-lt"/>
              </a:rPr>
              <a:t>“Can I have a biscuit?”  “Yes, as soon as you have finished your sandwich.”</a:t>
            </a:r>
          </a:p>
          <a:p>
            <a:pPr indent="-228600">
              <a:buFont typeface="Arial" panose="020B0604020202020204" pitchFamily="34" charset="0"/>
              <a:buChar char="•"/>
            </a:pPr>
            <a:endParaRPr lang="en-US" sz="1700" dirty="0">
              <a:solidFill>
                <a:srgbClr val="FFFFFF"/>
              </a:solidFill>
            </a:endParaRPr>
          </a:p>
        </p:txBody>
      </p:sp>
    </p:spTree>
    <p:extLst>
      <p:ext uri="{BB962C8B-B14F-4D97-AF65-F5344CB8AC3E}">
        <p14:creationId xmlns:p14="http://schemas.microsoft.com/office/powerpoint/2010/main" val="41706743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2626-BE13-4816-9525-5695AC2E33FC}"/>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dirty="0">
                <a:latin typeface="+mn-lt"/>
              </a:rPr>
              <a:t>Ear shotting</a:t>
            </a:r>
          </a:p>
        </p:txBody>
      </p:sp>
      <p:sp>
        <p:nvSpPr>
          <p:cNvPr id="10" name="Rectangle 9">
            <a:extLst>
              <a:ext uri="{FF2B5EF4-FFF2-40B4-BE49-F238E27FC236}">
                <a16:creationId xmlns:a16="http://schemas.microsoft.com/office/drawing/2014/main" id="{C7B97305-E151-42DC-94BA-BF01D95D3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descr="Free Listen Cliparts, Download Free Clip Art, Free Clip Art on Clipart  Library">
            <a:hlinkClick r:id="rId2" tgtFrame="&quot;_blank&quot;"/>
            <a:extLst>
              <a:ext uri="{FF2B5EF4-FFF2-40B4-BE49-F238E27FC236}">
                <a16:creationId xmlns:a16="http://schemas.microsoft.com/office/drawing/2014/main" id="{54F98456-8385-4789-98CF-C03989D50EE1}"/>
              </a:ext>
            </a:extLst>
          </p:cNvPr>
          <p:cNvPicPr>
            <a:picLocks noGrp="1"/>
          </p:cNvPicPr>
          <p:nvPr>
            <p:ph type="pic" idx="1"/>
          </p:nvPr>
        </p:nvPicPr>
        <p:blipFill rotWithShape="1">
          <a:blip r:embed="rId3" cstate="email">
            <a:extLst>
              <a:ext uri="{28A0092B-C50C-407E-A947-70E740481C1C}">
                <a14:useLocalDpi xmlns:a14="http://schemas.microsoft.com/office/drawing/2010/main"/>
              </a:ext>
            </a:extLst>
          </a:blip>
          <a:srcRect b="-2"/>
          <a:stretch/>
        </p:blipFill>
        <p:spPr bwMode="auto">
          <a:xfrm>
            <a:off x="799188" y="1904281"/>
            <a:ext cx="3374810" cy="4272681"/>
          </a:xfrm>
          <a:prstGeom prst="rect">
            <a:avLst/>
          </a:prstGeom>
          <a:noFill/>
        </p:spPr>
      </p:pic>
      <p:sp>
        <p:nvSpPr>
          <p:cNvPr id="4" name="Text Placeholder 3">
            <a:extLst>
              <a:ext uri="{FF2B5EF4-FFF2-40B4-BE49-F238E27FC236}">
                <a16:creationId xmlns:a16="http://schemas.microsoft.com/office/drawing/2014/main" id="{938906A9-9C24-4F7A-A043-EA00E82B1A46}"/>
              </a:ext>
            </a:extLst>
          </p:cNvPr>
          <p:cNvSpPr>
            <a:spLocks noGrp="1"/>
          </p:cNvSpPr>
          <p:nvPr>
            <p:ph type="body" sz="half" idx="2"/>
          </p:nvPr>
        </p:nvSpPr>
        <p:spPr>
          <a:xfrm>
            <a:off x="4636008" y="1825624"/>
            <a:ext cx="7336252" cy="4872887"/>
          </a:xfrm>
        </p:spPr>
        <p:txBody>
          <a:bodyPr vert="horz" lIns="91440" tIns="45720" rIns="91440" bIns="45720" rtlCol="0">
            <a:normAutofit/>
          </a:bodyPr>
          <a:lstStyle/>
          <a:p>
            <a:pPr>
              <a:spcBef>
                <a:spcPts val="600"/>
              </a:spcBef>
              <a:spcAft>
                <a:spcPts val="600"/>
              </a:spcAft>
            </a:pPr>
            <a:r>
              <a:rPr lang="en-US" sz="2000" b="1" dirty="0">
                <a:effectLst/>
                <a:latin typeface="+mj-lt"/>
              </a:rPr>
              <a:t>Speaking aloud within the child’s ear shot.</a:t>
            </a:r>
          </a:p>
          <a:p>
            <a:pPr>
              <a:spcAft>
                <a:spcPts val="800"/>
              </a:spcAft>
            </a:pPr>
            <a:r>
              <a:rPr lang="en-US" sz="2000" dirty="0">
                <a:effectLst/>
                <a:latin typeface="+mj-lt"/>
              </a:rPr>
              <a:t> </a:t>
            </a:r>
          </a:p>
          <a:p>
            <a:pPr>
              <a:spcAft>
                <a:spcPts val="800"/>
              </a:spcAft>
            </a:pPr>
            <a:r>
              <a:rPr lang="en-US" sz="2000" b="1" dirty="0">
                <a:effectLst/>
                <a:latin typeface="+mj-lt"/>
              </a:rPr>
              <a:t>This technique can be used in a variety of ways.  The adult speaks out loud to another adult or child in the room within the child’s ear shot.</a:t>
            </a:r>
            <a:endParaRPr lang="en-US" sz="2000" dirty="0">
              <a:effectLst/>
              <a:latin typeface="+mj-lt"/>
            </a:endParaRPr>
          </a:p>
          <a:p>
            <a:pPr>
              <a:spcAft>
                <a:spcPts val="800"/>
              </a:spcAft>
            </a:pPr>
            <a:r>
              <a:rPr lang="en-US" sz="2000" dirty="0">
                <a:effectLst/>
                <a:latin typeface="+mj-lt"/>
              </a:rPr>
              <a:t>“Wow, I’m so proud of </a:t>
            </a:r>
            <a:r>
              <a:rPr lang="en-US" sz="2000" dirty="0">
                <a:latin typeface="+mj-lt"/>
              </a:rPr>
              <a:t>Ahmed</a:t>
            </a:r>
            <a:r>
              <a:rPr lang="en-US" sz="2000" dirty="0">
                <a:effectLst/>
                <a:latin typeface="+mj-lt"/>
              </a:rPr>
              <a:t> this morning helping me with the breakfast dishes.  When he’s finished putting his toys away, I’m wondering if he would like to bake some cakes?”</a:t>
            </a:r>
          </a:p>
          <a:p>
            <a:pPr>
              <a:spcAft>
                <a:spcPts val="800"/>
              </a:spcAft>
            </a:pPr>
            <a:r>
              <a:rPr lang="en-US" sz="2000" dirty="0">
                <a:effectLst/>
                <a:latin typeface="+mj-lt"/>
              </a:rPr>
              <a:t>“Dad, I think </a:t>
            </a:r>
            <a:r>
              <a:rPr lang="en-US" sz="2000" dirty="0">
                <a:latin typeface="+mj-lt"/>
              </a:rPr>
              <a:t>Archie</a:t>
            </a:r>
            <a:r>
              <a:rPr lang="en-US" sz="2000" dirty="0">
                <a:effectLst/>
                <a:latin typeface="+mj-lt"/>
              </a:rPr>
              <a:t> can do his homework if he reads it carefully, but I’m wondering if he would like one of us to help?”</a:t>
            </a:r>
          </a:p>
          <a:p>
            <a:pPr>
              <a:spcAft>
                <a:spcPts val="800"/>
              </a:spcAft>
            </a:pPr>
            <a:r>
              <a:rPr lang="en-US" sz="2000" dirty="0">
                <a:effectLst/>
                <a:latin typeface="+mj-lt"/>
              </a:rPr>
              <a:t>“</a:t>
            </a:r>
            <a:r>
              <a:rPr lang="en-US" sz="2000" dirty="0">
                <a:latin typeface="+mj-lt"/>
              </a:rPr>
              <a:t>Charlie</a:t>
            </a:r>
            <a:r>
              <a:rPr lang="en-US" sz="2000" dirty="0">
                <a:effectLst/>
                <a:latin typeface="+mj-lt"/>
              </a:rPr>
              <a:t> (brother), I can see that Sarah’s cheeks are very red, I’m wondering if she’s cross you took the toy away from her?”</a:t>
            </a:r>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24104952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B919A2-CA05-4AA6-81B1-9086FA7E5B07}"/>
              </a:ext>
            </a:extLst>
          </p:cNvPr>
          <p:cNvSpPr>
            <a:spLocks noGrp="1"/>
          </p:cNvSpPr>
          <p:nvPr>
            <p:ph type="title"/>
          </p:nvPr>
        </p:nvSpPr>
        <p:spPr>
          <a:xfrm>
            <a:off x="124047" y="4795284"/>
            <a:ext cx="3767469" cy="1213404"/>
          </a:xfrm>
        </p:spPr>
        <p:txBody>
          <a:bodyPr vert="horz" lIns="91440" tIns="45720" rIns="91440" bIns="45720" rtlCol="0" anchor="t">
            <a:normAutofit/>
          </a:bodyPr>
          <a:lstStyle/>
          <a:p>
            <a:r>
              <a:rPr lang="en-US" sz="4000" dirty="0">
                <a:solidFill>
                  <a:schemeClr val="bg1"/>
                </a:solidFill>
                <a:latin typeface="+mn-lt"/>
              </a:rPr>
              <a:t>Don’t say don’t</a:t>
            </a:r>
          </a:p>
        </p:txBody>
      </p:sp>
      <p:pic>
        <p:nvPicPr>
          <p:cNvPr id="6" name="Content Placeholder 5" descr="Red Stop Go Stock Illustrations – 571 Red Stop Go Stock Illustrations,  Vectors &amp; Clipart - Dreamstime">
            <a:hlinkClick r:id="rId2" tgtFrame="&quot;_blank&quot;"/>
            <a:extLst>
              <a:ext uri="{FF2B5EF4-FFF2-40B4-BE49-F238E27FC236}">
                <a16:creationId xmlns:a16="http://schemas.microsoft.com/office/drawing/2014/main" id="{04C00C13-0255-41E0-BA25-9BCE8C81EA61}"/>
              </a:ext>
            </a:extLst>
          </p:cNvPr>
          <p:cNvPicPr>
            <a:picLocks noGrp="1"/>
          </p:cNvPicPr>
          <p:nvPr>
            <p:ph idx="1"/>
          </p:nvPr>
        </p:nvPicPr>
        <p:blipFill rotWithShape="1">
          <a:blip r:embed="rId3">
            <a:extLst>
              <a:ext uri="{28A0092B-C50C-407E-A947-70E740481C1C}">
                <a14:useLocalDpi xmlns:a14="http://schemas.microsoft.com/office/drawing/2010/main"/>
              </a:ext>
            </a:extLst>
          </a:blip>
          <a:srcRect/>
          <a:stretch/>
        </p:blipFill>
        <p:spPr bwMode="auto">
          <a:xfrm>
            <a:off x="20" y="2"/>
            <a:ext cx="12191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a:noFill/>
          <a:extLst>
            <a:ext uri="{53640926-AAD7-44D8-BBD7-CCE9431645EC}">
              <a14:shadowObscured xmlns:a14="http://schemas.microsoft.com/office/drawing/2010/main"/>
            </a:ext>
          </a:extLst>
        </p:spPr>
      </p:pic>
      <p:grpSp>
        <p:nvGrpSpPr>
          <p:cNvPr id="13" name="Group 12">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12192000" cy="757168"/>
            <a:chOff x="0" y="2959818"/>
            <a:chExt cx="12192000" cy="757168"/>
          </a:xfrm>
        </p:grpSpPr>
        <p:sp>
          <p:nvSpPr>
            <p:cNvPr id="14" name="Freeform: Shape 13">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extLst>
                  <a:ext uri="{28A0092B-C50C-407E-A947-70E740481C1C}">
                    <a14:useLocalDpi xmlns:a14="http://schemas.microsoft.com/office/drawing/2010/main"/>
                  </a:ext>
                </a:extLst>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 Placeholder 3">
            <a:extLst>
              <a:ext uri="{FF2B5EF4-FFF2-40B4-BE49-F238E27FC236}">
                <a16:creationId xmlns:a16="http://schemas.microsoft.com/office/drawing/2014/main" id="{64DDBC99-5D39-4102-B0A3-68B66AA22C2E}"/>
              </a:ext>
            </a:extLst>
          </p:cNvPr>
          <p:cNvSpPr>
            <a:spLocks noGrp="1"/>
          </p:cNvSpPr>
          <p:nvPr>
            <p:ph type="body" sz="half" idx="2"/>
          </p:nvPr>
        </p:nvSpPr>
        <p:spPr>
          <a:xfrm>
            <a:off x="3551274" y="3802673"/>
            <a:ext cx="8516679" cy="2874129"/>
          </a:xfrm>
        </p:spPr>
        <p:txBody>
          <a:bodyPr vert="horz" lIns="91440" tIns="45720" rIns="91440" bIns="45720" rtlCol="0">
            <a:normAutofit fontScale="92500" lnSpcReduction="20000"/>
          </a:bodyPr>
          <a:lstStyle/>
          <a:p>
            <a:pPr>
              <a:spcBef>
                <a:spcPts val="600"/>
              </a:spcBef>
              <a:spcAft>
                <a:spcPts val="600"/>
              </a:spcAft>
            </a:pPr>
            <a:r>
              <a:rPr lang="en-US" sz="1800" b="1" dirty="0">
                <a:solidFill>
                  <a:schemeClr val="bg1">
                    <a:alpha val="80000"/>
                  </a:schemeClr>
                </a:solidFill>
                <a:effectLst/>
                <a:latin typeface="+mj-lt"/>
              </a:rPr>
              <a:t>Frame instructions positively.  </a:t>
            </a:r>
            <a:endParaRPr lang="en-US" sz="1800" dirty="0">
              <a:solidFill>
                <a:schemeClr val="bg1">
                  <a:alpha val="80000"/>
                </a:schemeClr>
              </a:solidFill>
              <a:effectLst/>
              <a:latin typeface="+mj-lt"/>
            </a:endParaRPr>
          </a:p>
          <a:p>
            <a:pPr>
              <a:spcBef>
                <a:spcPts val="600"/>
              </a:spcBef>
              <a:spcAft>
                <a:spcPts val="600"/>
              </a:spcAft>
            </a:pPr>
            <a:endParaRPr lang="en-US" sz="1800" b="1" dirty="0">
              <a:solidFill>
                <a:schemeClr val="bg1">
                  <a:alpha val="80000"/>
                </a:schemeClr>
              </a:solidFill>
              <a:effectLst/>
              <a:latin typeface="+mj-lt"/>
            </a:endParaRPr>
          </a:p>
          <a:p>
            <a:pPr>
              <a:spcBef>
                <a:spcPts val="600"/>
              </a:spcBef>
              <a:spcAft>
                <a:spcPts val="600"/>
              </a:spcAft>
            </a:pPr>
            <a:r>
              <a:rPr lang="en-US" sz="1800" b="1" dirty="0">
                <a:solidFill>
                  <a:schemeClr val="bg1">
                    <a:alpha val="80000"/>
                  </a:schemeClr>
                </a:solidFill>
                <a:effectLst/>
                <a:latin typeface="+mj-lt"/>
              </a:rPr>
              <a:t>We often (unintentionally) give children ideas of what to do when we are trying to get them to stop doing something.</a:t>
            </a:r>
          </a:p>
          <a:p>
            <a:pPr>
              <a:spcBef>
                <a:spcPts val="600"/>
              </a:spcBef>
              <a:spcAft>
                <a:spcPts val="600"/>
              </a:spcAft>
            </a:pPr>
            <a:r>
              <a:rPr lang="en-US" sz="1800" dirty="0">
                <a:solidFill>
                  <a:schemeClr val="bg1">
                    <a:alpha val="80000"/>
                  </a:schemeClr>
                </a:solidFill>
                <a:effectLst/>
                <a:latin typeface="+mj-lt"/>
              </a:rPr>
              <a:t> </a:t>
            </a:r>
          </a:p>
          <a:p>
            <a:pPr>
              <a:spcAft>
                <a:spcPts val="800"/>
              </a:spcAft>
            </a:pPr>
            <a:r>
              <a:rPr lang="en-US" sz="1800" dirty="0">
                <a:solidFill>
                  <a:schemeClr val="bg1">
                    <a:alpha val="80000"/>
                  </a:schemeClr>
                </a:solidFill>
                <a:effectLst/>
                <a:latin typeface="+mj-lt"/>
              </a:rPr>
              <a:t>“Walking down the stairs Ali, thank you”, rather than, “Don’t jump!”</a:t>
            </a:r>
          </a:p>
          <a:p>
            <a:pPr>
              <a:spcAft>
                <a:spcPts val="800"/>
              </a:spcAft>
            </a:pPr>
            <a:r>
              <a:rPr lang="en-US" sz="1800" dirty="0">
                <a:solidFill>
                  <a:schemeClr val="bg1">
                    <a:alpha val="80000"/>
                  </a:schemeClr>
                </a:solidFill>
                <a:effectLst/>
                <a:latin typeface="+mj-lt"/>
              </a:rPr>
              <a:t>(Waiting to go out the front door) “Remember we walk together.”</a:t>
            </a:r>
          </a:p>
          <a:p>
            <a:pPr>
              <a:spcAft>
                <a:spcPts val="800"/>
              </a:spcAft>
            </a:pPr>
            <a:r>
              <a:rPr lang="en-US" sz="1800" dirty="0">
                <a:solidFill>
                  <a:schemeClr val="bg1">
                    <a:alpha val="80000"/>
                  </a:schemeClr>
                </a:solidFill>
                <a:effectLst/>
                <a:latin typeface="+mj-lt"/>
              </a:rPr>
              <a:t>“Put that down </a:t>
            </a:r>
            <a:r>
              <a:rPr lang="en-US" sz="1800" dirty="0">
                <a:solidFill>
                  <a:schemeClr val="bg1">
                    <a:alpha val="80000"/>
                  </a:schemeClr>
                </a:solidFill>
                <a:latin typeface="+mj-lt"/>
              </a:rPr>
              <a:t>Olivia</a:t>
            </a:r>
            <a:r>
              <a:rPr lang="en-US" sz="1800" dirty="0">
                <a:solidFill>
                  <a:schemeClr val="bg1">
                    <a:alpha val="80000"/>
                  </a:schemeClr>
                </a:solidFill>
                <a:effectLst/>
                <a:latin typeface="+mj-lt"/>
              </a:rPr>
              <a:t>, thank you” rather than, “don’t throw that”</a:t>
            </a:r>
          </a:p>
          <a:p>
            <a:pPr indent="-228600">
              <a:buFont typeface="Arial" panose="020B0604020202020204" pitchFamily="34" charset="0"/>
              <a:buChar char="•"/>
            </a:pPr>
            <a:endParaRPr lang="en-US" sz="600" dirty="0">
              <a:solidFill>
                <a:schemeClr val="bg1">
                  <a:alpha val="80000"/>
                </a:schemeClr>
              </a:solidFill>
            </a:endParaRPr>
          </a:p>
        </p:txBody>
      </p:sp>
    </p:spTree>
    <p:extLst>
      <p:ext uri="{BB962C8B-B14F-4D97-AF65-F5344CB8AC3E}">
        <p14:creationId xmlns:p14="http://schemas.microsoft.com/office/powerpoint/2010/main" val="3375805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2CAC42F-24F3-4D92-9C2E-2B0BE79406D4}"/>
              </a:ext>
            </a:extLst>
          </p:cNvPr>
          <p:cNvGrpSpPr/>
          <p:nvPr/>
        </p:nvGrpSpPr>
        <p:grpSpPr>
          <a:xfrm>
            <a:off x="3252218" y="408518"/>
            <a:ext cx="5692116" cy="5359625"/>
            <a:chOff x="-1512328" y="652208"/>
            <a:chExt cx="5970976" cy="5845984"/>
          </a:xfrm>
        </p:grpSpPr>
        <p:sp>
          <p:nvSpPr>
            <p:cNvPr id="2" name="Oval 1">
              <a:extLst>
                <a:ext uri="{FF2B5EF4-FFF2-40B4-BE49-F238E27FC236}">
                  <a16:creationId xmlns:a16="http://schemas.microsoft.com/office/drawing/2014/main" id="{599A2969-0746-4785-9A82-2125257B9FBF}"/>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EAD5CCBB-17F9-4089-94A3-F299DD9EED4B}"/>
                </a:ext>
              </a:extLst>
            </p:cNvPr>
            <p:cNvSpPr txBox="1"/>
            <p:nvPr/>
          </p:nvSpPr>
          <p:spPr>
            <a:xfrm>
              <a:off x="-1072778" y="1980029"/>
              <a:ext cx="5159902" cy="1913522"/>
            </a:xfrm>
            <a:prstGeom prst="rect">
              <a:avLst/>
            </a:prstGeom>
            <a:noFill/>
          </p:spPr>
          <p:txBody>
            <a:bodyPr wrap="square" lIns="91440" tIns="45720" rIns="91440" bIns="45720" rtlCol="0" anchor="t">
              <a:spAutoFit/>
            </a:bodyPr>
            <a:lstStyle/>
            <a:p>
              <a:pPr algn="ctr"/>
              <a:r>
                <a:rPr lang="en-GB" sz="5400" b="1" dirty="0">
                  <a:solidFill>
                    <a:schemeClr val="bg1"/>
                  </a:solidFill>
                  <a:latin typeface="Stencil"/>
                  <a:cs typeface="Raavi"/>
                </a:rPr>
                <a:t>Information directory</a:t>
              </a:r>
            </a:p>
          </p:txBody>
        </p:sp>
        <p:pic>
          <p:nvPicPr>
            <p:cNvPr id="9" name="Graphic 8" descr="Signpost">
              <a:hlinkClick r:id="rId2"/>
              <a:extLst>
                <a:ext uri="{FF2B5EF4-FFF2-40B4-BE49-F238E27FC236}">
                  <a16:creationId xmlns:a16="http://schemas.microsoft.com/office/drawing/2014/main" id="{010E5D85-98F3-4070-89E2-5C922181482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73795" y="3674298"/>
              <a:ext cx="2398727" cy="2398727"/>
            </a:xfrm>
            <a:prstGeom prst="rect">
              <a:avLst/>
            </a:prstGeom>
          </p:spPr>
        </p:pic>
      </p:grpSp>
      <p:sp>
        <p:nvSpPr>
          <p:cNvPr id="4" name="TextBox 3">
            <a:extLst>
              <a:ext uri="{FF2B5EF4-FFF2-40B4-BE49-F238E27FC236}">
                <a16:creationId xmlns:a16="http://schemas.microsoft.com/office/drawing/2014/main" id="{913C7891-C20E-467F-B228-218B919CD492}"/>
              </a:ext>
            </a:extLst>
          </p:cNvPr>
          <p:cNvSpPr txBox="1"/>
          <p:nvPr/>
        </p:nvSpPr>
        <p:spPr>
          <a:xfrm>
            <a:off x="8514378" y="5232130"/>
            <a:ext cx="3351328" cy="923330"/>
          </a:xfrm>
          <a:prstGeom prst="rect">
            <a:avLst/>
          </a:prstGeom>
          <a:noFill/>
        </p:spPr>
        <p:txBody>
          <a:bodyPr wrap="square" lIns="91440" tIns="45720" rIns="91440" bIns="45720" rtlCol="0" anchor="t">
            <a:spAutoFit/>
          </a:bodyPr>
          <a:lstStyle/>
          <a:p>
            <a:pPr algn="ctr"/>
            <a:r>
              <a:rPr lang="en-GB" dirty="0">
                <a:solidFill>
                  <a:schemeClr val="bg1"/>
                </a:solidFill>
              </a:rPr>
              <a:t>Control + Click the link on the following slide to jump to relevant sections</a:t>
            </a:r>
            <a:endParaRPr lang="en-GB" dirty="0">
              <a:solidFill>
                <a:schemeClr val="bg1"/>
              </a:solidFill>
              <a:cs typeface="Calibri"/>
            </a:endParaRPr>
          </a:p>
        </p:txBody>
      </p:sp>
      <p:pic>
        <p:nvPicPr>
          <p:cNvPr id="25" name="Graphic 24" descr="Direction">
            <a:extLst>
              <a:ext uri="{FF2B5EF4-FFF2-40B4-BE49-F238E27FC236}">
                <a16:creationId xmlns:a16="http://schemas.microsoft.com/office/drawing/2014/main" id="{6951120D-A67C-43A4-8B60-4B362B58DE3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8220000">
            <a:off x="9842358" y="5917941"/>
            <a:ext cx="695368" cy="695368"/>
          </a:xfrm>
          <a:prstGeom prst="rect">
            <a:avLst/>
          </a:prstGeom>
        </p:spPr>
      </p:pic>
      <p:sp>
        <p:nvSpPr>
          <p:cNvPr id="5" name="TextBox 4">
            <a:extLst>
              <a:ext uri="{FF2B5EF4-FFF2-40B4-BE49-F238E27FC236}">
                <a16:creationId xmlns:a16="http://schemas.microsoft.com/office/drawing/2014/main" id="{04C92FA9-4358-459D-93E5-F8B740EE6AD6}"/>
              </a:ext>
            </a:extLst>
          </p:cNvPr>
          <p:cNvSpPr txBox="1"/>
          <p:nvPr/>
        </p:nvSpPr>
        <p:spPr>
          <a:xfrm>
            <a:off x="240265" y="5350441"/>
            <a:ext cx="2989455" cy="1384995"/>
          </a:xfrm>
          <a:prstGeom prst="rect">
            <a:avLst/>
          </a:prstGeom>
          <a:solidFill>
            <a:schemeClr val="bg1"/>
          </a:solidFill>
          <a:effectLst>
            <a:softEdge rad="31750"/>
          </a:effectLst>
        </p:spPr>
        <p:txBody>
          <a:bodyPr wrap="square" rtlCol="0">
            <a:spAutoFit/>
          </a:bodyPr>
          <a:lstStyle/>
          <a:p>
            <a:pPr algn="ctr"/>
            <a:r>
              <a:rPr lang="en-GB" sz="1400" dirty="0">
                <a:solidFill>
                  <a:schemeClr val="accent6">
                    <a:lumMod val="50000"/>
                  </a:schemeClr>
                </a:solidFill>
              </a:rPr>
              <a:t>Look for this symbol for websites with sections suitable for children and young people. Remember to check the appropriateness of each site to your child as many are aimed at older children and teenagers.</a:t>
            </a:r>
          </a:p>
        </p:txBody>
      </p:sp>
      <p:pic>
        <p:nvPicPr>
          <p:cNvPr id="8" name="Graphic 7" descr="Thumbs up sign outline">
            <a:extLst>
              <a:ext uri="{FF2B5EF4-FFF2-40B4-BE49-F238E27FC236}">
                <a16:creationId xmlns:a16="http://schemas.microsoft.com/office/drawing/2014/main" id="{CF3CBA19-BC31-465C-916E-48135BAAA13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40265" y="4436041"/>
            <a:ext cx="914400" cy="914400"/>
          </a:xfrm>
          <a:prstGeom prst="rect">
            <a:avLst/>
          </a:prstGeom>
        </p:spPr>
      </p:pic>
      <p:pic>
        <p:nvPicPr>
          <p:cNvPr id="11" name="Graphic 10" descr="Telephone with solid fill">
            <a:extLst>
              <a:ext uri="{FF2B5EF4-FFF2-40B4-BE49-F238E27FC236}">
                <a16:creationId xmlns:a16="http://schemas.microsoft.com/office/drawing/2014/main" id="{9B792D81-194D-4627-BF76-EE4EA4E4688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315505" y="5354693"/>
            <a:ext cx="914400" cy="914400"/>
          </a:xfrm>
          <a:prstGeom prst="rect">
            <a:avLst/>
          </a:prstGeom>
        </p:spPr>
      </p:pic>
      <p:sp>
        <p:nvSpPr>
          <p:cNvPr id="13" name="TextBox 12">
            <a:extLst>
              <a:ext uri="{FF2B5EF4-FFF2-40B4-BE49-F238E27FC236}">
                <a16:creationId xmlns:a16="http://schemas.microsoft.com/office/drawing/2014/main" id="{CEFAFA19-616A-4F4D-9EEA-7ABCDBAF43FD}"/>
              </a:ext>
            </a:extLst>
          </p:cNvPr>
          <p:cNvSpPr txBox="1"/>
          <p:nvPr/>
        </p:nvSpPr>
        <p:spPr>
          <a:xfrm>
            <a:off x="3375600" y="6206514"/>
            <a:ext cx="2286701" cy="523220"/>
          </a:xfrm>
          <a:prstGeom prst="rect">
            <a:avLst/>
          </a:prstGeom>
          <a:solidFill>
            <a:schemeClr val="bg1"/>
          </a:solidFill>
          <a:effectLst>
            <a:softEdge rad="31750"/>
          </a:effectLst>
        </p:spPr>
        <p:txBody>
          <a:bodyPr wrap="square" rtlCol="0">
            <a:spAutoFit/>
          </a:bodyPr>
          <a:lstStyle/>
          <a:p>
            <a:pPr algn="ctr"/>
            <a:r>
              <a:rPr lang="en-GB" sz="1400" dirty="0">
                <a:solidFill>
                  <a:schemeClr val="accent6">
                    <a:lumMod val="50000"/>
                  </a:schemeClr>
                </a:solidFill>
              </a:rPr>
              <a:t>Sites with this symbol have a dedicated parent helpline.</a:t>
            </a:r>
          </a:p>
        </p:txBody>
      </p:sp>
    </p:spTree>
    <p:extLst>
      <p:ext uri="{BB962C8B-B14F-4D97-AF65-F5344CB8AC3E}">
        <p14:creationId xmlns:p14="http://schemas.microsoft.com/office/powerpoint/2010/main" val="2218167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6985D-C4B8-49C1-9B93-2A3148AD7687}"/>
              </a:ext>
            </a:extLst>
          </p:cNvPr>
          <p:cNvSpPr>
            <a:spLocks noGrp="1"/>
          </p:cNvSpPr>
          <p:nvPr>
            <p:ph type="title"/>
          </p:nvPr>
        </p:nvSpPr>
        <p:spPr>
          <a:xfrm>
            <a:off x="226577" y="1"/>
            <a:ext cx="5849959" cy="841572"/>
          </a:xfrm>
        </p:spPr>
        <p:txBody>
          <a:bodyPr vert="horz" lIns="91440" tIns="45720" rIns="91440" bIns="45720" rtlCol="0" anchor="ctr">
            <a:normAutofit/>
          </a:bodyPr>
          <a:lstStyle/>
          <a:p>
            <a:r>
              <a:rPr lang="en-US" sz="4400" dirty="0">
                <a:latin typeface="+mn-lt"/>
              </a:rPr>
              <a:t>8 Steps to Sound Sleep</a:t>
            </a:r>
          </a:p>
        </p:txBody>
      </p:sp>
      <p:sp>
        <p:nvSpPr>
          <p:cNvPr id="4" name="Text Placeholder 3">
            <a:extLst>
              <a:ext uri="{FF2B5EF4-FFF2-40B4-BE49-F238E27FC236}">
                <a16:creationId xmlns:a16="http://schemas.microsoft.com/office/drawing/2014/main" id="{4123F176-2607-40C5-9C76-111CA78F087A}"/>
              </a:ext>
            </a:extLst>
          </p:cNvPr>
          <p:cNvSpPr>
            <a:spLocks noGrp="1"/>
          </p:cNvSpPr>
          <p:nvPr>
            <p:ph type="body" sz="half" idx="2"/>
          </p:nvPr>
        </p:nvSpPr>
        <p:spPr>
          <a:xfrm>
            <a:off x="161841" y="1116701"/>
            <a:ext cx="6311787" cy="5526860"/>
          </a:xfrm>
        </p:spPr>
        <p:txBody>
          <a:bodyPr vert="horz" lIns="91440" tIns="45720" rIns="91440" bIns="45720" rtlCol="0" anchor="t">
            <a:normAutofit lnSpcReduction="10000"/>
          </a:bodyPr>
          <a:lstStyle/>
          <a:p>
            <a:pPr marL="457200" indent="-342900">
              <a:buClr>
                <a:srgbClr val="4472C4"/>
              </a:buClr>
              <a:buFont typeface="+mj-lt"/>
              <a:buAutoNum type="arabicPeriod"/>
            </a:pPr>
            <a:r>
              <a:rPr lang="en-US" sz="1900" b="1" dirty="0">
                <a:effectLst/>
                <a:latin typeface="+mj-lt"/>
              </a:rPr>
              <a:t>Outside play, noise, rough and tumble </a:t>
            </a:r>
            <a:r>
              <a:rPr lang="en-US" sz="1700" b="1" dirty="0">
                <a:latin typeface="+mj-lt"/>
              </a:rPr>
              <a:t>- </a:t>
            </a:r>
            <a:r>
              <a:rPr lang="en-GB" sz="1700" b="1" dirty="0">
                <a:latin typeface="+mj-lt"/>
                <a:cs typeface="Calibri" panose="020F0502020204030204" pitchFamily="34" charset="0"/>
              </a:rPr>
              <a:t>A</a:t>
            </a:r>
            <a:r>
              <a:rPr lang="en-GB" sz="1700" dirty="0">
                <a:latin typeface="+mj-lt"/>
                <a:cs typeface="Calibri" panose="020F0502020204030204" pitchFamily="34" charset="0"/>
              </a:rPr>
              <a:t> </a:t>
            </a:r>
            <a:r>
              <a:rPr lang="en-GB" sz="1700" dirty="0">
                <a:effectLst/>
                <a:latin typeface="+mj-lt"/>
                <a:ea typeface="Calibri" panose="020F0502020204030204" pitchFamily="34" charset="0"/>
                <a:cs typeface="Calibri" panose="020F0502020204030204" pitchFamily="34" charset="0"/>
              </a:rPr>
              <a:t>short period where your child can work off some energy through physical play.</a:t>
            </a:r>
            <a:endParaRPr lang="en-US" sz="1700" dirty="0">
              <a:effectLst/>
              <a:latin typeface="+mj-lt"/>
            </a:endParaRPr>
          </a:p>
          <a:p>
            <a:pPr marL="457200" lvl="0" indent="-342900">
              <a:buClr>
                <a:srgbClr val="4472C4"/>
              </a:buClr>
              <a:buFont typeface="+mj-lt"/>
              <a:buAutoNum type="arabicPeriod"/>
            </a:pPr>
            <a:r>
              <a:rPr lang="en-US" sz="1900" b="1" dirty="0">
                <a:effectLst/>
                <a:latin typeface="+mj-lt"/>
              </a:rPr>
              <a:t>Mealtime</a:t>
            </a:r>
          </a:p>
          <a:p>
            <a:pPr marL="457200" indent="-342900">
              <a:buClr>
                <a:srgbClr val="4472C4"/>
              </a:buClr>
              <a:buFont typeface="+mj-lt"/>
              <a:buAutoNum type="arabicPeriod"/>
            </a:pPr>
            <a:r>
              <a:rPr lang="en-US" sz="1900" b="1" dirty="0">
                <a:effectLst/>
                <a:latin typeface="+mj-lt"/>
              </a:rPr>
              <a:t>TV and quiet play - </a:t>
            </a:r>
            <a:r>
              <a:rPr lang="en-GB" sz="1700" b="1" dirty="0">
                <a:effectLst/>
                <a:latin typeface="+mj-lt"/>
                <a:cs typeface="Calibri" panose="020F0502020204030204" pitchFamily="34" charset="0"/>
              </a:rPr>
              <a:t>T</a:t>
            </a:r>
            <a:r>
              <a:rPr lang="en-GB" sz="1700" dirty="0">
                <a:effectLst/>
                <a:latin typeface="+mj-lt"/>
                <a:ea typeface="Calibri" panose="020F0502020204030204" pitchFamily="34" charset="0"/>
                <a:cs typeface="Calibri" panose="020F0502020204030204" pitchFamily="34" charset="0"/>
              </a:rPr>
              <a:t>his should not be a device such as iPad/phone/gaming if there is less than 2 hours till child’s bedtime.</a:t>
            </a:r>
            <a:endParaRPr lang="en-US" sz="1700" dirty="0">
              <a:effectLst/>
              <a:latin typeface="+mj-lt"/>
            </a:endParaRPr>
          </a:p>
          <a:p>
            <a:pPr marL="457200" indent="-342900">
              <a:buClr>
                <a:srgbClr val="4472C4"/>
              </a:buClr>
              <a:buFont typeface="+mj-lt"/>
              <a:buAutoNum type="arabicPeriod"/>
            </a:pPr>
            <a:r>
              <a:rPr lang="en-US" sz="1900" b="1" dirty="0">
                <a:effectLst/>
                <a:latin typeface="+mj-lt"/>
              </a:rPr>
              <a:t>End play and share some quiet time </a:t>
            </a:r>
            <a:r>
              <a:rPr lang="en-US" sz="1700" b="1" dirty="0">
                <a:latin typeface="+mj-lt"/>
              </a:rPr>
              <a:t>- </a:t>
            </a:r>
            <a:r>
              <a:rPr lang="en-GB" sz="1700" dirty="0">
                <a:effectLst/>
                <a:latin typeface="+mj-lt"/>
                <a:ea typeface="Calibri" panose="020F0502020204030204" pitchFamily="34" charset="0"/>
                <a:cs typeface="Times New Roman" panose="02020603050405020304" pitchFamily="18" charset="0"/>
              </a:rPr>
              <a:t>This may be an opportunity for your child to share any concerns or things ‘on their mind’.  Try and keep this time as calm as possible, but if your child tends to choose bedtime as their usual time to try and talk to you, then creating an alternative opportunity to ‘share &amp; catch up’ might alleviate later bedtime difficulties.</a:t>
            </a:r>
            <a:endParaRPr lang="en-US" sz="1700" dirty="0">
              <a:effectLst/>
              <a:latin typeface="+mj-lt"/>
            </a:endParaRPr>
          </a:p>
          <a:p>
            <a:pPr marL="457200" lvl="0" indent="-342900">
              <a:buClr>
                <a:srgbClr val="4472C4"/>
              </a:buClr>
              <a:buFont typeface="+mj-lt"/>
              <a:buAutoNum type="arabicPeriod"/>
            </a:pPr>
            <a:r>
              <a:rPr lang="en-US" sz="1900" b="1" dirty="0">
                <a:effectLst/>
                <a:latin typeface="+mj-lt"/>
              </a:rPr>
              <a:t>Final drink and snack</a:t>
            </a:r>
          </a:p>
          <a:p>
            <a:pPr marL="457200" lvl="0" indent="-342900">
              <a:buClr>
                <a:srgbClr val="4472C4"/>
              </a:buClr>
              <a:buFont typeface="+mj-lt"/>
              <a:buAutoNum type="arabicPeriod"/>
            </a:pPr>
            <a:r>
              <a:rPr lang="en-US" sz="1900" b="1" dirty="0">
                <a:effectLst/>
                <a:latin typeface="+mj-lt"/>
              </a:rPr>
              <a:t>Bath, teeth, toilet and pyjamas</a:t>
            </a:r>
          </a:p>
          <a:p>
            <a:pPr marL="457200" indent="-342900">
              <a:buClr>
                <a:srgbClr val="4472C4"/>
              </a:buClr>
              <a:buFont typeface="+mj-lt"/>
              <a:buAutoNum type="arabicPeriod"/>
            </a:pPr>
            <a:r>
              <a:rPr lang="en-US" sz="1900" b="1" dirty="0">
                <a:effectLst/>
                <a:latin typeface="+mj-lt"/>
              </a:rPr>
              <a:t>Story, magazine, comics, collector cards, catalogues </a:t>
            </a:r>
            <a:r>
              <a:rPr lang="en-US" sz="1700" b="1" dirty="0">
                <a:latin typeface="+mj-lt"/>
              </a:rPr>
              <a:t>- </a:t>
            </a:r>
            <a:r>
              <a:rPr lang="en-GB" sz="1700" dirty="0">
                <a:effectLst/>
                <a:latin typeface="+mj-lt"/>
                <a:ea typeface="Calibri" panose="020F0502020204030204" pitchFamily="34" charset="0"/>
                <a:cs typeface="Calibri" panose="020F0502020204030204" pitchFamily="34" charset="0"/>
              </a:rPr>
              <a:t>This can be a time to share a story with your child, or your child can do this independently.  Alternatively, you could consider a short period sharing a book together and then your child could have 10/15 minutes alone.</a:t>
            </a:r>
            <a:endParaRPr lang="en-US" sz="1900" dirty="0">
              <a:effectLst/>
              <a:latin typeface="+mj-lt"/>
            </a:endParaRPr>
          </a:p>
          <a:p>
            <a:pPr marL="457200" lvl="0" indent="-342900">
              <a:spcAft>
                <a:spcPts val="800"/>
              </a:spcAft>
              <a:buClr>
                <a:srgbClr val="4472C4"/>
              </a:buClr>
              <a:buFont typeface="+mj-lt"/>
              <a:buAutoNum type="arabicPeriod"/>
            </a:pPr>
            <a:r>
              <a:rPr lang="en-US" sz="1900" b="1" dirty="0">
                <a:effectLst/>
                <a:latin typeface="+mj-lt"/>
              </a:rPr>
              <a:t>Lights out</a:t>
            </a:r>
          </a:p>
          <a:p>
            <a:pPr indent="-228600">
              <a:buFont typeface="Arial" panose="020B0604020202020204" pitchFamily="34" charset="0"/>
              <a:buChar char="•"/>
            </a:pPr>
            <a:endParaRPr lang="en-US" sz="18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descr="A close up of a logo&#10;&#10;Description automatically generated">
            <a:extLst>
              <a:ext uri="{FF2B5EF4-FFF2-40B4-BE49-F238E27FC236}">
                <a16:creationId xmlns:a16="http://schemas.microsoft.com/office/drawing/2014/main" id="{2BDFCEA5-5A3D-4F62-A391-9A1A7C417178}"/>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l="5530" r="2019"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26635445"/>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2CAC42F-24F3-4D92-9C2E-2B0BE79406D4}"/>
              </a:ext>
            </a:extLst>
          </p:cNvPr>
          <p:cNvGrpSpPr/>
          <p:nvPr/>
        </p:nvGrpSpPr>
        <p:grpSpPr>
          <a:xfrm>
            <a:off x="3293706" y="1630330"/>
            <a:ext cx="4322667" cy="3930715"/>
            <a:chOff x="-1512328" y="652208"/>
            <a:chExt cx="5970976" cy="5845984"/>
          </a:xfrm>
        </p:grpSpPr>
        <p:sp>
          <p:nvSpPr>
            <p:cNvPr id="2" name="Oval 1">
              <a:extLst>
                <a:ext uri="{FF2B5EF4-FFF2-40B4-BE49-F238E27FC236}">
                  <a16:creationId xmlns:a16="http://schemas.microsoft.com/office/drawing/2014/main" id="{599A2969-0746-4785-9A82-2125257B9FBF}"/>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3" name="TextBox 2">
              <a:extLst>
                <a:ext uri="{FF2B5EF4-FFF2-40B4-BE49-F238E27FC236}">
                  <a16:creationId xmlns:a16="http://schemas.microsoft.com/office/drawing/2014/main" id="{EAD5CCBB-17F9-4089-94A3-F299DD9EED4B}"/>
                </a:ext>
              </a:extLst>
            </p:cNvPr>
            <p:cNvSpPr txBox="1"/>
            <p:nvPr/>
          </p:nvSpPr>
          <p:spPr>
            <a:xfrm>
              <a:off x="-1047267" y="1820873"/>
              <a:ext cx="5040854" cy="2052929"/>
            </a:xfrm>
            <a:prstGeom prst="rect">
              <a:avLst/>
            </a:prstGeom>
            <a:noFill/>
          </p:spPr>
          <p:txBody>
            <a:bodyPr wrap="square" rtlCol="0">
              <a:spAutoFit/>
            </a:bodyPr>
            <a:lstStyle/>
            <a:p>
              <a:pPr algn="ctr"/>
              <a:r>
                <a:rPr lang="en-GB" sz="2800" b="1" dirty="0">
                  <a:solidFill>
                    <a:schemeClr val="bg1"/>
                  </a:solidFill>
                  <a:latin typeface="Stencil" panose="040409050D0802020404" pitchFamily="82" charset="0"/>
                  <a:cs typeface="Raavi" panose="020B0502040204020203" pitchFamily="34" charset="0"/>
                </a:rPr>
                <a:t>Information directory</a:t>
              </a:r>
            </a:p>
          </p:txBody>
        </p:sp>
        <p:pic>
          <p:nvPicPr>
            <p:cNvPr id="9" name="Graphic 8" descr="Signpost">
              <a:extLst>
                <a:ext uri="{FF2B5EF4-FFF2-40B4-BE49-F238E27FC236}">
                  <a16:creationId xmlns:a16="http://schemas.microsoft.com/office/drawing/2014/main" id="{010E5D85-98F3-4070-89E2-5C922181482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2535" y="3079430"/>
              <a:ext cx="2971388" cy="2971388"/>
            </a:xfrm>
            <a:prstGeom prst="rect">
              <a:avLst/>
            </a:prstGeom>
          </p:spPr>
        </p:pic>
      </p:grpSp>
      <p:pic>
        <p:nvPicPr>
          <p:cNvPr id="8" name="Graphic 7" descr="Direction">
            <a:extLst>
              <a:ext uri="{FF2B5EF4-FFF2-40B4-BE49-F238E27FC236}">
                <a16:creationId xmlns:a16="http://schemas.microsoft.com/office/drawing/2014/main" id="{BE15A0ED-E64B-46AE-AAC4-0B4042A8915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348876" y="1618809"/>
            <a:ext cx="695368" cy="695368"/>
          </a:xfrm>
          <a:prstGeom prst="rect">
            <a:avLst/>
          </a:prstGeom>
        </p:spPr>
      </p:pic>
      <p:sp>
        <p:nvSpPr>
          <p:cNvPr id="18" name="TextBox 17">
            <a:extLst>
              <a:ext uri="{FF2B5EF4-FFF2-40B4-BE49-F238E27FC236}">
                <a16:creationId xmlns:a16="http://schemas.microsoft.com/office/drawing/2014/main" id="{7971B245-F382-45AB-B061-1C82958CFB60}"/>
              </a:ext>
            </a:extLst>
          </p:cNvPr>
          <p:cNvSpPr txBox="1"/>
          <p:nvPr/>
        </p:nvSpPr>
        <p:spPr>
          <a:xfrm>
            <a:off x="4560995" y="1051696"/>
            <a:ext cx="3354902" cy="369332"/>
          </a:xfrm>
          <a:prstGeom prst="rect">
            <a:avLst/>
          </a:prstGeom>
          <a:noFill/>
        </p:spPr>
        <p:txBody>
          <a:bodyPr wrap="square" rtlCol="0">
            <a:spAutoFit/>
          </a:bodyPr>
          <a:lstStyle/>
          <a:p>
            <a:r>
              <a:rPr lang="en-GB" dirty="0">
                <a:solidFill>
                  <a:schemeClr val="bg1"/>
                </a:solidFill>
                <a:hlinkClick r:id="rId6" action="ppaction://hlinksldjump">
                  <a:extLst>
                    <a:ext uri="{A12FA001-AC4F-418D-AE19-62706E023703}">
                      <ahyp:hlinkClr xmlns:ahyp="http://schemas.microsoft.com/office/drawing/2018/hyperlinkcolor" val="tx"/>
                    </a:ext>
                  </a:extLst>
                </a:hlinkClick>
              </a:rPr>
              <a:t>Parenting Anxious Children</a:t>
            </a:r>
            <a:endParaRPr lang="en-US" dirty="0">
              <a:solidFill>
                <a:schemeClr val="bg1"/>
              </a:solidFill>
            </a:endParaRPr>
          </a:p>
        </p:txBody>
      </p:sp>
      <p:sp>
        <p:nvSpPr>
          <p:cNvPr id="19" name="TextBox 18">
            <a:extLst>
              <a:ext uri="{FF2B5EF4-FFF2-40B4-BE49-F238E27FC236}">
                <a16:creationId xmlns:a16="http://schemas.microsoft.com/office/drawing/2014/main" id="{4F0F1A0E-5672-43F0-A0D7-E5F2AEE6AD80}"/>
              </a:ext>
            </a:extLst>
          </p:cNvPr>
          <p:cNvSpPr txBox="1"/>
          <p:nvPr/>
        </p:nvSpPr>
        <p:spPr>
          <a:xfrm>
            <a:off x="8396360" y="1857088"/>
            <a:ext cx="3354902" cy="369332"/>
          </a:xfrm>
          <a:prstGeom prst="rect">
            <a:avLst/>
          </a:prstGeom>
          <a:noFill/>
        </p:spPr>
        <p:txBody>
          <a:bodyPr wrap="square" rtlCol="0">
            <a:spAutoFit/>
          </a:bodyPr>
          <a:lstStyle/>
          <a:p>
            <a:r>
              <a:rPr lang="en-GB" dirty="0">
                <a:solidFill>
                  <a:schemeClr val="bg1"/>
                </a:solidFill>
                <a:hlinkClick r:id="rId7" action="ppaction://hlinksldjump">
                  <a:extLst>
                    <a:ext uri="{A12FA001-AC4F-418D-AE19-62706E023703}">
                      <ahyp:hlinkClr xmlns:ahyp="http://schemas.microsoft.com/office/drawing/2018/hyperlinkcolor" val="tx"/>
                    </a:ext>
                  </a:extLst>
                </a:hlinkClick>
              </a:rPr>
              <a:t>Parenting Children with ADHD</a:t>
            </a:r>
            <a:endParaRPr lang="en-US" dirty="0">
              <a:solidFill>
                <a:schemeClr val="bg1"/>
              </a:solidFill>
            </a:endParaRPr>
          </a:p>
        </p:txBody>
      </p:sp>
      <p:sp>
        <p:nvSpPr>
          <p:cNvPr id="20" name="TextBox 19">
            <a:extLst>
              <a:ext uri="{FF2B5EF4-FFF2-40B4-BE49-F238E27FC236}">
                <a16:creationId xmlns:a16="http://schemas.microsoft.com/office/drawing/2014/main" id="{E550F3DE-4C4C-4382-9C6E-1811C368C0F7}"/>
              </a:ext>
            </a:extLst>
          </p:cNvPr>
          <p:cNvSpPr txBox="1"/>
          <p:nvPr/>
        </p:nvSpPr>
        <p:spPr>
          <a:xfrm>
            <a:off x="1204341" y="427395"/>
            <a:ext cx="2706392" cy="646331"/>
          </a:xfrm>
          <a:prstGeom prst="rect">
            <a:avLst/>
          </a:prstGeom>
          <a:noFill/>
        </p:spPr>
        <p:txBody>
          <a:bodyPr wrap="square" rtlCol="0">
            <a:spAutoFit/>
          </a:bodyPr>
          <a:lstStyle/>
          <a:p>
            <a:r>
              <a:rPr lang="en-GB" dirty="0">
                <a:solidFill>
                  <a:schemeClr val="bg1"/>
                </a:solidFill>
                <a:hlinkClick r:id="rId8" action="ppaction://hlinksldjump">
                  <a:extLst>
                    <a:ext uri="{A12FA001-AC4F-418D-AE19-62706E023703}">
                      <ahyp:hlinkClr xmlns:ahyp="http://schemas.microsoft.com/office/drawing/2018/hyperlinkcolor" val="tx"/>
                    </a:ext>
                  </a:extLst>
                </a:hlinkClick>
              </a:rPr>
              <a:t>Parenting Children with Autism</a:t>
            </a:r>
            <a:endParaRPr lang="en-US" dirty="0">
              <a:solidFill>
                <a:schemeClr val="bg1"/>
              </a:solidFill>
            </a:endParaRPr>
          </a:p>
        </p:txBody>
      </p:sp>
      <p:sp>
        <p:nvSpPr>
          <p:cNvPr id="21" name="TextBox 20">
            <a:extLst>
              <a:ext uri="{FF2B5EF4-FFF2-40B4-BE49-F238E27FC236}">
                <a16:creationId xmlns:a16="http://schemas.microsoft.com/office/drawing/2014/main" id="{56221D61-3D2C-42C8-91DC-9F3EC9C4D6EB}"/>
              </a:ext>
            </a:extLst>
          </p:cNvPr>
          <p:cNvSpPr txBox="1"/>
          <p:nvPr/>
        </p:nvSpPr>
        <p:spPr>
          <a:xfrm>
            <a:off x="8396360" y="2933891"/>
            <a:ext cx="3354902" cy="646331"/>
          </a:xfrm>
          <a:prstGeom prst="rect">
            <a:avLst/>
          </a:prstGeom>
          <a:noFill/>
        </p:spPr>
        <p:txBody>
          <a:bodyPr wrap="square" rtlCol="0">
            <a:spAutoFit/>
          </a:bodyPr>
          <a:lstStyle/>
          <a:p>
            <a:r>
              <a:rPr lang="en-GB" dirty="0">
                <a:solidFill>
                  <a:schemeClr val="bg1"/>
                </a:solidFill>
                <a:hlinkClick r:id="rId9" action="ppaction://hlinksldjump">
                  <a:extLst>
                    <a:ext uri="{A12FA001-AC4F-418D-AE19-62706E023703}">
                      <ahyp:hlinkClr xmlns:ahyp="http://schemas.microsoft.com/office/drawing/2018/hyperlinkcolor" val="tx"/>
                    </a:ext>
                  </a:extLst>
                </a:hlinkClick>
              </a:rPr>
              <a:t>General Parenting and Child Mental Health</a:t>
            </a:r>
            <a:endParaRPr lang="en-US" dirty="0">
              <a:solidFill>
                <a:schemeClr val="bg1"/>
              </a:solidFill>
            </a:endParaRPr>
          </a:p>
        </p:txBody>
      </p:sp>
      <p:sp>
        <p:nvSpPr>
          <p:cNvPr id="22" name="TextBox 21">
            <a:hlinkClick r:id="rId10" action="ppaction://hlinksldjump"/>
            <a:extLst>
              <a:ext uri="{FF2B5EF4-FFF2-40B4-BE49-F238E27FC236}">
                <a16:creationId xmlns:a16="http://schemas.microsoft.com/office/drawing/2014/main" id="{95C07884-0A80-4E58-B188-06560DC96E96}"/>
              </a:ext>
            </a:extLst>
          </p:cNvPr>
          <p:cNvSpPr txBox="1"/>
          <p:nvPr/>
        </p:nvSpPr>
        <p:spPr>
          <a:xfrm>
            <a:off x="1193493" y="3014774"/>
            <a:ext cx="3354902" cy="369332"/>
          </a:xfrm>
          <a:prstGeom prst="rect">
            <a:avLst/>
          </a:prstGeom>
          <a:noFill/>
        </p:spPr>
        <p:txBody>
          <a:bodyPr wrap="square" rtlCol="0">
            <a:spAutoFit/>
          </a:bodyPr>
          <a:lstStyle/>
          <a:p>
            <a:r>
              <a:rPr lang="en-GB" dirty="0">
                <a:solidFill>
                  <a:schemeClr val="bg1"/>
                </a:solidFill>
                <a:hlinkClick r:id="rId10" action="ppaction://hlinksldjump">
                  <a:extLst>
                    <a:ext uri="{A12FA001-AC4F-418D-AE19-62706E023703}">
                      <ahyp:hlinkClr xmlns:ahyp="http://schemas.microsoft.com/office/drawing/2018/hyperlinkcolor" val="tx"/>
                    </a:ext>
                  </a:extLst>
                </a:hlinkClick>
              </a:rPr>
              <a:t>Resources</a:t>
            </a:r>
            <a:endParaRPr lang="en-US" dirty="0">
              <a:solidFill>
                <a:schemeClr val="bg1"/>
              </a:solidFill>
            </a:endParaRPr>
          </a:p>
        </p:txBody>
      </p:sp>
      <p:sp>
        <p:nvSpPr>
          <p:cNvPr id="24" name="TextBox 23">
            <a:extLst>
              <a:ext uri="{FF2B5EF4-FFF2-40B4-BE49-F238E27FC236}">
                <a16:creationId xmlns:a16="http://schemas.microsoft.com/office/drawing/2014/main" id="{852057C0-5F2C-4EEC-8FBD-18912F48A818}"/>
              </a:ext>
            </a:extLst>
          </p:cNvPr>
          <p:cNvSpPr txBox="1"/>
          <p:nvPr/>
        </p:nvSpPr>
        <p:spPr>
          <a:xfrm>
            <a:off x="8411482" y="4189365"/>
            <a:ext cx="3354902" cy="369332"/>
          </a:xfrm>
          <a:prstGeom prst="rect">
            <a:avLst/>
          </a:prstGeom>
          <a:noFill/>
        </p:spPr>
        <p:txBody>
          <a:bodyPr wrap="square" rtlCol="0">
            <a:spAutoFit/>
          </a:bodyPr>
          <a:lstStyle/>
          <a:p>
            <a:r>
              <a:rPr lang="en-GB" dirty="0">
                <a:solidFill>
                  <a:schemeClr val="bg1"/>
                </a:solidFill>
                <a:hlinkClick r:id="rId11" action="ppaction://hlinksldjump">
                  <a:extLst>
                    <a:ext uri="{A12FA001-AC4F-418D-AE19-62706E023703}">
                      <ahyp:hlinkClr xmlns:ahyp="http://schemas.microsoft.com/office/drawing/2018/hyperlinkcolor" val="tx"/>
                    </a:ext>
                  </a:extLst>
                </a:hlinkClick>
              </a:rPr>
              <a:t>Keeping Well as a Parent</a:t>
            </a:r>
            <a:endParaRPr lang="en-US" dirty="0">
              <a:solidFill>
                <a:schemeClr val="bg1"/>
              </a:solidFill>
            </a:endParaRPr>
          </a:p>
        </p:txBody>
      </p:sp>
      <p:pic>
        <p:nvPicPr>
          <p:cNvPr id="26" name="Graphic 25" descr="Direction">
            <a:extLst>
              <a:ext uri="{FF2B5EF4-FFF2-40B4-BE49-F238E27FC236}">
                <a16:creationId xmlns:a16="http://schemas.microsoft.com/office/drawing/2014/main" id="{141D886F-4058-4FCF-81D2-E2AF9B31759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7559495" y="2912888"/>
            <a:ext cx="695368" cy="695368"/>
          </a:xfrm>
          <a:prstGeom prst="rect">
            <a:avLst/>
          </a:prstGeom>
        </p:spPr>
      </p:pic>
      <p:pic>
        <p:nvPicPr>
          <p:cNvPr id="27" name="Graphic 26" descr="Direction">
            <a:extLst>
              <a:ext uri="{FF2B5EF4-FFF2-40B4-BE49-F238E27FC236}">
                <a16:creationId xmlns:a16="http://schemas.microsoft.com/office/drawing/2014/main" id="{F3846CF7-1E8D-4663-A93A-B90B5D8FA8D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348876" y="401599"/>
            <a:ext cx="695368" cy="695368"/>
          </a:xfrm>
          <a:prstGeom prst="rect">
            <a:avLst/>
          </a:prstGeom>
        </p:spPr>
      </p:pic>
      <p:pic>
        <p:nvPicPr>
          <p:cNvPr id="28" name="Graphic 27" descr="Direction">
            <a:extLst>
              <a:ext uri="{FF2B5EF4-FFF2-40B4-BE49-F238E27FC236}">
                <a16:creationId xmlns:a16="http://schemas.microsoft.com/office/drawing/2014/main" id="{79C0F0A4-D7DC-46E8-AD22-5B3F0D80AB9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7567601" y="1694070"/>
            <a:ext cx="695368" cy="695368"/>
          </a:xfrm>
          <a:prstGeom prst="rect">
            <a:avLst/>
          </a:prstGeom>
        </p:spPr>
      </p:pic>
      <p:pic>
        <p:nvPicPr>
          <p:cNvPr id="29" name="Graphic 28" descr="Direction">
            <a:extLst>
              <a:ext uri="{FF2B5EF4-FFF2-40B4-BE49-F238E27FC236}">
                <a16:creationId xmlns:a16="http://schemas.microsoft.com/office/drawing/2014/main" id="{6D4058BA-12AC-4683-8A5D-066636C0541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7568824" y="5083020"/>
            <a:ext cx="695368" cy="695368"/>
          </a:xfrm>
          <a:prstGeom prst="rect">
            <a:avLst/>
          </a:prstGeom>
        </p:spPr>
      </p:pic>
      <p:grpSp>
        <p:nvGrpSpPr>
          <p:cNvPr id="5" name="Group 4">
            <a:extLst>
              <a:ext uri="{FF2B5EF4-FFF2-40B4-BE49-F238E27FC236}">
                <a16:creationId xmlns:a16="http://schemas.microsoft.com/office/drawing/2014/main" id="{ED093BF4-4DA5-4A02-A967-9ACACDBAA620}"/>
              </a:ext>
            </a:extLst>
          </p:cNvPr>
          <p:cNvGrpSpPr/>
          <p:nvPr/>
        </p:nvGrpSpPr>
        <p:grpSpPr>
          <a:xfrm>
            <a:off x="7568824" y="399610"/>
            <a:ext cx="3573369" cy="695368"/>
            <a:chOff x="7568824" y="399610"/>
            <a:chExt cx="3573369" cy="695368"/>
          </a:xfrm>
        </p:grpSpPr>
        <p:sp>
          <p:nvSpPr>
            <p:cNvPr id="4" name="TextBox 3">
              <a:extLst>
                <a:ext uri="{FF2B5EF4-FFF2-40B4-BE49-F238E27FC236}">
                  <a16:creationId xmlns:a16="http://schemas.microsoft.com/office/drawing/2014/main" id="{913C7891-C20E-467F-B228-218B919CD492}"/>
                </a:ext>
              </a:extLst>
            </p:cNvPr>
            <p:cNvSpPr txBox="1"/>
            <p:nvPr/>
          </p:nvSpPr>
          <p:spPr>
            <a:xfrm>
              <a:off x="8406950" y="427395"/>
              <a:ext cx="2735243" cy="646331"/>
            </a:xfrm>
            <a:prstGeom prst="rect">
              <a:avLst/>
            </a:prstGeom>
            <a:noFill/>
          </p:spPr>
          <p:txBody>
            <a:bodyPr wrap="square" rtlCol="0">
              <a:spAutoFit/>
            </a:bodyPr>
            <a:lstStyle/>
            <a:p>
              <a:r>
                <a:rPr lang="en-GB" dirty="0">
                  <a:solidFill>
                    <a:schemeClr val="bg1"/>
                  </a:solidFill>
                  <a:hlinkClick r:id="rId12" action="ppaction://hlinksldjump">
                    <a:extLst>
                      <a:ext uri="{A12FA001-AC4F-418D-AE19-62706E023703}">
                        <ahyp:hlinkClr xmlns:ahyp="http://schemas.microsoft.com/office/drawing/2018/hyperlinkcolor" val="tx"/>
                      </a:ext>
                    </a:extLst>
                  </a:hlinkClick>
                </a:rPr>
                <a:t>Separation, Divorce, and Parenting apart</a:t>
              </a:r>
              <a:endParaRPr lang="en-US" dirty="0">
                <a:solidFill>
                  <a:schemeClr val="bg1"/>
                </a:solidFill>
              </a:endParaRPr>
            </a:p>
          </p:txBody>
        </p:sp>
        <p:pic>
          <p:nvPicPr>
            <p:cNvPr id="30" name="Graphic 29" descr="Direction">
              <a:extLst>
                <a:ext uri="{FF2B5EF4-FFF2-40B4-BE49-F238E27FC236}">
                  <a16:creationId xmlns:a16="http://schemas.microsoft.com/office/drawing/2014/main" id="{831CFD3A-9953-4805-88E6-F32DE31F20B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7568824" y="399610"/>
              <a:ext cx="695368" cy="695368"/>
            </a:xfrm>
            <a:prstGeom prst="rect">
              <a:avLst/>
            </a:prstGeom>
          </p:spPr>
        </p:pic>
      </p:grpSp>
      <p:pic>
        <p:nvPicPr>
          <p:cNvPr id="31" name="Graphic 30" descr="Direction">
            <a:extLst>
              <a:ext uri="{FF2B5EF4-FFF2-40B4-BE49-F238E27FC236}">
                <a16:creationId xmlns:a16="http://schemas.microsoft.com/office/drawing/2014/main" id="{8B365871-3528-46FE-92C8-DD963055840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348878" y="2851756"/>
            <a:ext cx="695368" cy="695368"/>
          </a:xfrm>
          <a:prstGeom prst="rect">
            <a:avLst/>
          </a:prstGeom>
        </p:spPr>
      </p:pic>
      <p:pic>
        <p:nvPicPr>
          <p:cNvPr id="33" name="Graphic 32" descr="Direction">
            <a:extLst>
              <a:ext uri="{FF2B5EF4-FFF2-40B4-BE49-F238E27FC236}">
                <a16:creationId xmlns:a16="http://schemas.microsoft.com/office/drawing/2014/main" id="{AA482386-F9C0-409F-B574-F735DC84FFE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3709047" y="5644996"/>
            <a:ext cx="695368" cy="695368"/>
          </a:xfrm>
          <a:prstGeom prst="rect">
            <a:avLst/>
          </a:prstGeom>
        </p:spPr>
      </p:pic>
      <p:pic>
        <p:nvPicPr>
          <p:cNvPr id="34" name="Graphic 33" descr="Direction">
            <a:extLst>
              <a:ext uri="{FF2B5EF4-FFF2-40B4-BE49-F238E27FC236}">
                <a16:creationId xmlns:a16="http://schemas.microsoft.com/office/drawing/2014/main" id="{83F669B5-C70C-40AA-B443-17ED25819EE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348879" y="4084703"/>
            <a:ext cx="695368" cy="695368"/>
          </a:xfrm>
          <a:prstGeom prst="rect">
            <a:avLst/>
          </a:prstGeom>
        </p:spPr>
      </p:pic>
      <p:pic>
        <p:nvPicPr>
          <p:cNvPr id="35" name="Graphic 34" descr="Direction">
            <a:extLst>
              <a:ext uri="{FF2B5EF4-FFF2-40B4-BE49-F238E27FC236}">
                <a16:creationId xmlns:a16="http://schemas.microsoft.com/office/drawing/2014/main" id="{BBD74A0D-BAA1-4E84-9CD4-182DAF74C80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7562874" y="3957011"/>
            <a:ext cx="695368" cy="695368"/>
          </a:xfrm>
          <a:prstGeom prst="rect">
            <a:avLst/>
          </a:prstGeom>
        </p:spPr>
      </p:pic>
      <p:pic>
        <p:nvPicPr>
          <p:cNvPr id="36" name="Graphic 35" descr="Direction">
            <a:extLst>
              <a:ext uri="{FF2B5EF4-FFF2-40B4-BE49-F238E27FC236}">
                <a16:creationId xmlns:a16="http://schemas.microsoft.com/office/drawing/2014/main" id="{D6BD428B-B5F5-49F7-9CBC-520ABDD4150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348880" y="5153332"/>
            <a:ext cx="695368" cy="695368"/>
          </a:xfrm>
          <a:prstGeom prst="rect">
            <a:avLst/>
          </a:prstGeom>
        </p:spPr>
      </p:pic>
      <p:pic>
        <p:nvPicPr>
          <p:cNvPr id="37" name="Graphic 36" descr="Direction">
            <a:extLst>
              <a:ext uri="{FF2B5EF4-FFF2-40B4-BE49-F238E27FC236}">
                <a16:creationId xmlns:a16="http://schemas.microsoft.com/office/drawing/2014/main" id="{A2529740-8789-4724-B592-CBC0CB780AC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3690425" y="903683"/>
            <a:ext cx="695368" cy="695368"/>
          </a:xfrm>
          <a:prstGeom prst="rect">
            <a:avLst/>
          </a:prstGeom>
        </p:spPr>
      </p:pic>
      <p:sp>
        <p:nvSpPr>
          <p:cNvPr id="38" name="TextBox 37">
            <a:extLst>
              <a:ext uri="{FF2B5EF4-FFF2-40B4-BE49-F238E27FC236}">
                <a16:creationId xmlns:a16="http://schemas.microsoft.com/office/drawing/2014/main" id="{4A4793C5-E3AD-4171-89B0-46DC7D1F0C35}"/>
              </a:ext>
            </a:extLst>
          </p:cNvPr>
          <p:cNvSpPr txBox="1"/>
          <p:nvPr/>
        </p:nvSpPr>
        <p:spPr>
          <a:xfrm>
            <a:off x="1197487" y="4261291"/>
            <a:ext cx="1975267" cy="369332"/>
          </a:xfrm>
          <a:prstGeom prst="rect">
            <a:avLst/>
          </a:prstGeom>
          <a:noFill/>
        </p:spPr>
        <p:txBody>
          <a:bodyPr wrap="square" rtlCol="0">
            <a:spAutoFit/>
          </a:bodyPr>
          <a:lstStyle/>
          <a:p>
            <a:r>
              <a:rPr lang="en-GB" dirty="0">
                <a:solidFill>
                  <a:schemeClr val="bg1"/>
                </a:solidFill>
                <a:hlinkClick r:id="rId13" action="ppaction://hlinksldjump">
                  <a:extLst>
                    <a:ext uri="{A12FA001-AC4F-418D-AE19-62706E023703}">
                      <ahyp:hlinkClr xmlns:ahyp="http://schemas.microsoft.com/office/drawing/2018/hyperlinkcolor" val="tx"/>
                    </a:ext>
                  </a:extLst>
                </a:hlinkClick>
              </a:rPr>
              <a:t>Single Parents</a:t>
            </a:r>
            <a:endParaRPr lang="en-US" dirty="0">
              <a:solidFill>
                <a:schemeClr val="bg1"/>
              </a:solidFill>
            </a:endParaRPr>
          </a:p>
        </p:txBody>
      </p:sp>
      <p:sp>
        <p:nvSpPr>
          <p:cNvPr id="39" name="TextBox 38">
            <a:extLst>
              <a:ext uri="{FF2B5EF4-FFF2-40B4-BE49-F238E27FC236}">
                <a16:creationId xmlns:a16="http://schemas.microsoft.com/office/drawing/2014/main" id="{2C7C35EA-E7DB-4273-A428-A9960CFB70A1}"/>
              </a:ext>
            </a:extLst>
          </p:cNvPr>
          <p:cNvSpPr txBox="1"/>
          <p:nvPr/>
        </p:nvSpPr>
        <p:spPr>
          <a:xfrm>
            <a:off x="1186983" y="1799402"/>
            <a:ext cx="3354902" cy="369332"/>
          </a:xfrm>
          <a:prstGeom prst="rect">
            <a:avLst/>
          </a:prstGeom>
          <a:noFill/>
        </p:spPr>
        <p:txBody>
          <a:bodyPr wrap="square" rtlCol="0">
            <a:spAutoFit/>
          </a:bodyPr>
          <a:lstStyle/>
          <a:p>
            <a:r>
              <a:rPr lang="en-GB" dirty="0">
                <a:solidFill>
                  <a:schemeClr val="bg1"/>
                </a:solidFill>
                <a:hlinkClick r:id="rId14" action="ppaction://hlinksldjump">
                  <a:extLst>
                    <a:ext uri="{A12FA001-AC4F-418D-AE19-62706E023703}">
                      <ahyp:hlinkClr xmlns:ahyp="http://schemas.microsoft.com/office/drawing/2018/hyperlinkcolor" val="tx"/>
                    </a:ext>
                  </a:extLst>
                </a:hlinkClick>
              </a:rPr>
              <a:t>LGBT+ Families</a:t>
            </a:r>
            <a:endParaRPr lang="en-US" dirty="0">
              <a:solidFill>
                <a:schemeClr val="bg1"/>
              </a:solidFill>
            </a:endParaRPr>
          </a:p>
        </p:txBody>
      </p:sp>
      <p:sp>
        <p:nvSpPr>
          <p:cNvPr id="40" name="TextBox 39">
            <a:extLst>
              <a:ext uri="{FF2B5EF4-FFF2-40B4-BE49-F238E27FC236}">
                <a16:creationId xmlns:a16="http://schemas.microsoft.com/office/drawing/2014/main" id="{CC782FA6-C645-45C1-9E3D-8C91CE2F3B46}"/>
              </a:ext>
            </a:extLst>
          </p:cNvPr>
          <p:cNvSpPr txBox="1"/>
          <p:nvPr/>
        </p:nvSpPr>
        <p:spPr>
          <a:xfrm>
            <a:off x="1181188" y="5055539"/>
            <a:ext cx="2722551" cy="1200329"/>
          </a:xfrm>
          <a:prstGeom prst="rect">
            <a:avLst/>
          </a:prstGeom>
          <a:noFill/>
        </p:spPr>
        <p:txBody>
          <a:bodyPr wrap="square" rtlCol="0">
            <a:spAutoFit/>
          </a:bodyPr>
          <a:lstStyle/>
          <a:p>
            <a:r>
              <a:rPr lang="en-GB" dirty="0">
                <a:solidFill>
                  <a:schemeClr val="bg1"/>
                </a:solidFill>
                <a:hlinkClick r:id="rId15" action="ppaction://hlinksldjump">
                  <a:extLst>
                    <a:ext uri="{A12FA001-AC4F-418D-AE19-62706E023703}">
                      <ahyp:hlinkClr xmlns:ahyp="http://schemas.microsoft.com/office/drawing/2018/hyperlinkcolor" val="tx"/>
                    </a:ext>
                  </a:extLst>
                </a:hlinkClick>
              </a:rPr>
              <a:t>Support for Families Affected by Criminal Behaviour or Domestic Abuse</a:t>
            </a:r>
            <a:endParaRPr lang="en-US" dirty="0">
              <a:solidFill>
                <a:schemeClr val="bg1"/>
              </a:solidFill>
            </a:endParaRPr>
          </a:p>
        </p:txBody>
      </p:sp>
      <p:sp>
        <p:nvSpPr>
          <p:cNvPr id="41" name="TextBox 40">
            <a:extLst>
              <a:ext uri="{FF2B5EF4-FFF2-40B4-BE49-F238E27FC236}">
                <a16:creationId xmlns:a16="http://schemas.microsoft.com/office/drawing/2014/main" id="{17379887-6AEF-4E58-971B-9B6543B3E9BF}"/>
              </a:ext>
            </a:extLst>
          </p:cNvPr>
          <p:cNvSpPr txBox="1"/>
          <p:nvPr/>
        </p:nvSpPr>
        <p:spPr>
          <a:xfrm>
            <a:off x="4560995" y="5808015"/>
            <a:ext cx="3354902" cy="369332"/>
          </a:xfrm>
          <a:prstGeom prst="rect">
            <a:avLst/>
          </a:prstGeom>
          <a:noFill/>
        </p:spPr>
        <p:txBody>
          <a:bodyPr wrap="square" rtlCol="0">
            <a:spAutoFit/>
          </a:bodyPr>
          <a:lstStyle/>
          <a:p>
            <a:r>
              <a:rPr lang="en-GB" dirty="0">
                <a:solidFill>
                  <a:schemeClr val="bg1"/>
                </a:solidFill>
                <a:hlinkClick r:id="rId16" action="ppaction://hlinksldjump">
                  <a:extLst>
                    <a:ext uri="{A12FA001-AC4F-418D-AE19-62706E023703}">
                      <ahyp:hlinkClr xmlns:ahyp="http://schemas.microsoft.com/office/drawing/2018/hyperlinkcolor" val="tx"/>
                    </a:ext>
                  </a:extLst>
                </a:hlinkClick>
              </a:rPr>
              <a:t>Parenting Courses</a:t>
            </a:r>
            <a:endParaRPr lang="en-US" dirty="0">
              <a:solidFill>
                <a:schemeClr val="bg1"/>
              </a:solidFill>
            </a:endParaRPr>
          </a:p>
        </p:txBody>
      </p:sp>
      <p:sp>
        <p:nvSpPr>
          <p:cNvPr id="42" name="TextBox 41">
            <a:extLst>
              <a:ext uri="{FF2B5EF4-FFF2-40B4-BE49-F238E27FC236}">
                <a16:creationId xmlns:a16="http://schemas.microsoft.com/office/drawing/2014/main" id="{F553112D-EDF3-4984-B703-D0FAD4D25392}"/>
              </a:ext>
            </a:extLst>
          </p:cNvPr>
          <p:cNvSpPr txBox="1"/>
          <p:nvPr/>
        </p:nvSpPr>
        <p:spPr>
          <a:xfrm>
            <a:off x="8396360" y="5244612"/>
            <a:ext cx="3354902" cy="369332"/>
          </a:xfrm>
          <a:prstGeom prst="rect">
            <a:avLst/>
          </a:prstGeom>
          <a:noFill/>
        </p:spPr>
        <p:txBody>
          <a:bodyPr wrap="square" rtlCol="0">
            <a:spAutoFit/>
          </a:bodyPr>
          <a:lstStyle/>
          <a:p>
            <a:r>
              <a:rPr lang="en-GB" dirty="0">
                <a:solidFill>
                  <a:schemeClr val="bg1"/>
                </a:solidFill>
              </a:rPr>
              <a:t>Parenting Apps</a:t>
            </a:r>
            <a:endParaRPr lang="en-US" dirty="0">
              <a:solidFill>
                <a:schemeClr val="bg1"/>
              </a:solidFill>
            </a:endParaRPr>
          </a:p>
        </p:txBody>
      </p:sp>
    </p:spTree>
    <p:extLst>
      <p:ext uri="{BB962C8B-B14F-4D97-AF65-F5344CB8AC3E}">
        <p14:creationId xmlns:p14="http://schemas.microsoft.com/office/powerpoint/2010/main" val="29724942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9" name="Picture 18">
            <a:hlinkClick r:id="rId2"/>
            <a:extLst>
              <a:ext uri="{FF2B5EF4-FFF2-40B4-BE49-F238E27FC236}">
                <a16:creationId xmlns:a16="http://schemas.microsoft.com/office/drawing/2014/main" id="{A994BB99-1E0D-410F-A00A-788C0AFF6F4B}"/>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360253" y="801851"/>
            <a:ext cx="2739129" cy="2190705"/>
          </a:xfrm>
          <a:prstGeom prst="rect">
            <a:avLst/>
          </a:prstGeom>
        </p:spPr>
      </p:pic>
      <p:sp>
        <p:nvSpPr>
          <p:cNvPr id="24" name="TextBox 23">
            <a:extLst>
              <a:ext uri="{FF2B5EF4-FFF2-40B4-BE49-F238E27FC236}">
                <a16:creationId xmlns:a16="http://schemas.microsoft.com/office/drawing/2014/main" id="{BA3CFEAC-FE26-4900-BE84-34DFCE820C58}"/>
              </a:ext>
            </a:extLst>
          </p:cNvPr>
          <p:cNvSpPr txBox="1"/>
          <p:nvPr/>
        </p:nvSpPr>
        <p:spPr>
          <a:xfrm>
            <a:off x="860639" y="3186999"/>
            <a:ext cx="1976480" cy="507831"/>
          </a:xfrm>
          <a:prstGeom prst="rect">
            <a:avLst/>
          </a:prstGeom>
          <a:noFill/>
        </p:spPr>
        <p:txBody>
          <a:bodyPr wrap="square">
            <a:spAutoFit/>
          </a:bodyPr>
          <a:lstStyle/>
          <a:p>
            <a:r>
              <a:rPr lang="en-US" sz="900" kern="1200" dirty="0">
                <a:effectLst/>
                <a:latin typeface="+mn-lt"/>
                <a:ea typeface="+mn-ea"/>
                <a:cs typeface="+mn-cs"/>
              </a:rPr>
              <a:t> </a:t>
            </a:r>
            <a:endParaRPr lang="en-GB" sz="900" kern="1200" dirty="0">
              <a:effectLst/>
              <a:latin typeface="+mn-lt"/>
              <a:ea typeface="+mn-ea"/>
              <a:cs typeface="+mn-cs"/>
            </a:endParaRPr>
          </a:p>
          <a:p>
            <a:r>
              <a:rPr lang="en-US" sz="900" u="sng" kern="1200" dirty="0">
                <a:effectLst/>
                <a:latin typeface="+mn-lt"/>
                <a:ea typeface="+mn-ea"/>
                <a:cs typeface="+mn-cs"/>
                <a:hlinkClick r:id="rId2">
                  <a:extLst>
                    <a:ext uri="{A12FA001-AC4F-418D-AE19-62706E023703}">
                      <ahyp:hlinkClr xmlns:ahyp="http://schemas.microsoft.com/office/drawing/2018/hyperlinkcolor" val="tx"/>
                    </a:ext>
                  </a:extLst>
                </a:hlinkClick>
              </a:rPr>
              <a:t>https://www.voicesinthemiddle.com</a:t>
            </a:r>
            <a:endParaRPr lang="en-GB" sz="900" kern="1200" dirty="0">
              <a:effectLst/>
              <a:latin typeface="+mn-lt"/>
              <a:ea typeface="+mn-ea"/>
              <a:cs typeface="+mn-cs"/>
            </a:endParaRPr>
          </a:p>
          <a:p>
            <a:r>
              <a:rPr lang="en-US" sz="900" u="none" strike="noStrike" kern="1200" dirty="0">
                <a:solidFill>
                  <a:schemeClr val="dk1"/>
                </a:solidFill>
                <a:effectLst/>
                <a:latin typeface="+mn-lt"/>
                <a:ea typeface="+mn-ea"/>
                <a:cs typeface="+mn-cs"/>
              </a:rPr>
              <a:t> </a:t>
            </a:r>
            <a:endParaRPr lang="en-GB" sz="900" kern="1200" dirty="0">
              <a:solidFill>
                <a:schemeClr val="dk1"/>
              </a:solidFill>
              <a:effectLst/>
              <a:latin typeface="+mn-lt"/>
              <a:ea typeface="+mn-ea"/>
              <a:cs typeface="+mn-cs"/>
            </a:endParaRPr>
          </a:p>
        </p:txBody>
      </p:sp>
      <p:sp>
        <p:nvSpPr>
          <p:cNvPr id="26" name="TextBox 25">
            <a:extLst>
              <a:ext uri="{FF2B5EF4-FFF2-40B4-BE49-F238E27FC236}">
                <a16:creationId xmlns:a16="http://schemas.microsoft.com/office/drawing/2014/main" id="{94D0ACAE-E695-4F80-BAD2-85EFFF2E24AB}"/>
              </a:ext>
            </a:extLst>
          </p:cNvPr>
          <p:cNvSpPr txBox="1"/>
          <p:nvPr/>
        </p:nvSpPr>
        <p:spPr>
          <a:xfrm>
            <a:off x="7364060" y="2164775"/>
            <a:ext cx="2070766" cy="743665"/>
          </a:xfrm>
          <a:prstGeom prst="rect">
            <a:avLst/>
          </a:prstGeom>
          <a:noFill/>
        </p:spPr>
        <p:txBody>
          <a:bodyPr wrap="square">
            <a:spAutoFit/>
          </a:bodyPr>
          <a:lstStyle/>
          <a:p>
            <a:pPr algn="ctr">
              <a:lnSpc>
                <a:spcPct val="107000"/>
              </a:lnSpc>
              <a:spcAft>
                <a:spcPts val="800"/>
              </a:spcAft>
            </a:pPr>
            <a:r>
              <a:rPr lang="en-US" sz="1000" u="sng" dirty="0">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https://www.nspcc.org.uk/keeping-children-safe/support-for-parents/talking-about-difficult-topics/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a:hlinkClick r:id="rId5"/>
            <a:extLst>
              <a:ext uri="{FF2B5EF4-FFF2-40B4-BE49-F238E27FC236}">
                <a16:creationId xmlns:a16="http://schemas.microsoft.com/office/drawing/2014/main" id="{5183C86D-A354-4264-8EF0-56D83DBEA653}"/>
              </a:ext>
            </a:extLst>
          </p:cNvPr>
          <p:cNvPicPr/>
          <p:nvPr/>
        </p:nvPicPr>
        <p:blipFill rotWithShape="1">
          <a:blip r:embed="rId6" cstate="email">
            <a:extLst>
              <a:ext uri="{28A0092B-C50C-407E-A947-70E740481C1C}">
                <a14:useLocalDpi xmlns:a14="http://schemas.microsoft.com/office/drawing/2010/main"/>
              </a:ext>
            </a:extLst>
          </a:blip>
          <a:srcRect/>
          <a:stretch/>
        </p:blipFill>
        <p:spPr>
          <a:xfrm>
            <a:off x="4304242" y="809260"/>
            <a:ext cx="2646456" cy="2159778"/>
          </a:xfrm>
          <a:prstGeom prst="rect">
            <a:avLst/>
          </a:prstGeom>
        </p:spPr>
      </p:pic>
      <p:pic>
        <p:nvPicPr>
          <p:cNvPr id="30" name="Picture 29">
            <a:hlinkClick r:id="rId7"/>
            <a:extLst>
              <a:ext uri="{FF2B5EF4-FFF2-40B4-BE49-F238E27FC236}">
                <a16:creationId xmlns:a16="http://schemas.microsoft.com/office/drawing/2014/main" id="{26EFE976-797A-4EAE-9EA9-B0E3A699C466}"/>
              </a:ext>
            </a:extLst>
          </p:cNvPr>
          <p:cNvPicPr/>
          <p:nvPr/>
        </p:nvPicPr>
        <p:blipFill rotWithShape="1">
          <a:blip r:embed="rId8" cstate="email">
            <a:extLst>
              <a:ext uri="{28A0092B-C50C-407E-A947-70E740481C1C}">
                <a14:useLocalDpi xmlns:a14="http://schemas.microsoft.com/office/drawing/2010/main"/>
              </a:ext>
            </a:extLst>
          </a:blip>
          <a:srcRect/>
          <a:stretch/>
        </p:blipFill>
        <p:spPr>
          <a:xfrm>
            <a:off x="1472083" y="3808819"/>
            <a:ext cx="2617641" cy="2163199"/>
          </a:xfrm>
          <a:prstGeom prst="rect">
            <a:avLst/>
          </a:prstGeom>
        </p:spPr>
      </p:pic>
      <p:sp>
        <p:nvSpPr>
          <p:cNvPr id="32" name="TextBox 31">
            <a:extLst>
              <a:ext uri="{FF2B5EF4-FFF2-40B4-BE49-F238E27FC236}">
                <a16:creationId xmlns:a16="http://schemas.microsoft.com/office/drawing/2014/main" id="{D37CCC68-3885-46CE-A886-03484CBC1385}"/>
              </a:ext>
            </a:extLst>
          </p:cNvPr>
          <p:cNvSpPr txBox="1"/>
          <p:nvPr/>
        </p:nvSpPr>
        <p:spPr>
          <a:xfrm>
            <a:off x="1292479" y="6276520"/>
            <a:ext cx="3089279" cy="382156"/>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https://resolution.org.uk/looking-for-help/parents-children-the-law/</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B4EC5C2B-4F55-4D96-B216-1D566232B815}"/>
              </a:ext>
            </a:extLst>
          </p:cNvPr>
          <p:cNvSpPr txBox="1"/>
          <p:nvPr/>
        </p:nvSpPr>
        <p:spPr>
          <a:xfrm>
            <a:off x="4363791" y="6219808"/>
            <a:ext cx="2024813" cy="678519"/>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https://resolution.org.uk/looking-for-help/parents-children-the-law/managing-life-between-two-homes/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6" name="Picture 35">
            <a:hlinkClick r:id="rId10"/>
            <a:extLst>
              <a:ext uri="{FF2B5EF4-FFF2-40B4-BE49-F238E27FC236}">
                <a16:creationId xmlns:a16="http://schemas.microsoft.com/office/drawing/2014/main" id="{A59F5EB1-0EC6-4B20-BFAB-9F8FB7DCA06B}"/>
              </a:ext>
            </a:extLst>
          </p:cNvPr>
          <p:cNvPicPr/>
          <p:nvPr/>
        </p:nvPicPr>
        <p:blipFill rotWithShape="1">
          <a:blip r:embed="rId11" cstate="email">
            <a:extLst>
              <a:ext uri="{28A0092B-C50C-407E-A947-70E740481C1C}">
                <a14:useLocalDpi xmlns:a14="http://schemas.microsoft.com/office/drawing/2010/main"/>
              </a:ext>
            </a:extLst>
          </a:blip>
          <a:srcRect/>
          <a:stretch/>
        </p:blipFill>
        <p:spPr>
          <a:xfrm>
            <a:off x="8880474" y="2986598"/>
            <a:ext cx="2677331" cy="2234607"/>
          </a:xfrm>
          <a:prstGeom prst="rect">
            <a:avLst/>
          </a:prstGeom>
        </p:spPr>
      </p:pic>
      <p:sp>
        <p:nvSpPr>
          <p:cNvPr id="38" name="TextBox 37">
            <a:extLst>
              <a:ext uri="{FF2B5EF4-FFF2-40B4-BE49-F238E27FC236}">
                <a16:creationId xmlns:a16="http://schemas.microsoft.com/office/drawing/2014/main" id="{317D6795-E62A-4056-B96C-52C365784496}"/>
              </a:ext>
            </a:extLst>
          </p:cNvPr>
          <p:cNvSpPr txBox="1"/>
          <p:nvPr/>
        </p:nvSpPr>
        <p:spPr>
          <a:xfrm>
            <a:off x="8870344" y="5579721"/>
            <a:ext cx="3019518" cy="530338"/>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https://familylives.org.uk/advice/divorce-and-separation/shared-parenting-and-contact/what-is-shared-parenting/</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28EB717-7241-418F-9643-7000B110CE24}"/>
              </a:ext>
            </a:extLst>
          </p:cNvPr>
          <p:cNvSpPr txBox="1"/>
          <p:nvPr/>
        </p:nvSpPr>
        <p:spPr>
          <a:xfrm>
            <a:off x="7182871" y="6002069"/>
            <a:ext cx="1766596" cy="826701"/>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https://familylives.org.uk/advice/divorce-and-separation/shared-parenting-and-contact/advice-if-your-ex-has-different-routines-and-parenting-styles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D106F62-A70A-4604-A969-C62D418D2413}"/>
              </a:ext>
            </a:extLst>
          </p:cNvPr>
          <p:cNvSpPr txBox="1"/>
          <p:nvPr/>
        </p:nvSpPr>
        <p:spPr>
          <a:xfrm>
            <a:off x="-91459" y="5433409"/>
            <a:ext cx="1380303"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650365" y="3102638"/>
            <a:ext cx="2273819" cy="369332"/>
          </a:xfrm>
          <a:prstGeom prst="rect">
            <a:avLst/>
          </a:prstGeom>
          <a:noFill/>
        </p:spPr>
        <p:txBody>
          <a:bodyPr wrap="square" rtlCol="0">
            <a:spAutoFit/>
          </a:bodyPr>
          <a:lstStyle/>
          <a:p>
            <a:pPr algn="ctr"/>
            <a:r>
              <a:rPr lang="en-GB" dirty="0"/>
              <a:t>Voices in the Middle</a:t>
            </a:r>
          </a:p>
        </p:txBody>
      </p:sp>
      <p:sp>
        <p:nvSpPr>
          <p:cNvPr id="48" name="TextBox 47">
            <a:extLst>
              <a:ext uri="{FF2B5EF4-FFF2-40B4-BE49-F238E27FC236}">
                <a16:creationId xmlns:a16="http://schemas.microsoft.com/office/drawing/2014/main" id="{51C227E1-5F79-4104-86BB-DF667FBD38DC}"/>
              </a:ext>
            </a:extLst>
          </p:cNvPr>
          <p:cNvSpPr txBox="1"/>
          <p:nvPr/>
        </p:nvSpPr>
        <p:spPr>
          <a:xfrm>
            <a:off x="4608556" y="3053815"/>
            <a:ext cx="2273819" cy="369332"/>
          </a:xfrm>
          <a:prstGeom prst="rect">
            <a:avLst/>
          </a:prstGeom>
          <a:noFill/>
        </p:spPr>
        <p:txBody>
          <a:bodyPr wrap="square" rtlCol="0">
            <a:spAutoFit/>
          </a:bodyPr>
          <a:lstStyle/>
          <a:p>
            <a:pPr algn="ctr"/>
            <a:r>
              <a:rPr lang="en-GB" dirty="0"/>
              <a:t>NSPCC</a:t>
            </a:r>
          </a:p>
        </p:txBody>
      </p:sp>
      <p:sp>
        <p:nvSpPr>
          <p:cNvPr id="17" name="TextBox 16">
            <a:extLst>
              <a:ext uri="{FF2B5EF4-FFF2-40B4-BE49-F238E27FC236}">
                <a16:creationId xmlns:a16="http://schemas.microsoft.com/office/drawing/2014/main" id="{7D08EDBE-1CD1-42B1-BF4A-DDFD7618307C}"/>
              </a:ext>
            </a:extLst>
          </p:cNvPr>
          <p:cNvSpPr txBox="1"/>
          <p:nvPr/>
        </p:nvSpPr>
        <p:spPr>
          <a:xfrm>
            <a:off x="4553426" y="3255943"/>
            <a:ext cx="2831369" cy="400110"/>
          </a:xfrm>
          <a:prstGeom prst="rect">
            <a:avLst/>
          </a:prstGeom>
          <a:noFill/>
        </p:spPr>
        <p:txBody>
          <a:bodyPr wrap="square" rtlCol="0">
            <a:spAutoFit/>
          </a:bodyPr>
          <a:lstStyle/>
          <a:p>
            <a:pPr algn="ctr"/>
            <a:r>
              <a:rPr lang="en-US" sz="1000" u="sng" dirty="0">
                <a:effectLst/>
                <a:latin typeface="Calibri" panose="020F0502020204030204" pitchFamily="34" charset="0"/>
                <a:ea typeface="Calibri" panose="020F0502020204030204" pitchFamily="34" charset="0"/>
                <a:cs typeface="Times New Roman" panose="02020603050405020304" pitchFamily="18" charset="0"/>
              </a:rPr>
              <a:t>https://</a:t>
            </a:r>
            <a:r>
              <a:rPr lang="en-US" sz="1000" u="sng" dirty="0">
                <a:effectLst/>
                <a:latin typeface="Calibri" panose="020F0502020204030204" pitchFamily="34"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www.nspcc.org.uk/keeping-children-safe/support-for-parents/separation-and-divorce/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4080D97-7BCB-454F-B287-485A2F143395}"/>
              </a:ext>
            </a:extLst>
          </p:cNvPr>
          <p:cNvSpPr txBox="1"/>
          <p:nvPr/>
        </p:nvSpPr>
        <p:spPr>
          <a:xfrm>
            <a:off x="1643993" y="6035142"/>
            <a:ext cx="2273819" cy="369332"/>
          </a:xfrm>
          <a:prstGeom prst="rect">
            <a:avLst/>
          </a:prstGeom>
          <a:noFill/>
        </p:spPr>
        <p:txBody>
          <a:bodyPr wrap="square" rtlCol="0">
            <a:spAutoFit/>
          </a:bodyPr>
          <a:lstStyle/>
          <a:p>
            <a:pPr algn="ctr"/>
            <a:r>
              <a:rPr lang="en-GB" dirty="0"/>
              <a:t>Resolution</a:t>
            </a:r>
          </a:p>
        </p:txBody>
      </p:sp>
      <p:sp>
        <p:nvSpPr>
          <p:cNvPr id="53" name="TextBox 52">
            <a:extLst>
              <a:ext uri="{FF2B5EF4-FFF2-40B4-BE49-F238E27FC236}">
                <a16:creationId xmlns:a16="http://schemas.microsoft.com/office/drawing/2014/main" id="{E95D3E57-D91F-491F-AFB6-05C1C4159BBB}"/>
              </a:ext>
            </a:extLst>
          </p:cNvPr>
          <p:cNvSpPr txBox="1"/>
          <p:nvPr/>
        </p:nvSpPr>
        <p:spPr>
          <a:xfrm>
            <a:off x="9232655" y="5315520"/>
            <a:ext cx="2273819" cy="369332"/>
          </a:xfrm>
          <a:prstGeom prst="rect">
            <a:avLst/>
          </a:prstGeom>
          <a:noFill/>
        </p:spPr>
        <p:txBody>
          <a:bodyPr wrap="square" rtlCol="0">
            <a:spAutoFit/>
          </a:bodyPr>
          <a:lstStyle/>
          <a:p>
            <a:pPr algn="ctr"/>
            <a:r>
              <a:rPr lang="en-GB" dirty="0"/>
              <a:t>Family Lives</a:t>
            </a:r>
          </a:p>
        </p:txBody>
      </p:sp>
      <p:pic>
        <p:nvPicPr>
          <p:cNvPr id="3" name="Picture 2">
            <a:hlinkClick r:id="rId2"/>
            <a:extLst>
              <a:ext uri="{FF2B5EF4-FFF2-40B4-BE49-F238E27FC236}">
                <a16:creationId xmlns:a16="http://schemas.microsoft.com/office/drawing/2014/main" id="{C3F925DA-7971-4A7E-9148-BB902B98C755}"/>
              </a:ext>
            </a:extLst>
          </p:cNvPr>
          <p:cNvPicPr>
            <a:picLocks noChangeAspect="1"/>
          </p:cNvPicPr>
          <p:nvPr/>
        </p:nvPicPr>
        <p:blipFill rotWithShape="1">
          <a:blip r:embed="rId14" cstate="email">
            <a:lum bright="70000" contrast="-70000"/>
            <a:extLst>
              <a:ext uri="{28A0092B-C50C-407E-A947-70E740481C1C}">
                <a14:useLocalDpi xmlns:a14="http://schemas.microsoft.com/office/drawing/2010/main"/>
              </a:ext>
            </a:extLst>
          </a:blip>
          <a:srcRect l="10424" r="10854"/>
          <a:stretch/>
        </p:blipFill>
        <p:spPr>
          <a:xfrm rot="16200000">
            <a:off x="527290" y="243740"/>
            <a:ext cx="2585544" cy="3284363"/>
          </a:xfrm>
          <a:prstGeom prst="rect">
            <a:avLst/>
          </a:prstGeom>
        </p:spPr>
      </p:pic>
      <p:pic>
        <p:nvPicPr>
          <p:cNvPr id="28" name="Picture 27">
            <a:hlinkClick r:id="rId9"/>
            <a:extLst>
              <a:ext uri="{FF2B5EF4-FFF2-40B4-BE49-F238E27FC236}">
                <a16:creationId xmlns:a16="http://schemas.microsoft.com/office/drawing/2014/main" id="{2BA03B52-9655-48AF-98D2-F1388A2957A6}"/>
              </a:ext>
            </a:extLst>
          </p:cNvPr>
          <p:cNvPicPr>
            <a:picLocks noChangeAspect="1"/>
          </p:cNvPicPr>
          <p:nvPr/>
        </p:nvPicPr>
        <p:blipFill rotWithShape="1">
          <a:blip r:embed="rId14" cstate="email">
            <a:lum bright="70000" contrast="-70000"/>
            <a:extLst>
              <a:ext uri="{28A0092B-C50C-407E-A947-70E740481C1C}">
                <a14:useLocalDpi xmlns:a14="http://schemas.microsoft.com/office/drawing/2010/main"/>
              </a:ext>
            </a:extLst>
          </a:blip>
          <a:srcRect l="10424" r="10854"/>
          <a:stretch/>
        </p:blipFill>
        <p:spPr>
          <a:xfrm rot="16200000">
            <a:off x="1629959" y="3205373"/>
            <a:ext cx="2585544" cy="3284363"/>
          </a:xfrm>
          <a:prstGeom prst="rect">
            <a:avLst/>
          </a:prstGeom>
        </p:spPr>
      </p:pic>
      <p:sp>
        <p:nvSpPr>
          <p:cNvPr id="4" name="Callout: Down Arrow 3">
            <a:extLst>
              <a:ext uri="{FF2B5EF4-FFF2-40B4-BE49-F238E27FC236}">
                <a16:creationId xmlns:a16="http://schemas.microsoft.com/office/drawing/2014/main" id="{4D2D5165-7C1B-4F7E-990C-7E8B6EBBAA0B}"/>
              </a:ext>
            </a:extLst>
          </p:cNvPr>
          <p:cNvSpPr/>
          <p:nvPr/>
        </p:nvSpPr>
        <p:spPr>
          <a:xfrm>
            <a:off x="4420609" y="4290435"/>
            <a:ext cx="1832054" cy="637940"/>
          </a:xfrm>
          <a:prstGeom prst="downArrowCallou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t>You might be interested in:</a:t>
            </a:r>
          </a:p>
        </p:txBody>
      </p:sp>
      <p:pic>
        <p:nvPicPr>
          <p:cNvPr id="34" name="Picture 33">
            <a:hlinkClick r:id="rId5"/>
            <a:extLst>
              <a:ext uri="{FF2B5EF4-FFF2-40B4-BE49-F238E27FC236}">
                <a16:creationId xmlns:a16="http://schemas.microsoft.com/office/drawing/2014/main" id="{E0CCA06D-2A29-434C-989C-AADA4F0351F0}"/>
              </a:ext>
            </a:extLst>
          </p:cNvPr>
          <p:cNvPicPr>
            <a:picLocks noChangeAspect="1"/>
          </p:cNvPicPr>
          <p:nvPr/>
        </p:nvPicPr>
        <p:blipFill rotWithShape="1">
          <a:blip r:embed="rId14" cstate="email">
            <a:lum bright="70000" contrast="-70000"/>
            <a:extLst>
              <a:ext uri="{28A0092B-C50C-407E-A947-70E740481C1C}">
                <a14:useLocalDpi xmlns:a14="http://schemas.microsoft.com/office/drawing/2010/main"/>
              </a:ext>
            </a:extLst>
          </a:blip>
          <a:srcRect l="10424" r="10854"/>
          <a:stretch/>
        </p:blipFill>
        <p:spPr>
          <a:xfrm rot="16200000">
            <a:off x="4476654" y="232909"/>
            <a:ext cx="2585544" cy="3284363"/>
          </a:xfrm>
          <a:prstGeom prst="rect">
            <a:avLst/>
          </a:prstGeom>
        </p:spPr>
      </p:pic>
      <p:sp>
        <p:nvSpPr>
          <p:cNvPr id="40" name="Callout: Down Arrow 39">
            <a:extLst>
              <a:ext uri="{FF2B5EF4-FFF2-40B4-BE49-F238E27FC236}">
                <a16:creationId xmlns:a16="http://schemas.microsoft.com/office/drawing/2014/main" id="{6E6CC92A-F720-426E-9CCD-3543C28AC9B7}"/>
              </a:ext>
            </a:extLst>
          </p:cNvPr>
          <p:cNvSpPr/>
          <p:nvPr/>
        </p:nvSpPr>
        <p:spPr>
          <a:xfrm>
            <a:off x="7411607" y="482937"/>
            <a:ext cx="1860778" cy="579508"/>
          </a:xfrm>
          <a:prstGeom prst="downArrowCallou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t>You might be interested in:</a:t>
            </a:r>
          </a:p>
        </p:txBody>
      </p:sp>
      <p:pic>
        <p:nvPicPr>
          <p:cNvPr id="42" name="Picture 41">
            <a:hlinkClick r:id="rId10"/>
            <a:extLst>
              <a:ext uri="{FF2B5EF4-FFF2-40B4-BE49-F238E27FC236}">
                <a16:creationId xmlns:a16="http://schemas.microsoft.com/office/drawing/2014/main" id="{B7BE7089-EFB1-4553-B6B8-9FA40A80C993}"/>
              </a:ext>
            </a:extLst>
          </p:cNvPr>
          <p:cNvPicPr>
            <a:picLocks noChangeAspect="1"/>
          </p:cNvPicPr>
          <p:nvPr/>
        </p:nvPicPr>
        <p:blipFill rotWithShape="1">
          <a:blip r:embed="rId14" cstate="email">
            <a:lum bright="70000" contrast="-70000"/>
            <a:extLst>
              <a:ext uri="{28A0092B-C50C-407E-A947-70E740481C1C}">
                <a14:useLocalDpi xmlns:a14="http://schemas.microsoft.com/office/drawing/2010/main"/>
              </a:ext>
            </a:extLst>
          </a:blip>
          <a:srcRect l="10424" r="10854"/>
          <a:stretch/>
        </p:blipFill>
        <p:spPr>
          <a:xfrm rot="16200000">
            <a:off x="9087332" y="2452688"/>
            <a:ext cx="2585544" cy="3284363"/>
          </a:xfrm>
          <a:prstGeom prst="rect">
            <a:avLst/>
          </a:prstGeom>
        </p:spPr>
      </p:pic>
      <p:pic>
        <p:nvPicPr>
          <p:cNvPr id="33" name="Picture 32">
            <a:hlinkClick r:id="rId9"/>
            <a:extLst>
              <a:ext uri="{FF2B5EF4-FFF2-40B4-BE49-F238E27FC236}">
                <a16:creationId xmlns:a16="http://schemas.microsoft.com/office/drawing/2014/main" id="{5159C83F-B507-4CB0-A487-72983986D042}"/>
              </a:ext>
            </a:extLst>
          </p:cNvPr>
          <p:cNvPicPr/>
          <p:nvPr/>
        </p:nvPicPr>
        <p:blipFill rotWithShape="1">
          <a:blip r:embed="rId15" cstate="email">
            <a:extLst>
              <a:ext uri="{28A0092B-C50C-407E-A947-70E740481C1C}">
                <a14:useLocalDpi xmlns:a14="http://schemas.microsoft.com/office/drawing/2010/main"/>
              </a:ext>
            </a:extLst>
          </a:blip>
          <a:srcRect/>
          <a:stretch/>
        </p:blipFill>
        <p:spPr>
          <a:xfrm>
            <a:off x="4363791" y="5097595"/>
            <a:ext cx="1945690" cy="1127368"/>
          </a:xfrm>
          <a:prstGeom prst="rect">
            <a:avLst/>
          </a:prstGeom>
          <a:scene3d>
            <a:camera prst="orthographicFront"/>
            <a:lightRig rig="threePt" dir="t"/>
          </a:scene3d>
          <a:sp3d>
            <a:bevelT w="165100" prst="coolSlant"/>
          </a:sp3d>
        </p:spPr>
      </p:pic>
      <p:pic>
        <p:nvPicPr>
          <p:cNvPr id="20" name="Picture 19">
            <a:hlinkClick r:id="rId4"/>
            <a:extLst>
              <a:ext uri="{FF2B5EF4-FFF2-40B4-BE49-F238E27FC236}">
                <a16:creationId xmlns:a16="http://schemas.microsoft.com/office/drawing/2014/main" id="{972584B6-5C9F-4899-93A7-F6E70E2B45CF}"/>
              </a:ext>
            </a:extLst>
          </p:cNvPr>
          <p:cNvPicPr/>
          <p:nvPr/>
        </p:nvPicPr>
        <p:blipFill>
          <a:blip r:embed="rId16" cstate="email">
            <a:extLst>
              <a:ext uri="{28A0092B-C50C-407E-A947-70E740481C1C}">
                <a14:useLocalDpi xmlns:a14="http://schemas.microsoft.com/office/drawing/2010/main"/>
              </a:ext>
            </a:extLst>
          </a:blip>
          <a:stretch>
            <a:fillRect/>
          </a:stretch>
        </p:blipFill>
        <p:spPr>
          <a:xfrm>
            <a:off x="7330118" y="1120085"/>
            <a:ext cx="2057160" cy="1067585"/>
          </a:xfrm>
          <a:prstGeom prst="rect">
            <a:avLst/>
          </a:prstGeom>
          <a:scene3d>
            <a:camera prst="orthographicFront"/>
            <a:lightRig rig="threePt" dir="t"/>
          </a:scene3d>
          <a:sp3d>
            <a:bevelT w="165100" prst="coolSlant"/>
          </a:sp3d>
        </p:spPr>
      </p:pic>
      <p:pic>
        <p:nvPicPr>
          <p:cNvPr id="39" name="Picture 38">
            <a:hlinkClick r:id="rId12"/>
            <a:extLst>
              <a:ext uri="{FF2B5EF4-FFF2-40B4-BE49-F238E27FC236}">
                <a16:creationId xmlns:a16="http://schemas.microsoft.com/office/drawing/2014/main" id="{44961E41-8413-42A5-ADC9-395D69C59DA4}"/>
              </a:ext>
            </a:extLst>
          </p:cNvPr>
          <p:cNvPicPr/>
          <p:nvPr/>
        </p:nvPicPr>
        <p:blipFill rotWithShape="1">
          <a:blip r:embed="rId17" cstate="email">
            <a:extLst>
              <a:ext uri="{28A0092B-C50C-407E-A947-70E740481C1C}">
                <a14:useLocalDpi xmlns:a14="http://schemas.microsoft.com/office/drawing/2010/main"/>
              </a:ext>
            </a:extLst>
          </a:blip>
          <a:srcRect/>
          <a:stretch/>
        </p:blipFill>
        <p:spPr>
          <a:xfrm>
            <a:off x="7147900" y="4874700"/>
            <a:ext cx="1766595" cy="1127369"/>
          </a:xfrm>
          <a:prstGeom prst="rect">
            <a:avLst/>
          </a:prstGeom>
          <a:scene3d>
            <a:camera prst="orthographicFront"/>
            <a:lightRig rig="threePt" dir="t"/>
          </a:scene3d>
          <a:sp3d>
            <a:bevelT w="165100" prst="coolSlant"/>
          </a:sp3d>
        </p:spPr>
      </p:pic>
      <p:pic>
        <p:nvPicPr>
          <p:cNvPr id="43" name="Graphic 42" descr="Thumbs up sign with solid fill">
            <a:extLst>
              <a:ext uri="{FF2B5EF4-FFF2-40B4-BE49-F238E27FC236}">
                <a16:creationId xmlns:a16="http://schemas.microsoft.com/office/drawing/2014/main" id="{36E4C908-3634-4663-8F33-5E3AC6B4C478}"/>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858881" y="2544140"/>
            <a:ext cx="608592" cy="608592"/>
          </a:xfrm>
          <a:prstGeom prst="rect">
            <a:avLst/>
          </a:prstGeom>
        </p:spPr>
      </p:pic>
      <p:grpSp>
        <p:nvGrpSpPr>
          <p:cNvPr id="44" name="Group 43">
            <a:extLst>
              <a:ext uri="{FF2B5EF4-FFF2-40B4-BE49-F238E27FC236}">
                <a16:creationId xmlns:a16="http://schemas.microsoft.com/office/drawing/2014/main" id="{B74736C2-9FD4-4CEE-9293-A1C305509546}"/>
              </a:ext>
            </a:extLst>
          </p:cNvPr>
          <p:cNvGrpSpPr/>
          <p:nvPr/>
        </p:nvGrpSpPr>
        <p:grpSpPr>
          <a:xfrm>
            <a:off x="9733294" y="323714"/>
            <a:ext cx="2134923" cy="2051717"/>
            <a:chOff x="-1512328" y="652208"/>
            <a:chExt cx="5970976" cy="5845984"/>
          </a:xfrm>
        </p:grpSpPr>
        <p:sp>
          <p:nvSpPr>
            <p:cNvPr id="45" name="Oval 44">
              <a:hlinkClick r:id="rId20"/>
              <a:extLst>
                <a:ext uri="{FF2B5EF4-FFF2-40B4-BE49-F238E27FC236}">
                  <a16:creationId xmlns:a16="http://schemas.microsoft.com/office/drawing/2014/main" id="{C4FCAF8C-A318-4B43-BC21-B7B68F1C8A51}"/>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027604" y="1490749"/>
              <a:ext cx="5040855" cy="4472453"/>
            </a:xfrm>
            <a:prstGeom prst="rect">
              <a:avLst/>
            </a:prstGeom>
            <a:noFill/>
          </p:spPr>
          <p:txBody>
            <a:bodyPr wrap="square" rtlCol="0">
              <a:spAutoFit/>
            </a:bodyPr>
            <a:lstStyle/>
            <a:p>
              <a:pPr algn="ctr"/>
              <a:r>
                <a:rPr lang="en-GB" sz="2400" b="1" dirty="0">
                  <a:solidFill>
                    <a:schemeClr val="bg1"/>
                  </a:solidFill>
                  <a:cs typeface="Raavi" panose="020B0502040204020203" pitchFamily="34" charset="0"/>
                </a:rPr>
                <a:t>Separation, Divorce, and Parenting Apart</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flipH="1">
            <a:off x="234872" y="4640395"/>
            <a:ext cx="914400" cy="914400"/>
          </a:xfrm>
          <a:prstGeom prst="rect">
            <a:avLst/>
          </a:prstGeom>
        </p:spPr>
      </p:pic>
    </p:spTree>
    <p:extLst>
      <p:ext uri="{BB962C8B-B14F-4D97-AF65-F5344CB8AC3E}">
        <p14:creationId xmlns:p14="http://schemas.microsoft.com/office/powerpoint/2010/main" val="13386023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EA007DAA-40BB-4A0D-A28D-B0E525574D0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73510" y="597583"/>
            <a:ext cx="2666013" cy="2184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CD28495-6546-48ED-9786-6823C184B90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653681" y="597582"/>
            <a:ext cx="2684529" cy="22050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102A605-ABA5-4F5F-8A5C-02281A5C4E1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653680" y="3997463"/>
            <a:ext cx="2684530" cy="224357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A3CFEAC-FE26-4900-BE84-34DFCE820C58}"/>
              </a:ext>
            </a:extLst>
          </p:cNvPr>
          <p:cNvSpPr txBox="1"/>
          <p:nvPr/>
        </p:nvSpPr>
        <p:spPr>
          <a:xfrm>
            <a:off x="1904566" y="3143270"/>
            <a:ext cx="1976480" cy="784830"/>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5">
                  <a:extLst>
                    <a:ext uri="{A12FA001-AC4F-418D-AE19-62706E023703}">
                      <ahyp:hlinkClr xmlns:ahyp="http://schemas.microsoft.com/office/drawing/2018/hyperlinkcolor" val="tx"/>
                    </a:ext>
                  </a:extLst>
                </a:hlinkClick>
              </a:rPr>
              <a:t>https://youngminds.org.uk/find-help/for-parents/parents-guide-to-support-a-z/parents-guide-to-support-anxiety/</a:t>
            </a:r>
            <a:r>
              <a:rPr lang="en-US" sz="900" b="0" i="0" u="none" strike="noStrike" dirty="0">
                <a:effectLst/>
                <a:latin typeface="Calibri" panose="020F0502020204030204" pitchFamily="34" charset="0"/>
              </a:rPr>
              <a:t> </a:t>
            </a:r>
          </a:p>
          <a:p>
            <a:endParaRPr lang="en-GB" sz="900" kern="1200" dirty="0">
              <a:effectLst/>
              <a:latin typeface="+mn-lt"/>
              <a:ea typeface="+mn-ea"/>
              <a:cs typeface="+mn-cs"/>
            </a:endParaRPr>
          </a:p>
        </p:txBody>
      </p:sp>
      <p:sp>
        <p:nvSpPr>
          <p:cNvPr id="38" name="TextBox 37">
            <a:extLst>
              <a:ext uri="{FF2B5EF4-FFF2-40B4-BE49-F238E27FC236}">
                <a16:creationId xmlns:a16="http://schemas.microsoft.com/office/drawing/2014/main" id="{317D6795-E62A-4056-B96C-52C365784496}"/>
              </a:ext>
            </a:extLst>
          </p:cNvPr>
          <p:cNvSpPr txBox="1"/>
          <p:nvPr/>
        </p:nvSpPr>
        <p:spPr>
          <a:xfrm>
            <a:off x="6614425" y="6502318"/>
            <a:ext cx="3019518" cy="369332"/>
          </a:xfrm>
          <a:prstGeom prst="rect">
            <a:avLst/>
          </a:prstGeom>
          <a:noFill/>
        </p:spPr>
        <p:txBody>
          <a:bodyPr wrap="square">
            <a:spAutoFit/>
          </a:bodyPr>
          <a:lstStyle/>
          <a:p>
            <a:pPr algn="ctr" rtl="0" fontAlgn="base"/>
            <a:r>
              <a:rPr lang="en-US" sz="900" b="0" i="0" u="sng" strike="noStrike" dirty="0">
                <a:effectLst/>
              </a:rPr>
              <a:t>https://hampshirecamhs.nhs.uk/help/parents-carers/anxiety-professionals/ </a:t>
            </a:r>
            <a:endParaRPr lang="en-US" sz="200" b="0" i="0" u="sng" strike="noStrike" dirty="0">
              <a:effectLst/>
            </a:endParaRPr>
          </a:p>
        </p:txBody>
      </p:sp>
      <p:sp>
        <p:nvSpPr>
          <p:cNvPr id="16" name="TextBox 15">
            <a:extLst>
              <a:ext uri="{FF2B5EF4-FFF2-40B4-BE49-F238E27FC236}">
                <a16:creationId xmlns:a16="http://schemas.microsoft.com/office/drawing/2014/main" id="{09E8E5EF-CAC2-4D81-98DB-F4563A2AB485}"/>
              </a:ext>
            </a:extLst>
          </p:cNvPr>
          <p:cNvSpPr txBox="1"/>
          <p:nvPr/>
        </p:nvSpPr>
        <p:spPr>
          <a:xfrm>
            <a:off x="1837557" y="2886611"/>
            <a:ext cx="2273819" cy="369332"/>
          </a:xfrm>
          <a:prstGeom prst="rect">
            <a:avLst/>
          </a:prstGeom>
          <a:noFill/>
        </p:spPr>
        <p:txBody>
          <a:bodyPr wrap="square" rtlCol="0">
            <a:spAutoFit/>
          </a:bodyPr>
          <a:lstStyle/>
          <a:p>
            <a:pPr algn="ctr"/>
            <a:r>
              <a:rPr lang="en-GB" dirty="0"/>
              <a:t>Young Minds</a:t>
            </a:r>
          </a:p>
        </p:txBody>
      </p:sp>
      <p:sp>
        <p:nvSpPr>
          <p:cNvPr id="48" name="TextBox 47">
            <a:extLst>
              <a:ext uri="{FF2B5EF4-FFF2-40B4-BE49-F238E27FC236}">
                <a16:creationId xmlns:a16="http://schemas.microsoft.com/office/drawing/2014/main" id="{51C227E1-5F79-4104-86BB-DF667FBD38DC}"/>
              </a:ext>
            </a:extLst>
          </p:cNvPr>
          <p:cNvSpPr txBox="1"/>
          <p:nvPr/>
        </p:nvSpPr>
        <p:spPr>
          <a:xfrm>
            <a:off x="1781537" y="6254377"/>
            <a:ext cx="2273819" cy="369332"/>
          </a:xfrm>
          <a:prstGeom prst="rect">
            <a:avLst/>
          </a:prstGeom>
          <a:noFill/>
        </p:spPr>
        <p:txBody>
          <a:bodyPr wrap="square" rtlCol="0">
            <a:spAutoFit/>
          </a:bodyPr>
          <a:lstStyle/>
          <a:p>
            <a:pPr algn="ctr"/>
            <a:r>
              <a:rPr lang="en-GB" dirty="0"/>
              <a:t>Anxiety UK</a:t>
            </a:r>
          </a:p>
        </p:txBody>
      </p:sp>
      <p:sp>
        <p:nvSpPr>
          <p:cNvPr id="17" name="TextBox 16">
            <a:extLst>
              <a:ext uri="{FF2B5EF4-FFF2-40B4-BE49-F238E27FC236}">
                <a16:creationId xmlns:a16="http://schemas.microsoft.com/office/drawing/2014/main" id="{7D08EDBE-1CD1-42B1-BF4A-DDFD7618307C}"/>
              </a:ext>
            </a:extLst>
          </p:cNvPr>
          <p:cNvSpPr txBox="1"/>
          <p:nvPr/>
        </p:nvSpPr>
        <p:spPr>
          <a:xfrm>
            <a:off x="1477121" y="6488668"/>
            <a:ext cx="2831369" cy="369332"/>
          </a:xfrm>
          <a:prstGeom prst="rect">
            <a:avLst/>
          </a:prstGeom>
          <a:noFill/>
        </p:spPr>
        <p:txBody>
          <a:bodyPr wrap="square" rtlCol="0">
            <a:spAutoFit/>
          </a:bodyPr>
          <a:lstStyle/>
          <a:p>
            <a:pPr algn="ctr" rtl="0" fontAlgn="base"/>
            <a:r>
              <a:rPr lang="en-US" sz="900" b="0" i="0" u="sng" strike="noStrike" dirty="0">
                <a:effectLst/>
                <a:latin typeface="Calibri" panose="020F0502020204030204" pitchFamily="34" charset="0"/>
                <a:hlinkClick r:id="rId6">
                  <a:extLst>
                    <a:ext uri="{A12FA001-AC4F-418D-AE19-62706E023703}">
                      <ahyp:hlinkClr xmlns:ahyp="http://schemas.microsoft.com/office/drawing/2018/hyperlinkcolor" val="tx"/>
                    </a:ext>
                  </a:extLst>
                </a:hlinkClick>
              </a:rPr>
              <a:t>https://www.anxietyuk.org.uk/get-help/support-for-children-young-people/</a:t>
            </a:r>
            <a:r>
              <a:rPr lang="en-US" sz="900" b="0" i="0" u="none" strike="noStrike" dirty="0">
                <a:effectLst/>
                <a:latin typeface="Calibri" panose="020F0502020204030204" pitchFamily="34" charset="0"/>
              </a:rPr>
              <a:t> </a:t>
            </a:r>
          </a:p>
        </p:txBody>
      </p:sp>
      <p:sp>
        <p:nvSpPr>
          <p:cNvPr id="53" name="TextBox 52">
            <a:extLst>
              <a:ext uri="{FF2B5EF4-FFF2-40B4-BE49-F238E27FC236}">
                <a16:creationId xmlns:a16="http://schemas.microsoft.com/office/drawing/2014/main" id="{E95D3E57-D91F-491F-AFB6-05C1C4159BBB}"/>
              </a:ext>
            </a:extLst>
          </p:cNvPr>
          <p:cNvSpPr txBox="1"/>
          <p:nvPr/>
        </p:nvSpPr>
        <p:spPr>
          <a:xfrm>
            <a:off x="6987275" y="2878183"/>
            <a:ext cx="2273819" cy="646331"/>
          </a:xfrm>
          <a:prstGeom prst="rect">
            <a:avLst/>
          </a:prstGeom>
          <a:noFill/>
        </p:spPr>
        <p:txBody>
          <a:bodyPr wrap="square" rtlCol="0">
            <a:spAutoFit/>
          </a:bodyPr>
          <a:lstStyle/>
          <a:p>
            <a:pPr algn="ctr"/>
            <a:r>
              <a:rPr lang="en-GB" dirty="0"/>
              <a:t>The Mental Health Foundation</a:t>
            </a:r>
          </a:p>
        </p:txBody>
      </p:sp>
      <p:pic>
        <p:nvPicPr>
          <p:cNvPr id="34" name="Picture 33">
            <a:hlinkClick r:id="rId7"/>
            <a:extLst>
              <a:ext uri="{FF2B5EF4-FFF2-40B4-BE49-F238E27FC236}">
                <a16:creationId xmlns:a16="http://schemas.microsoft.com/office/drawing/2014/main" id="{E0CCA06D-2A29-434C-989C-AADA4F0351F0}"/>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6831416" y="32671"/>
            <a:ext cx="2585544" cy="3284363"/>
          </a:xfrm>
          <a:prstGeom prst="rect">
            <a:avLst/>
          </a:prstGeom>
        </p:spPr>
      </p:pic>
      <p:pic>
        <p:nvPicPr>
          <p:cNvPr id="42" name="Picture 41">
            <a:hlinkClick r:id="rId9"/>
            <a:extLst>
              <a:ext uri="{FF2B5EF4-FFF2-40B4-BE49-F238E27FC236}">
                <a16:creationId xmlns:a16="http://schemas.microsoft.com/office/drawing/2014/main" id="{B7BE7089-EFB1-4553-B6B8-9FA40A80C993}"/>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6831414" y="3441266"/>
            <a:ext cx="2585544" cy="3284363"/>
          </a:xfrm>
          <a:prstGeom prst="rect">
            <a:avLst/>
          </a:prstGeom>
        </p:spPr>
      </p:pic>
      <p:sp>
        <p:nvSpPr>
          <p:cNvPr id="31" name="TextBox 30">
            <a:extLst>
              <a:ext uri="{FF2B5EF4-FFF2-40B4-BE49-F238E27FC236}">
                <a16:creationId xmlns:a16="http://schemas.microsoft.com/office/drawing/2014/main" id="{78992748-FD59-4B98-A8C8-C816A443E1B0}"/>
              </a:ext>
            </a:extLst>
          </p:cNvPr>
          <p:cNvSpPr txBox="1"/>
          <p:nvPr/>
        </p:nvSpPr>
        <p:spPr>
          <a:xfrm>
            <a:off x="6653680" y="3414477"/>
            <a:ext cx="2941008" cy="3693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7">
                  <a:extLst>
                    <a:ext uri="{A12FA001-AC4F-418D-AE19-62706E023703}">
                      <ahyp:hlinkClr xmlns:ahyp="http://schemas.microsoft.com/office/drawing/2018/hyperlinkcolor" val="tx"/>
                    </a:ext>
                  </a:extLst>
                </a:hlinkClick>
              </a:rPr>
              <a:t>https://www.mentalhealth.org.uk/our-work/children-young-people-and-families</a:t>
            </a:r>
            <a:r>
              <a:rPr lang="en-US" sz="900" b="0" i="0" u="none" strike="noStrike" dirty="0">
                <a:effectLst/>
                <a:latin typeface="Calibri" panose="020F0502020204030204" pitchFamily="34" charset="0"/>
              </a:rPr>
              <a:t> </a:t>
            </a:r>
          </a:p>
        </p:txBody>
      </p:sp>
      <p:sp>
        <p:nvSpPr>
          <p:cNvPr id="43" name="Callout: Down Arrow 42">
            <a:extLst>
              <a:ext uri="{FF2B5EF4-FFF2-40B4-BE49-F238E27FC236}">
                <a16:creationId xmlns:a16="http://schemas.microsoft.com/office/drawing/2014/main" id="{19496E25-3A56-491C-B6CF-1CCD4D0B1024}"/>
              </a:ext>
            </a:extLst>
          </p:cNvPr>
          <p:cNvSpPr/>
          <p:nvPr/>
        </p:nvSpPr>
        <p:spPr>
          <a:xfrm>
            <a:off x="9829937" y="187563"/>
            <a:ext cx="1832054" cy="637940"/>
          </a:xfrm>
          <a:prstGeom prst="downArrowCallou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t>You might be interested in:</a:t>
            </a:r>
          </a:p>
        </p:txBody>
      </p:sp>
      <p:pic>
        <p:nvPicPr>
          <p:cNvPr id="7" name="Picture 6">
            <a:hlinkClick r:id="rId10"/>
            <a:extLst>
              <a:ext uri="{FF2B5EF4-FFF2-40B4-BE49-F238E27FC236}">
                <a16:creationId xmlns:a16="http://schemas.microsoft.com/office/drawing/2014/main" id="{66C8893C-E36B-4179-ADBB-2493B7FB9AC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918458" y="897684"/>
            <a:ext cx="1655011" cy="2358259"/>
          </a:xfrm>
          <a:prstGeom prst="rect">
            <a:avLst/>
          </a:prstGeom>
          <a:scene3d>
            <a:camera prst="orthographicFront"/>
            <a:lightRig rig="threePt" dir="t"/>
          </a:scene3d>
          <a:sp3d>
            <a:bevelT w="165100" prst="coolSlant"/>
          </a:sp3d>
        </p:spPr>
      </p:pic>
      <p:pic>
        <p:nvPicPr>
          <p:cNvPr id="15" name="Picture 14" descr="A picture containing text&#10;&#10;Description automatically generated">
            <a:extLst>
              <a:ext uri="{FF2B5EF4-FFF2-40B4-BE49-F238E27FC236}">
                <a16:creationId xmlns:a16="http://schemas.microsoft.com/office/drawing/2014/main" id="{DBD04735-D23D-4E05-8B0A-5376321C3110}"/>
              </a:ext>
            </a:extLst>
          </p:cNvPr>
          <p:cNvPicPr>
            <a:picLocks noChangeAspect="1"/>
          </p:cNvPicPr>
          <p:nvPr/>
        </p:nvPicPr>
        <p:blipFill>
          <a:blip r:embed="rId12" cstate="email">
            <a:duotone>
              <a:prstClr val="black"/>
              <a:srgbClr val="821A08">
                <a:tint val="45000"/>
                <a:satMod val="400000"/>
              </a:srgbClr>
            </a:duotone>
            <a:extLst>
              <a:ext uri="{28A0092B-C50C-407E-A947-70E740481C1C}">
                <a14:useLocalDpi xmlns:a14="http://schemas.microsoft.com/office/drawing/2010/main"/>
              </a:ext>
            </a:extLst>
          </a:blip>
          <a:stretch>
            <a:fillRect/>
          </a:stretch>
        </p:blipFill>
        <p:spPr>
          <a:xfrm>
            <a:off x="11628764" y="1822696"/>
            <a:ext cx="508234" cy="508234"/>
          </a:xfrm>
          <a:prstGeom prst="rect">
            <a:avLst/>
          </a:prstGeom>
        </p:spPr>
      </p:pic>
      <p:sp>
        <p:nvSpPr>
          <p:cNvPr id="44" name="TextBox 43">
            <a:extLst>
              <a:ext uri="{FF2B5EF4-FFF2-40B4-BE49-F238E27FC236}">
                <a16:creationId xmlns:a16="http://schemas.microsoft.com/office/drawing/2014/main" id="{87757A5A-F3EB-435E-ADAA-04D306E50994}"/>
              </a:ext>
            </a:extLst>
          </p:cNvPr>
          <p:cNvSpPr txBox="1"/>
          <p:nvPr/>
        </p:nvSpPr>
        <p:spPr>
          <a:xfrm>
            <a:off x="10020715" y="3269079"/>
            <a:ext cx="1450496" cy="510870"/>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10">
                  <a:extLst>
                    <a:ext uri="{A12FA001-AC4F-418D-AE19-62706E023703}">
                      <ahyp:hlinkClr xmlns:ahyp="http://schemas.microsoft.com/office/drawing/2018/hyperlinkcolor" val="tx"/>
                    </a:ext>
                  </a:extLst>
                </a:hlinkClick>
              </a:rPr>
              <a:t>https://www.mentalhealth.org.uk/sites/default/files/anxious_child.pdf</a:t>
            </a:r>
            <a:r>
              <a:rPr lang="en-US" sz="900" b="0" i="0" u="none" strike="noStrike" dirty="0">
                <a:effectLst/>
                <a:latin typeface="Calibri" panose="020F0502020204030204" pitchFamily="34" charset="0"/>
              </a:rPr>
              <a:t> </a:t>
            </a:r>
          </a:p>
        </p:txBody>
      </p:sp>
      <p:sp>
        <p:nvSpPr>
          <p:cNvPr id="45" name="TextBox 44">
            <a:extLst>
              <a:ext uri="{FF2B5EF4-FFF2-40B4-BE49-F238E27FC236}">
                <a16:creationId xmlns:a16="http://schemas.microsoft.com/office/drawing/2014/main" id="{FD354863-5B52-4BF0-A1A8-4DEFF672351E}"/>
              </a:ext>
            </a:extLst>
          </p:cNvPr>
          <p:cNvSpPr txBox="1"/>
          <p:nvPr/>
        </p:nvSpPr>
        <p:spPr>
          <a:xfrm>
            <a:off x="6999736" y="6251767"/>
            <a:ext cx="2273819" cy="369332"/>
          </a:xfrm>
          <a:prstGeom prst="rect">
            <a:avLst/>
          </a:prstGeom>
          <a:noFill/>
        </p:spPr>
        <p:txBody>
          <a:bodyPr wrap="square" rtlCol="0">
            <a:spAutoFit/>
          </a:bodyPr>
          <a:lstStyle/>
          <a:p>
            <a:pPr algn="ctr"/>
            <a:r>
              <a:rPr lang="en-GB" dirty="0"/>
              <a:t>CAMHS</a:t>
            </a:r>
          </a:p>
        </p:txBody>
      </p:sp>
      <p:pic>
        <p:nvPicPr>
          <p:cNvPr id="23" name="Picture 22">
            <a:extLst>
              <a:ext uri="{FF2B5EF4-FFF2-40B4-BE49-F238E27FC236}">
                <a16:creationId xmlns:a16="http://schemas.microsoft.com/office/drawing/2014/main" id="{AC277CAB-833E-4C0D-81A2-AE70755D9F6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918459" y="4091742"/>
            <a:ext cx="1655010" cy="2343205"/>
          </a:xfrm>
          <a:prstGeom prst="rect">
            <a:avLst/>
          </a:prstGeom>
          <a:scene3d>
            <a:camera prst="orthographicFront"/>
            <a:lightRig rig="threePt" dir="t"/>
          </a:scene3d>
          <a:sp3d>
            <a:bevelT w="165100" prst="coolSlant"/>
          </a:sp3d>
        </p:spPr>
      </p:pic>
      <p:pic>
        <p:nvPicPr>
          <p:cNvPr id="47" name="Picture 46" descr="A picture containing text&#10;&#10;Description automatically generated">
            <a:extLst>
              <a:ext uri="{FF2B5EF4-FFF2-40B4-BE49-F238E27FC236}">
                <a16:creationId xmlns:a16="http://schemas.microsoft.com/office/drawing/2014/main" id="{C4E1DDB9-C7AC-42DA-8B24-2F54F933DF58}"/>
              </a:ext>
            </a:extLst>
          </p:cNvPr>
          <p:cNvPicPr>
            <a:picLocks noChangeAspect="1"/>
          </p:cNvPicPr>
          <p:nvPr/>
        </p:nvPicPr>
        <p:blipFill>
          <a:blip r:embed="rId12" cstate="email">
            <a:duotone>
              <a:prstClr val="black"/>
              <a:srgbClr val="821A08">
                <a:tint val="45000"/>
                <a:satMod val="400000"/>
              </a:srgbClr>
            </a:duotone>
            <a:extLst>
              <a:ext uri="{28A0092B-C50C-407E-A947-70E740481C1C}">
                <a14:useLocalDpi xmlns:a14="http://schemas.microsoft.com/office/drawing/2010/main"/>
              </a:ext>
            </a:extLst>
          </a:blip>
          <a:stretch>
            <a:fillRect/>
          </a:stretch>
        </p:blipFill>
        <p:spPr>
          <a:xfrm>
            <a:off x="11636282" y="5009227"/>
            <a:ext cx="508234" cy="508234"/>
          </a:xfrm>
          <a:prstGeom prst="rect">
            <a:avLst/>
          </a:prstGeom>
        </p:spPr>
      </p:pic>
      <p:sp>
        <p:nvSpPr>
          <p:cNvPr id="52" name="TextBox 51">
            <a:extLst>
              <a:ext uri="{FF2B5EF4-FFF2-40B4-BE49-F238E27FC236}">
                <a16:creationId xmlns:a16="http://schemas.microsoft.com/office/drawing/2014/main" id="{534AF7AA-8100-4963-B25A-69908A6A5833}"/>
              </a:ext>
            </a:extLst>
          </p:cNvPr>
          <p:cNvSpPr txBox="1"/>
          <p:nvPr/>
        </p:nvSpPr>
        <p:spPr>
          <a:xfrm>
            <a:off x="10019254" y="6445143"/>
            <a:ext cx="1542211" cy="230832"/>
          </a:xfrm>
          <a:prstGeom prst="rect">
            <a:avLst/>
          </a:prstGeom>
          <a:noFill/>
        </p:spPr>
        <p:txBody>
          <a:bodyPr wrap="square">
            <a:spAutoFit/>
          </a:bodyPr>
          <a:lstStyle/>
          <a:p>
            <a:r>
              <a:rPr lang="en-GB" sz="900" i="1" dirty="0"/>
              <a:t>Via the CAMHS Anxiety page</a:t>
            </a:r>
          </a:p>
        </p:txBody>
      </p:sp>
      <p:pic>
        <p:nvPicPr>
          <p:cNvPr id="3" name="Picture 2">
            <a:hlinkClick r:id="rId5"/>
            <a:extLst>
              <a:ext uri="{FF2B5EF4-FFF2-40B4-BE49-F238E27FC236}">
                <a16:creationId xmlns:a16="http://schemas.microsoft.com/office/drawing/2014/main" id="{C3F925DA-7971-4A7E-9148-BB902B98C755}"/>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1681696" y="23650"/>
            <a:ext cx="2585544" cy="3284363"/>
          </a:xfrm>
          <a:prstGeom prst="rect">
            <a:avLst/>
          </a:prstGeom>
        </p:spPr>
      </p:pic>
      <p:pic>
        <p:nvPicPr>
          <p:cNvPr id="8" name="Graphic 7" descr="Thumbs up sign with solid fill">
            <a:extLst>
              <a:ext uri="{FF2B5EF4-FFF2-40B4-BE49-F238E27FC236}">
                <a16:creationId xmlns:a16="http://schemas.microsoft.com/office/drawing/2014/main" id="{80CF2B8E-A236-4E1F-9DE5-E6BCF40288AF}"/>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040323" y="2323661"/>
            <a:ext cx="608592" cy="608592"/>
          </a:xfrm>
          <a:prstGeom prst="rect">
            <a:avLst/>
          </a:prstGeom>
        </p:spPr>
      </p:pic>
      <p:pic>
        <p:nvPicPr>
          <p:cNvPr id="55" name="Graphic 54" descr="Telephone with solid fill">
            <a:extLst>
              <a:ext uri="{FF2B5EF4-FFF2-40B4-BE49-F238E27FC236}">
                <a16:creationId xmlns:a16="http://schemas.microsoft.com/office/drawing/2014/main" id="{3366B68E-75BE-46A6-B7C1-616DAE2109D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352771" y="2323667"/>
            <a:ext cx="665393" cy="665393"/>
          </a:xfrm>
          <a:prstGeom prst="rect">
            <a:avLst/>
          </a:prstGeom>
        </p:spPr>
      </p:pic>
      <p:pic>
        <p:nvPicPr>
          <p:cNvPr id="1032" name="Picture 8">
            <a:extLst>
              <a:ext uri="{FF2B5EF4-FFF2-40B4-BE49-F238E27FC236}">
                <a16:creationId xmlns:a16="http://schemas.microsoft.com/office/drawing/2014/main" id="{DA0F69FD-2C47-4506-9EBF-C61B4A074459}"/>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1505638" y="3979974"/>
            <a:ext cx="2633886" cy="22225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6"/>
            <a:extLst>
              <a:ext uri="{FF2B5EF4-FFF2-40B4-BE49-F238E27FC236}">
                <a16:creationId xmlns:a16="http://schemas.microsoft.com/office/drawing/2014/main" id="{2BA03B52-9655-48AF-98D2-F1388A2957A6}"/>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1677135" y="3441266"/>
            <a:ext cx="2585544" cy="3284363"/>
          </a:xfrm>
          <a:prstGeom prst="rect">
            <a:avLst/>
          </a:prstGeom>
        </p:spPr>
      </p:pic>
      <p:grpSp>
        <p:nvGrpSpPr>
          <p:cNvPr id="57" name="Group 56">
            <a:extLst>
              <a:ext uri="{FF2B5EF4-FFF2-40B4-BE49-F238E27FC236}">
                <a16:creationId xmlns:a16="http://schemas.microsoft.com/office/drawing/2014/main" id="{1962F6C4-AA92-42D9-9728-F4F1A0027F53}"/>
              </a:ext>
            </a:extLst>
          </p:cNvPr>
          <p:cNvGrpSpPr/>
          <p:nvPr/>
        </p:nvGrpSpPr>
        <p:grpSpPr>
          <a:xfrm>
            <a:off x="4497997" y="2378473"/>
            <a:ext cx="2134923" cy="2051717"/>
            <a:chOff x="-1512328" y="652208"/>
            <a:chExt cx="5970976" cy="5845984"/>
          </a:xfrm>
        </p:grpSpPr>
        <p:sp>
          <p:nvSpPr>
            <p:cNvPr id="58" name="Oval 57">
              <a:hlinkClick r:id="rId19"/>
              <a:extLst>
                <a:ext uri="{FF2B5EF4-FFF2-40B4-BE49-F238E27FC236}">
                  <a16:creationId xmlns:a16="http://schemas.microsoft.com/office/drawing/2014/main" id="{90D8AA59-A710-41BE-8B75-1334E1ECA342}"/>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59" name="TextBox 58">
              <a:extLst>
                <a:ext uri="{FF2B5EF4-FFF2-40B4-BE49-F238E27FC236}">
                  <a16:creationId xmlns:a16="http://schemas.microsoft.com/office/drawing/2014/main" id="{3E3C7383-9CB6-4D48-8FB1-C8675486A0FF}"/>
                </a:ext>
              </a:extLst>
            </p:cNvPr>
            <p:cNvSpPr txBox="1"/>
            <p:nvPr/>
          </p:nvSpPr>
          <p:spPr>
            <a:xfrm>
              <a:off x="-993066" y="1672345"/>
              <a:ext cx="5040855" cy="3946284"/>
            </a:xfrm>
            <a:prstGeom prst="rect">
              <a:avLst/>
            </a:prstGeom>
            <a:noFill/>
          </p:spPr>
          <p:txBody>
            <a:bodyPr wrap="square" rtlCol="0">
              <a:spAutoFit/>
            </a:bodyPr>
            <a:lstStyle/>
            <a:p>
              <a:pPr algn="ctr"/>
              <a:r>
                <a:rPr lang="en-GB" sz="2800" b="1" dirty="0">
                  <a:solidFill>
                    <a:schemeClr val="bg1"/>
                  </a:solidFill>
                  <a:cs typeface="Raavi" panose="020B0502040204020203" pitchFamily="34" charset="0"/>
                </a:rPr>
                <a:t>Parenting Anxious Children</a:t>
              </a:r>
            </a:p>
          </p:txBody>
        </p:sp>
      </p:grpSp>
      <p:pic>
        <p:nvPicPr>
          <p:cNvPr id="60" name="Graphic 59" descr="Cursor outline">
            <a:extLst>
              <a:ext uri="{FF2B5EF4-FFF2-40B4-BE49-F238E27FC236}">
                <a16:creationId xmlns:a16="http://schemas.microsoft.com/office/drawing/2014/main" id="{0E33D65B-E6E4-42D6-B070-1EBBD1B30164}"/>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flipH="1">
            <a:off x="341842" y="2865549"/>
            <a:ext cx="914400" cy="914400"/>
          </a:xfrm>
          <a:prstGeom prst="rect">
            <a:avLst/>
          </a:prstGeom>
        </p:spPr>
      </p:pic>
      <p:sp>
        <p:nvSpPr>
          <p:cNvPr id="61" name="TextBox 60">
            <a:extLst>
              <a:ext uri="{FF2B5EF4-FFF2-40B4-BE49-F238E27FC236}">
                <a16:creationId xmlns:a16="http://schemas.microsoft.com/office/drawing/2014/main" id="{D1B6D6F4-245B-4E35-9422-52A878745DD6}"/>
              </a:ext>
            </a:extLst>
          </p:cNvPr>
          <p:cNvSpPr txBox="1"/>
          <p:nvPr/>
        </p:nvSpPr>
        <p:spPr>
          <a:xfrm>
            <a:off x="0" y="3582888"/>
            <a:ext cx="1380303" cy="1077218"/>
          </a:xfrm>
          <a:prstGeom prst="rect">
            <a:avLst/>
          </a:prstGeom>
          <a:noFill/>
        </p:spPr>
        <p:txBody>
          <a:bodyPr wrap="square" rtlCol="0">
            <a:spAutoFit/>
          </a:bodyPr>
          <a:lstStyle/>
          <a:p>
            <a:pPr algn="ctr"/>
            <a:r>
              <a:rPr lang="en-GB" sz="1600" dirty="0"/>
              <a:t>Click the pictures to explore the web pages</a:t>
            </a:r>
          </a:p>
        </p:txBody>
      </p:sp>
    </p:spTree>
    <p:extLst>
      <p:ext uri="{BB962C8B-B14F-4D97-AF65-F5344CB8AC3E}">
        <p14:creationId xmlns:p14="http://schemas.microsoft.com/office/powerpoint/2010/main" val="12425792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026DA4DA-462C-45F2-997A-27F3F96096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4285" y="506533"/>
            <a:ext cx="2640621" cy="2171018"/>
          </a:xfrm>
          <a:prstGeom prst="rect">
            <a:avLst/>
          </a:prstGeom>
        </p:spPr>
      </p:pic>
      <p:pic>
        <p:nvPicPr>
          <p:cNvPr id="3" name="Picture 2">
            <a:hlinkClick r:id="rId2"/>
            <a:extLst>
              <a:ext uri="{FF2B5EF4-FFF2-40B4-BE49-F238E27FC236}">
                <a16:creationId xmlns:a16="http://schemas.microsoft.com/office/drawing/2014/main" id="{C3F925DA-7971-4A7E-9148-BB902B98C7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795962" y="-68850"/>
            <a:ext cx="2585544" cy="3284363"/>
          </a:xfrm>
          <a:prstGeom prst="rect">
            <a:avLst/>
          </a:prstGeom>
        </p:spPr>
      </p:pic>
      <p:sp>
        <p:nvSpPr>
          <p:cNvPr id="24" name="TextBox 23">
            <a:extLst>
              <a:ext uri="{FF2B5EF4-FFF2-40B4-BE49-F238E27FC236}">
                <a16:creationId xmlns:a16="http://schemas.microsoft.com/office/drawing/2014/main" id="{BA3CFEAC-FE26-4900-BE84-34DFCE820C58}"/>
              </a:ext>
            </a:extLst>
          </p:cNvPr>
          <p:cNvSpPr txBox="1"/>
          <p:nvPr/>
        </p:nvSpPr>
        <p:spPr>
          <a:xfrm>
            <a:off x="1027624" y="3068833"/>
            <a:ext cx="1893601" cy="507831"/>
          </a:xfrm>
          <a:prstGeom prst="rect">
            <a:avLst/>
          </a:prstGeom>
          <a:noFill/>
        </p:spPr>
        <p:txBody>
          <a:bodyPr wrap="square">
            <a:spAutoFit/>
          </a:bodyPr>
          <a:lstStyle/>
          <a:p>
            <a:pPr algn="ctr" rtl="0" fontAlgn="base"/>
            <a:r>
              <a:rPr lang="en-GB" sz="900" kern="1200" dirty="0">
                <a:solidFill>
                  <a:srgbClr val="821A08"/>
                </a:solidFill>
                <a:effectLst/>
                <a:latin typeface="+mn-lt"/>
                <a:ea typeface="+mn-ea"/>
                <a:cs typeface="+mn-cs"/>
                <a:hlinkClick r:id="rId2">
                  <a:extLst>
                    <a:ext uri="{A12FA001-AC4F-418D-AE19-62706E023703}">
                      <ahyp:hlinkClr xmlns:ahyp="http://schemas.microsoft.com/office/drawing/2018/hyperlinkcolor" val="tx"/>
                    </a:ext>
                  </a:extLst>
                </a:hlinkClick>
              </a:rPr>
              <a:t>https://www.adhdfoundation.org.uk/information/parents/</a:t>
            </a:r>
            <a:endParaRPr lang="en-GB" sz="900" dirty="0">
              <a:solidFill>
                <a:srgbClr val="821A08"/>
              </a:solidFill>
            </a:endParaRPr>
          </a:p>
          <a:p>
            <a:pPr algn="ctr" rtl="0" fontAlgn="base"/>
            <a:endParaRPr lang="en-GB" sz="900" kern="1200" dirty="0">
              <a:solidFill>
                <a:srgbClr val="821A08"/>
              </a:solidFill>
              <a:effectLst/>
              <a:latin typeface="+mn-lt"/>
              <a:ea typeface="+mn-ea"/>
              <a:cs typeface="+mn-cs"/>
            </a:endParaRPr>
          </a:p>
        </p:txBody>
      </p:sp>
      <p:sp>
        <p:nvSpPr>
          <p:cNvPr id="16" name="TextBox 15">
            <a:extLst>
              <a:ext uri="{FF2B5EF4-FFF2-40B4-BE49-F238E27FC236}">
                <a16:creationId xmlns:a16="http://schemas.microsoft.com/office/drawing/2014/main" id="{09E8E5EF-CAC2-4D81-98DB-F4563A2AB485}"/>
              </a:ext>
            </a:extLst>
          </p:cNvPr>
          <p:cNvSpPr txBox="1"/>
          <p:nvPr/>
        </p:nvSpPr>
        <p:spPr>
          <a:xfrm>
            <a:off x="849316" y="2790144"/>
            <a:ext cx="2273819" cy="369332"/>
          </a:xfrm>
          <a:prstGeom prst="rect">
            <a:avLst/>
          </a:prstGeom>
          <a:noFill/>
        </p:spPr>
        <p:txBody>
          <a:bodyPr wrap="square" rtlCol="0">
            <a:spAutoFit/>
          </a:bodyPr>
          <a:lstStyle/>
          <a:p>
            <a:pPr algn="ctr"/>
            <a:r>
              <a:rPr lang="en-GB" dirty="0"/>
              <a:t>ADHD Foundation</a:t>
            </a:r>
          </a:p>
        </p:txBody>
      </p:sp>
      <p:sp>
        <p:nvSpPr>
          <p:cNvPr id="53" name="TextBox 52">
            <a:extLst>
              <a:ext uri="{FF2B5EF4-FFF2-40B4-BE49-F238E27FC236}">
                <a16:creationId xmlns:a16="http://schemas.microsoft.com/office/drawing/2014/main" id="{E95D3E57-D91F-491F-AFB6-05C1C4159BBB}"/>
              </a:ext>
            </a:extLst>
          </p:cNvPr>
          <p:cNvSpPr txBox="1"/>
          <p:nvPr/>
        </p:nvSpPr>
        <p:spPr>
          <a:xfrm>
            <a:off x="3418989" y="5869791"/>
            <a:ext cx="1411343" cy="369332"/>
          </a:xfrm>
          <a:prstGeom prst="rect">
            <a:avLst/>
          </a:prstGeom>
          <a:noFill/>
        </p:spPr>
        <p:txBody>
          <a:bodyPr wrap="square" rtlCol="0">
            <a:spAutoFit/>
          </a:bodyPr>
          <a:lstStyle/>
          <a:p>
            <a:pPr algn="ctr"/>
            <a:r>
              <a:rPr lang="en-GB" dirty="0" err="1"/>
              <a:t>ADDitude</a:t>
            </a:r>
            <a:r>
              <a:rPr lang="en-GB" dirty="0"/>
              <a:t> </a:t>
            </a:r>
          </a:p>
        </p:txBody>
      </p:sp>
      <p:sp>
        <p:nvSpPr>
          <p:cNvPr id="43" name="Callout: Down Arrow 42">
            <a:extLst>
              <a:ext uri="{FF2B5EF4-FFF2-40B4-BE49-F238E27FC236}">
                <a16:creationId xmlns:a16="http://schemas.microsoft.com/office/drawing/2014/main" id="{19496E25-3A56-491C-B6CF-1CCD4D0B1024}"/>
              </a:ext>
            </a:extLst>
          </p:cNvPr>
          <p:cNvSpPr/>
          <p:nvPr/>
        </p:nvSpPr>
        <p:spPr>
          <a:xfrm>
            <a:off x="9829937" y="187563"/>
            <a:ext cx="1832054" cy="637940"/>
          </a:xfrm>
          <a:prstGeom prst="downArrowCallou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t>You might be interested in:</a:t>
            </a:r>
          </a:p>
        </p:txBody>
      </p:sp>
      <p:pic>
        <p:nvPicPr>
          <p:cNvPr id="7" name="Picture 6">
            <a:extLst>
              <a:ext uri="{FF2B5EF4-FFF2-40B4-BE49-F238E27FC236}">
                <a16:creationId xmlns:a16="http://schemas.microsoft.com/office/drawing/2014/main" id="{66C8893C-E36B-4179-ADBB-2493B7FB9A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8458" y="897684"/>
            <a:ext cx="1655011" cy="2358259"/>
          </a:xfrm>
          <a:prstGeom prst="rect">
            <a:avLst/>
          </a:prstGeom>
          <a:scene3d>
            <a:camera prst="orthographicFront"/>
            <a:lightRig rig="threePt" dir="t"/>
          </a:scene3d>
          <a:sp3d>
            <a:bevelT w="165100" prst="coolSlant"/>
          </a:sp3d>
        </p:spPr>
      </p:pic>
      <p:pic>
        <p:nvPicPr>
          <p:cNvPr id="15" name="Picture 14" descr="A picture containing text&#10;&#10;Description automatically generated">
            <a:extLst>
              <a:ext uri="{FF2B5EF4-FFF2-40B4-BE49-F238E27FC236}">
                <a16:creationId xmlns:a16="http://schemas.microsoft.com/office/drawing/2014/main" id="{DBD04735-D23D-4E05-8B0A-5376321C3110}"/>
              </a:ext>
            </a:extLst>
          </p:cNvPr>
          <p:cNvPicPr>
            <a:picLocks noChangeAspect="1"/>
          </p:cNvPicPr>
          <p:nvPr/>
        </p:nvPicPr>
        <p:blipFill>
          <a:blip r:embed="rId6" cstate="email">
            <a:duotone>
              <a:prstClr val="black"/>
              <a:srgbClr val="821A08">
                <a:tint val="45000"/>
                <a:satMod val="400000"/>
              </a:srgbClr>
            </a:duotone>
            <a:extLst>
              <a:ext uri="{28A0092B-C50C-407E-A947-70E740481C1C}">
                <a14:useLocalDpi xmlns:a14="http://schemas.microsoft.com/office/drawing/2010/main"/>
              </a:ext>
            </a:extLst>
          </a:blip>
          <a:stretch>
            <a:fillRect/>
          </a:stretch>
        </p:blipFill>
        <p:spPr>
          <a:xfrm>
            <a:off x="11628764" y="1822696"/>
            <a:ext cx="508234" cy="508234"/>
          </a:xfrm>
          <a:prstGeom prst="rect">
            <a:avLst/>
          </a:prstGeom>
        </p:spPr>
      </p:pic>
      <p:sp>
        <p:nvSpPr>
          <p:cNvPr id="44" name="TextBox 43">
            <a:extLst>
              <a:ext uri="{FF2B5EF4-FFF2-40B4-BE49-F238E27FC236}">
                <a16:creationId xmlns:a16="http://schemas.microsoft.com/office/drawing/2014/main" id="{87757A5A-F3EB-435E-ADAA-04D306E50994}"/>
              </a:ext>
            </a:extLst>
          </p:cNvPr>
          <p:cNvSpPr txBox="1"/>
          <p:nvPr/>
        </p:nvSpPr>
        <p:spPr>
          <a:xfrm>
            <a:off x="10020715" y="3269079"/>
            <a:ext cx="1450496" cy="510870"/>
          </a:xfrm>
          <a:prstGeom prst="rect">
            <a:avLst/>
          </a:prstGeom>
          <a:noFill/>
        </p:spPr>
        <p:txBody>
          <a:bodyPr wrap="square">
            <a:spAutoFit/>
          </a:bodyPr>
          <a:lstStyle/>
          <a:p>
            <a:pPr algn="ctr" rtl="0" fontAlgn="base"/>
            <a:r>
              <a:rPr lang="en-US" sz="900" b="0" i="0" u="sng" strike="noStrike" dirty="0">
                <a:solidFill>
                  <a:schemeClr val="accent6">
                    <a:lumMod val="50000"/>
                  </a:schemeClr>
                </a:solidFill>
                <a:effectLst/>
                <a:latin typeface="Calibri" panose="020F0502020204030204" pitchFamily="34" charset="0"/>
                <a:hlinkClick r:id="rId7">
                  <a:extLst>
                    <a:ext uri="{A12FA001-AC4F-418D-AE19-62706E023703}">
                      <ahyp:hlinkClr xmlns:ahyp="http://schemas.microsoft.com/office/drawing/2018/hyperlinkcolor" val="tx"/>
                    </a:ext>
                  </a:extLst>
                </a:hlinkClick>
              </a:rPr>
              <a:t>https://www.mentalhealth.org.uk/sites/default/files/anxious_child.pdf</a:t>
            </a:r>
            <a:r>
              <a:rPr lang="en-US" sz="900" b="0" i="0" u="none" strike="noStrike" dirty="0">
                <a:solidFill>
                  <a:schemeClr val="accent6">
                    <a:lumMod val="50000"/>
                  </a:schemeClr>
                </a:solidFill>
                <a:effectLst/>
                <a:latin typeface="Calibri" panose="020F0502020204030204" pitchFamily="34" charset="0"/>
              </a:rPr>
              <a:t> </a:t>
            </a:r>
          </a:p>
        </p:txBody>
      </p:sp>
      <p:pic>
        <p:nvPicPr>
          <p:cNvPr id="60" name="Graphic 59" descr="Cursor outline">
            <a:extLst>
              <a:ext uri="{FF2B5EF4-FFF2-40B4-BE49-F238E27FC236}">
                <a16:creationId xmlns:a16="http://schemas.microsoft.com/office/drawing/2014/main" id="{0E33D65B-E6E4-42D6-B070-1EBBD1B3016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141118" y="5078888"/>
            <a:ext cx="914400" cy="914400"/>
          </a:xfrm>
          <a:prstGeom prst="rect">
            <a:avLst/>
          </a:prstGeom>
        </p:spPr>
      </p:pic>
      <p:pic>
        <p:nvPicPr>
          <p:cNvPr id="3074" name="Picture 2">
            <a:extLst>
              <a:ext uri="{FF2B5EF4-FFF2-40B4-BE49-F238E27FC236}">
                <a16:creationId xmlns:a16="http://schemas.microsoft.com/office/drawing/2014/main" id="{6726BBF9-66AB-4D90-8494-E9FF0577F4E9}"/>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2665790" y="3601741"/>
            <a:ext cx="2638331" cy="218486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hlinkClick r:id="rId11"/>
            <a:extLst>
              <a:ext uri="{FF2B5EF4-FFF2-40B4-BE49-F238E27FC236}">
                <a16:creationId xmlns:a16="http://schemas.microsoft.com/office/drawing/2014/main" id="{E0CCA06D-2A29-434C-989C-AADA4F0351F0}"/>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2831889" y="3022569"/>
            <a:ext cx="2585544" cy="3284363"/>
          </a:xfrm>
          <a:prstGeom prst="rect">
            <a:avLst/>
          </a:prstGeom>
        </p:spPr>
      </p:pic>
      <p:sp>
        <p:nvSpPr>
          <p:cNvPr id="39" name="TextBox 38">
            <a:extLst>
              <a:ext uri="{FF2B5EF4-FFF2-40B4-BE49-F238E27FC236}">
                <a16:creationId xmlns:a16="http://schemas.microsoft.com/office/drawing/2014/main" id="{560016AB-D886-4923-9B09-0441682447CC}"/>
              </a:ext>
            </a:extLst>
          </p:cNvPr>
          <p:cNvSpPr txBox="1"/>
          <p:nvPr/>
        </p:nvSpPr>
        <p:spPr>
          <a:xfrm>
            <a:off x="3229034" y="6163969"/>
            <a:ext cx="1749903" cy="230832"/>
          </a:xfrm>
          <a:prstGeom prst="rect">
            <a:avLst/>
          </a:prstGeom>
          <a:noFill/>
        </p:spPr>
        <p:txBody>
          <a:bodyPr wrap="square">
            <a:spAutoFit/>
          </a:bodyPr>
          <a:lstStyle/>
          <a:p>
            <a:pPr algn="l" rtl="0" fontAlgn="base"/>
            <a:r>
              <a:rPr lang="en-US" sz="900" b="0" i="0" u="sng" strike="noStrike" dirty="0">
                <a:solidFill>
                  <a:srgbClr val="821A08"/>
                </a:solidFill>
                <a:effectLst/>
                <a:latin typeface="Calibri" panose="020F0502020204030204" pitchFamily="34" charset="0"/>
                <a:hlinkClick r:id="rId11">
                  <a:extLst>
                    <a:ext uri="{A12FA001-AC4F-418D-AE19-62706E023703}">
                      <ahyp:hlinkClr xmlns:ahyp="http://schemas.microsoft.com/office/drawing/2018/hyperlinkcolor" val="tx"/>
                    </a:ext>
                  </a:extLst>
                </a:hlinkClick>
              </a:rPr>
              <a:t>https://www.additudemag.com/</a:t>
            </a:r>
            <a:r>
              <a:rPr lang="en-US" sz="900" b="0" i="0" u="none" strike="noStrike" dirty="0">
                <a:solidFill>
                  <a:srgbClr val="821A08"/>
                </a:solidFill>
                <a:effectLst/>
                <a:latin typeface="Calibri" panose="020F0502020204030204" pitchFamily="34" charset="0"/>
              </a:rPr>
              <a:t> </a:t>
            </a:r>
          </a:p>
        </p:txBody>
      </p:sp>
      <p:sp>
        <p:nvSpPr>
          <p:cNvPr id="31" name="TextBox 30">
            <a:extLst>
              <a:ext uri="{FF2B5EF4-FFF2-40B4-BE49-F238E27FC236}">
                <a16:creationId xmlns:a16="http://schemas.microsoft.com/office/drawing/2014/main" id="{78992748-FD59-4B98-A8C8-C816A443E1B0}"/>
              </a:ext>
            </a:extLst>
          </p:cNvPr>
          <p:cNvSpPr txBox="1"/>
          <p:nvPr/>
        </p:nvSpPr>
        <p:spPr>
          <a:xfrm>
            <a:off x="5281475" y="5863887"/>
            <a:ext cx="1629050" cy="1061829"/>
          </a:xfrm>
          <a:prstGeom prst="rect">
            <a:avLst/>
          </a:prstGeom>
          <a:noFill/>
        </p:spPr>
        <p:txBody>
          <a:bodyPr wrap="square">
            <a:spAutoFit/>
          </a:bodyPr>
          <a:lstStyle/>
          <a:p>
            <a:pPr rtl="0" fontAlgn="base"/>
            <a:r>
              <a:rPr lang="en-US" sz="1050" dirty="0">
                <a:solidFill>
                  <a:schemeClr val="accent6">
                    <a:lumMod val="50000"/>
                  </a:schemeClr>
                </a:solidFill>
                <a:latin typeface="Calibri" panose="020F0502020204030204" pitchFamily="34" charset="0"/>
              </a:rPr>
              <a:t>One of the only American-based sites listed so worth noting if looking for support available, but it has a good free webinars and resources section.</a:t>
            </a:r>
            <a:endParaRPr lang="en-US" sz="1050" b="0" i="0" strike="noStrike" dirty="0">
              <a:solidFill>
                <a:schemeClr val="accent6">
                  <a:lumMod val="50000"/>
                </a:schemeClr>
              </a:solidFill>
              <a:effectLst/>
              <a:latin typeface="Calibri" panose="020F0502020204030204" pitchFamily="34" charset="0"/>
            </a:endParaRPr>
          </a:p>
        </p:txBody>
      </p:sp>
      <p:pic>
        <p:nvPicPr>
          <p:cNvPr id="18" name="Picture 17">
            <a:extLst>
              <a:ext uri="{FF2B5EF4-FFF2-40B4-BE49-F238E27FC236}">
                <a16:creationId xmlns:a16="http://schemas.microsoft.com/office/drawing/2014/main" id="{845EF16C-76AF-4CCA-B637-1C1F454961C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26429" y="5486406"/>
            <a:ext cx="397006" cy="377481"/>
          </a:xfrm>
          <a:prstGeom prst="rect">
            <a:avLst/>
          </a:prstGeom>
        </p:spPr>
      </p:pic>
      <p:grpSp>
        <p:nvGrpSpPr>
          <p:cNvPr id="57" name="Group 56">
            <a:extLst>
              <a:ext uri="{FF2B5EF4-FFF2-40B4-BE49-F238E27FC236}">
                <a16:creationId xmlns:a16="http://schemas.microsoft.com/office/drawing/2014/main" id="{1962F6C4-AA92-42D9-9728-F4F1A0027F53}"/>
              </a:ext>
            </a:extLst>
          </p:cNvPr>
          <p:cNvGrpSpPr/>
          <p:nvPr/>
        </p:nvGrpSpPr>
        <p:grpSpPr>
          <a:xfrm>
            <a:off x="182889" y="4469648"/>
            <a:ext cx="2134923" cy="2051717"/>
            <a:chOff x="-1512328" y="652208"/>
            <a:chExt cx="5970976" cy="5845984"/>
          </a:xfrm>
        </p:grpSpPr>
        <p:sp>
          <p:nvSpPr>
            <p:cNvPr id="58" name="Oval 57">
              <a:hlinkClick r:id="rId13"/>
              <a:extLst>
                <a:ext uri="{FF2B5EF4-FFF2-40B4-BE49-F238E27FC236}">
                  <a16:creationId xmlns:a16="http://schemas.microsoft.com/office/drawing/2014/main" id="{90D8AA59-A710-41BE-8B75-1334E1ECA342}"/>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59" name="TextBox 58">
              <a:extLst>
                <a:ext uri="{FF2B5EF4-FFF2-40B4-BE49-F238E27FC236}">
                  <a16:creationId xmlns:a16="http://schemas.microsoft.com/office/drawing/2014/main" id="{3E3C7383-9CB6-4D48-8FB1-C8675486A0FF}"/>
                </a:ext>
              </a:extLst>
            </p:cNvPr>
            <p:cNvSpPr txBox="1"/>
            <p:nvPr/>
          </p:nvSpPr>
          <p:spPr>
            <a:xfrm>
              <a:off x="-967806" y="1180676"/>
              <a:ext cx="5040855" cy="5174016"/>
            </a:xfrm>
            <a:prstGeom prst="rect">
              <a:avLst/>
            </a:prstGeom>
            <a:noFill/>
          </p:spPr>
          <p:txBody>
            <a:bodyPr wrap="square" rtlCol="0">
              <a:spAutoFit/>
            </a:bodyPr>
            <a:lstStyle/>
            <a:p>
              <a:pPr algn="ctr"/>
              <a:r>
                <a:rPr lang="en-GB" sz="2800" b="1" dirty="0">
                  <a:solidFill>
                    <a:schemeClr val="bg1"/>
                  </a:solidFill>
                  <a:cs typeface="Raavi" panose="020B0502040204020203" pitchFamily="34" charset="0"/>
                </a:rPr>
                <a:t>Parenting Children</a:t>
              </a:r>
            </a:p>
            <a:p>
              <a:pPr algn="ctr"/>
              <a:r>
                <a:rPr lang="en-GB" sz="2800" b="1" dirty="0">
                  <a:solidFill>
                    <a:schemeClr val="bg1"/>
                  </a:solidFill>
                  <a:cs typeface="Raavi" panose="020B0502040204020203" pitchFamily="34" charset="0"/>
                </a:rPr>
                <a:t>with ADHD</a:t>
              </a:r>
            </a:p>
          </p:txBody>
        </p:sp>
      </p:grpSp>
      <p:sp>
        <p:nvSpPr>
          <p:cNvPr id="51" name="TextBox 50">
            <a:extLst>
              <a:ext uri="{FF2B5EF4-FFF2-40B4-BE49-F238E27FC236}">
                <a16:creationId xmlns:a16="http://schemas.microsoft.com/office/drawing/2014/main" id="{C6EFF74C-860B-4D0F-BBB1-F9A4F587E35A}"/>
              </a:ext>
            </a:extLst>
          </p:cNvPr>
          <p:cNvSpPr txBox="1"/>
          <p:nvPr/>
        </p:nvSpPr>
        <p:spPr>
          <a:xfrm>
            <a:off x="10574061" y="5684248"/>
            <a:ext cx="1380303" cy="1077218"/>
          </a:xfrm>
          <a:prstGeom prst="rect">
            <a:avLst/>
          </a:prstGeom>
          <a:noFill/>
        </p:spPr>
        <p:txBody>
          <a:bodyPr wrap="square" rtlCol="0">
            <a:spAutoFit/>
          </a:bodyPr>
          <a:lstStyle/>
          <a:p>
            <a:pPr algn="ctr"/>
            <a:r>
              <a:rPr lang="en-GB" sz="1600" dirty="0"/>
              <a:t>Click the pictures to explore the web pages</a:t>
            </a:r>
          </a:p>
        </p:txBody>
      </p:sp>
      <p:pic>
        <p:nvPicPr>
          <p:cNvPr id="3076" name="Picture 4">
            <a:extLst>
              <a:ext uri="{FF2B5EF4-FFF2-40B4-BE49-F238E27FC236}">
                <a16:creationId xmlns:a16="http://schemas.microsoft.com/office/drawing/2014/main" id="{04C99FCE-C542-49A4-968B-90407D664F67}"/>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5082242" y="506533"/>
            <a:ext cx="2613284" cy="220506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hlinkClick r:id="rId15"/>
            <a:extLst>
              <a:ext uri="{FF2B5EF4-FFF2-40B4-BE49-F238E27FC236}">
                <a16:creationId xmlns:a16="http://schemas.microsoft.com/office/drawing/2014/main" id="{1C74F31E-6D18-48FB-BB74-33F6486E055A}"/>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5231495" y="-68850"/>
            <a:ext cx="2585544" cy="3284363"/>
          </a:xfrm>
          <a:prstGeom prst="rect">
            <a:avLst/>
          </a:prstGeom>
        </p:spPr>
      </p:pic>
      <p:sp>
        <p:nvSpPr>
          <p:cNvPr id="54" name="TextBox 53">
            <a:extLst>
              <a:ext uri="{FF2B5EF4-FFF2-40B4-BE49-F238E27FC236}">
                <a16:creationId xmlns:a16="http://schemas.microsoft.com/office/drawing/2014/main" id="{D648EA79-80D1-4B98-BCFF-45CFE6CCFA5E}"/>
              </a:ext>
            </a:extLst>
          </p:cNvPr>
          <p:cNvSpPr txBox="1"/>
          <p:nvPr/>
        </p:nvSpPr>
        <p:spPr>
          <a:xfrm>
            <a:off x="5248760" y="3018827"/>
            <a:ext cx="2551014" cy="366191"/>
          </a:xfrm>
          <a:prstGeom prst="rect">
            <a:avLst/>
          </a:prstGeom>
          <a:noFill/>
        </p:spPr>
        <p:txBody>
          <a:bodyPr wrap="square">
            <a:spAutoFit/>
          </a:bodyPr>
          <a:lstStyle/>
          <a:p>
            <a:pPr algn="ctr" rtl="0" fontAlgn="base"/>
            <a:r>
              <a:rPr lang="en-US" sz="900" b="0" i="0" u="sng" strike="noStrike" dirty="0">
                <a:solidFill>
                  <a:srgbClr val="821A08"/>
                </a:solidFill>
                <a:effectLst/>
                <a:latin typeface="Calibri" panose="020F0502020204030204" pitchFamily="34" charset="0"/>
                <a:hlinkClick r:id="rId15">
                  <a:extLst>
                    <a:ext uri="{A12FA001-AC4F-418D-AE19-62706E023703}">
                      <ahyp:hlinkClr xmlns:ahyp="http://schemas.microsoft.com/office/drawing/2018/hyperlinkcolor" val="tx"/>
                    </a:ext>
                  </a:extLst>
                </a:hlinkClick>
              </a:rPr>
              <a:t>https://hampshirecamhs.nhs.uk/help/parents-carers/adhd-professionals/</a:t>
            </a:r>
            <a:r>
              <a:rPr lang="en-US" sz="900" b="0" i="0" u="none" strike="noStrike" dirty="0">
                <a:solidFill>
                  <a:srgbClr val="821A08"/>
                </a:solidFill>
                <a:effectLst/>
                <a:latin typeface="Calibri" panose="020F0502020204030204" pitchFamily="34" charset="0"/>
              </a:rPr>
              <a:t> </a:t>
            </a:r>
          </a:p>
        </p:txBody>
      </p:sp>
      <p:sp>
        <p:nvSpPr>
          <p:cNvPr id="56" name="TextBox 55">
            <a:extLst>
              <a:ext uri="{FF2B5EF4-FFF2-40B4-BE49-F238E27FC236}">
                <a16:creationId xmlns:a16="http://schemas.microsoft.com/office/drawing/2014/main" id="{DBEBAB3B-CA1C-43A3-9BE7-E84F01F89595}"/>
              </a:ext>
            </a:extLst>
          </p:cNvPr>
          <p:cNvSpPr txBox="1"/>
          <p:nvPr/>
        </p:nvSpPr>
        <p:spPr>
          <a:xfrm>
            <a:off x="5387357" y="2774693"/>
            <a:ext cx="2273819" cy="369332"/>
          </a:xfrm>
          <a:prstGeom prst="rect">
            <a:avLst/>
          </a:prstGeom>
          <a:noFill/>
        </p:spPr>
        <p:txBody>
          <a:bodyPr wrap="square" rtlCol="0">
            <a:spAutoFit/>
          </a:bodyPr>
          <a:lstStyle/>
          <a:p>
            <a:pPr algn="ctr"/>
            <a:r>
              <a:rPr lang="en-GB" dirty="0"/>
              <a:t>CAMHS</a:t>
            </a:r>
          </a:p>
        </p:txBody>
      </p:sp>
      <p:pic>
        <p:nvPicPr>
          <p:cNvPr id="3078" name="Picture 6">
            <a:extLst>
              <a:ext uri="{FF2B5EF4-FFF2-40B4-BE49-F238E27FC236}">
                <a16:creationId xmlns:a16="http://schemas.microsoft.com/office/drawing/2014/main" id="{04162A81-26F2-4A07-88B5-6B24E49D4FAD}"/>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7013090" y="3610846"/>
            <a:ext cx="2677095" cy="219987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72A32438-E61F-48B2-BC1A-E467FDD9EC7D}"/>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7187023" y="3017923"/>
            <a:ext cx="2585544" cy="3284363"/>
          </a:xfrm>
          <a:prstGeom prst="rect">
            <a:avLst/>
          </a:prstGeom>
        </p:spPr>
      </p:pic>
      <p:sp>
        <p:nvSpPr>
          <p:cNvPr id="62" name="TextBox 61">
            <a:extLst>
              <a:ext uri="{FF2B5EF4-FFF2-40B4-BE49-F238E27FC236}">
                <a16:creationId xmlns:a16="http://schemas.microsoft.com/office/drawing/2014/main" id="{A54E3330-ECC5-44D5-ABF8-2B99D29CD60E}"/>
              </a:ext>
            </a:extLst>
          </p:cNvPr>
          <p:cNvSpPr txBox="1"/>
          <p:nvPr/>
        </p:nvSpPr>
        <p:spPr>
          <a:xfrm>
            <a:off x="6955479" y="5843599"/>
            <a:ext cx="3166498" cy="369332"/>
          </a:xfrm>
          <a:prstGeom prst="rect">
            <a:avLst/>
          </a:prstGeom>
          <a:noFill/>
        </p:spPr>
        <p:txBody>
          <a:bodyPr wrap="square" rtlCol="0">
            <a:spAutoFit/>
          </a:bodyPr>
          <a:lstStyle/>
          <a:p>
            <a:pPr algn="ctr"/>
            <a:r>
              <a:rPr lang="en-GB" dirty="0"/>
              <a:t>The UK ADHD Partnership </a:t>
            </a:r>
          </a:p>
        </p:txBody>
      </p:sp>
      <p:sp>
        <p:nvSpPr>
          <p:cNvPr id="63" name="TextBox 62">
            <a:extLst>
              <a:ext uri="{FF2B5EF4-FFF2-40B4-BE49-F238E27FC236}">
                <a16:creationId xmlns:a16="http://schemas.microsoft.com/office/drawing/2014/main" id="{F0660013-62CF-499C-92D7-9707B50A229D}"/>
              </a:ext>
            </a:extLst>
          </p:cNvPr>
          <p:cNvSpPr txBox="1"/>
          <p:nvPr/>
        </p:nvSpPr>
        <p:spPr>
          <a:xfrm>
            <a:off x="7243697" y="6097515"/>
            <a:ext cx="2674761" cy="230832"/>
          </a:xfrm>
          <a:prstGeom prst="rect">
            <a:avLst/>
          </a:prstGeom>
          <a:noFill/>
        </p:spPr>
        <p:txBody>
          <a:bodyPr wrap="square">
            <a:spAutoFit/>
          </a:bodyPr>
          <a:lstStyle/>
          <a:p>
            <a:pPr algn="l" rtl="0" fontAlgn="base"/>
            <a:r>
              <a:rPr lang="en-US" sz="900" b="0" i="0" u="sng" strike="noStrike" dirty="0">
                <a:solidFill>
                  <a:srgbClr val="821A08"/>
                </a:solidFill>
                <a:effectLst/>
                <a:latin typeface="Calibri" panose="020F0502020204030204" pitchFamily="34" charset="0"/>
                <a:hlinkClick r:id="rId17">
                  <a:extLst>
                    <a:ext uri="{A12FA001-AC4F-418D-AE19-62706E023703}">
                      <ahyp:hlinkClr xmlns:ahyp="http://schemas.microsoft.com/office/drawing/2018/hyperlinkcolor" val="tx"/>
                    </a:ext>
                  </a:extLst>
                </a:hlinkClick>
              </a:rPr>
              <a:t>https://www.ukadhd.com/top-tips-for-parents!.htm</a:t>
            </a:r>
            <a:r>
              <a:rPr lang="en-US" sz="900" b="0" i="0" u="none" strike="noStrike" dirty="0">
                <a:solidFill>
                  <a:srgbClr val="821A08"/>
                </a:solidFill>
                <a:effectLst/>
                <a:latin typeface="Calibri" panose="020F0502020204030204" pitchFamily="34" charset="0"/>
              </a:rPr>
              <a:t> </a:t>
            </a:r>
          </a:p>
        </p:txBody>
      </p:sp>
    </p:spTree>
    <p:extLst>
      <p:ext uri="{BB962C8B-B14F-4D97-AF65-F5344CB8AC3E}">
        <p14:creationId xmlns:p14="http://schemas.microsoft.com/office/powerpoint/2010/main" val="24234274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A3CFEAC-FE26-4900-BE84-34DFCE820C58}"/>
              </a:ext>
            </a:extLst>
          </p:cNvPr>
          <p:cNvSpPr txBox="1"/>
          <p:nvPr/>
        </p:nvSpPr>
        <p:spPr>
          <a:xfrm>
            <a:off x="1953889" y="3103112"/>
            <a:ext cx="1960981" cy="430887"/>
          </a:xfrm>
          <a:prstGeom prst="rect">
            <a:avLst/>
          </a:prstGeom>
          <a:noFill/>
        </p:spPr>
        <p:txBody>
          <a:bodyPr wrap="square">
            <a:spAutoFit/>
          </a:bodyPr>
          <a:lstStyle/>
          <a:p>
            <a:r>
              <a:rPr lang="en-US" sz="900" kern="1200" dirty="0">
                <a:effectLst/>
                <a:latin typeface="+mn-lt"/>
                <a:ea typeface="+mn-ea"/>
                <a:cs typeface="+mn-cs"/>
              </a:rPr>
              <a:t> </a:t>
            </a:r>
            <a:endParaRPr lang="en-GB" sz="900" kern="1200" dirty="0">
              <a:effectLst/>
              <a:latin typeface="+mn-lt"/>
              <a:ea typeface="+mn-ea"/>
              <a:cs typeface="+mn-cs"/>
            </a:endParaRPr>
          </a:p>
          <a:p>
            <a:r>
              <a:rPr lang="en-US" sz="900" b="0" i="0" u="sng" strike="noStrike" dirty="0">
                <a:effectLst/>
                <a:latin typeface="Calibri" panose="020F0502020204030204" pitchFamily="34" charset="0"/>
                <a:hlinkClick r:id="rId2">
                  <a:extLst>
                    <a:ext uri="{A12FA001-AC4F-418D-AE19-62706E023703}">
                      <ahyp:hlinkClr xmlns:ahyp="http://schemas.microsoft.com/office/drawing/2018/hyperlinkcolor" val="tx"/>
                    </a:ext>
                  </a:extLst>
                </a:hlinkClick>
              </a:rPr>
              <a:t>https://www.theautismtrust.org.uk/</a:t>
            </a:r>
            <a:r>
              <a:rPr lang="en-US" sz="1000" b="0" i="0" u="none" strike="noStrike" dirty="0">
                <a:effectLst/>
                <a:latin typeface="Calibri" panose="020F0502020204030204" pitchFamily="34" charset="0"/>
              </a:rPr>
              <a:t> </a:t>
            </a:r>
          </a:p>
          <a:p>
            <a:r>
              <a:rPr lang="en-US" sz="300" u="none" strike="noStrike" kern="1200" dirty="0">
                <a:solidFill>
                  <a:schemeClr val="dk1"/>
                </a:solidFill>
                <a:effectLst/>
                <a:latin typeface="+mn-lt"/>
                <a:ea typeface="+mn-ea"/>
                <a:cs typeface="+mn-cs"/>
              </a:rPr>
              <a:t> </a:t>
            </a:r>
            <a:endParaRPr lang="en-GB" sz="900" kern="1200" dirty="0">
              <a:solidFill>
                <a:schemeClr val="dk1"/>
              </a:solidFill>
              <a:effectLst/>
              <a:latin typeface="+mn-lt"/>
              <a:ea typeface="+mn-ea"/>
              <a:cs typeface="+mn-cs"/>
            </a:endParaRPr>
          </a:p>
        </p:txBody>
      </p:sp>
      <p:sp>
        <p:nvSpPr>
          <p:cNvPr id="32" name="TextBox 31">
            <a:extLst>
              <a:ext uri="{FF2B5EF4-FFF2-40B4-BE49-F238E27FC236}">
                <a16:creationId xmlns:a16="http://schemas.microsoft.com/office/drawing/2014/main" id="{D37CCC68-3885-46CE-A886-03484CBC1385}"/>
              </a:ext>
            </a:extLst>
          </p:cNvPr>
          <p:cNvSpPr txBox="1"/>
          <p:nvPr/>
        </p:nvSpPr>
        <p:spPr>
          <a:xfrm>
            <a:off x="4159170" y="6302153"/>
            <a:ext cx="3089279" cy="233975"/>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rPr>
              <a:t>https://www.autismeducationtrust.org.uk/</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D106F62-A70A-4604-A969-C62D418D2413}"/>
              </a:ext>
            </a:extLst>
          </p:cNvPr>
          <p:cNvSpPr txBox="1"/>
          <p:nvPr/>
        </p:nvSpPr>
        <p:spPr>
          <a:xfrm>
            <a:off x="79759" y="1040584"/>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1704192" y="3000857"/>
            <a:ext cx="2273819" cy="369332"/>
          </a:xfrm>
          <a:prstGeom prst="rect">
            <a:avLst/>
          </a:prstGeom>
          <a:noFill/>
        </p:spPr>
        <p:txBody>
          <a:bodyPr wrap="square" rtlCol="0">
            <a:spAutoFit/>
          </a:bodyPr>
          <a:lstStyle/>
          <a:p>
            <a:pPr algn="ctr"/>
            <a:r>
              <a:rPr lang="en-GB" dirty="0"/>
              <a:t>The Autism Trust</a:t>
            </a:r>
          </a:p>
        </p:txBody>
      </p:sp>
      <p:sp>
        <p:nvSpPr>
          <p:cNvPr id="48" name="TextBox 47">
            <a:extLst>
              <a:ext uri="{FF2B5EF4-FFF2-40B4-BE49-F238E27FC236}">
                <a16:creationId xmlns:a16="http://schemas.microsoft.com/office/drawing/2014/main" id="{51C227E1-5F79-4104-86BB-DF667FBD38DC}"/>
              </a:ext>
            </a:extLst>
          </p:cNvPr>
          <p:cNvSpPr txBox="1"/>
          <p:nvPr/>
        </p:nvSpPr>
        <p:spPr>
          <a:xfrm>
            <a:off x="5321782" y="2687561"/>
            <a:ext cx="2573473" cy="369332"/>
          </a:xfrm>
          <a:prstGeom prst="rect">
            <a:avLst/>
          </a:prstGeom>
          <a:noFill/>
        </p:spPr>
        <p:txBody>
          <a:bodyPr wrap="square" rtlCol="0">
            <a:spAutoFit/>
          </a:bodyPr>
          <a:lstStyle/>
          <a:p>
            <a:pPr algn="ctr"/>
            <a:r>
              <a:rPr lang="en-GB" dirty="0"/>
              <a:t>National Autistic Society</a:t>
            </a:r>
          </a:p>
        </p:txBody>
      </p:sp>
      <p:sp>
        <p:nvSpPr>
          <p:cNvPr id="17" name="TextBox 16">
            <a:extLst>
              <a:ext uri="{FF2B5EF4-FFF2-40B4-BE49-F238E27FC236}">
                <a16:creationId xmlns:a16="http://schemas.microsoft.com/office/drawing/2014/main" id="{7D08EDBE-1CD1-42B1-BF4A-DDFD7618307C}"/>
              </a:ext>
            </a:extLst>
          </p:cNvPr>
          <p:cNvSpPr txBox="1"/>
          <p:nvPr/>
        </p:nvSpPr>
        <p:spPr>
          <a:xfrm>
            <a:off x="5195996" y="2891518"/>
            <a:ext cx="2831369" cy="261610"/>
          </a:xfrm>
          <a:prstGeom prst="rect">
            <a:avLst/>
          </a:prstGeom>
          <a:noFill/>
        </p:spPr>
        <p:txBody>
          <a:bodyPr wrap="square" rtlCol="0">
            <a:spAutoFit/>
          </a:bodyPr>
          <a:lstStyle/>
          <a:p>
            <a:pPr algn="ctr" rtl="0" fontAlgn="base"/>
            <a:r>
              <a:rPr lang="en-US" sz="900" b="0" i="0" u="sng" strike="noStrike" dirty="0">
                <a:effectLst/>
                <a:latin typeface="Calibri" panose="020F0502020204030204" pitchFamily="34" charset="0"/>
                <a:hlinkClick r:id="rId3">
                  <a:extLst>
                    <a:ext uri="{A12FA001-AC4F-418D-AE19-62706E023703}">
                      <ahyp:hlinkClr xmlns:ahyp="http://schemas.microsoft.com/office/drawing/2018/hyperlinkcolor" val="tx"/>
                    </a:ext>
                  </a:extLst>
                </a:hlinkClick>
              </a:rPr>
              <a:t>https://www.autism.org.uk/</a:t>
            </a:r>
            <a:r>
              <a:rPr lang="en-US" sz="1100" b="0" i="0" u="none" strike="noStrike" dirty="0">
                <a:effectLst/>
                <a:latin typeface="Calibri" panose="020F0502020204030204" pitchFamily="34" charset="0"/>
              </a:rPr>
              <a:t> </a:t>
            </a:r>
          </a:p>
        </p:txBody>
      </p:sp>
      <p:sp>
        <p:nvSpPr>
          <p:cNvPr id="51" name="TextBox 50">
            <a:extLst>
              <a:ext uri="{FF2B5EF4-FFF2-40B4-BE49-F238E27FC236}">
                <a16:creationId xmlns:a16="http://schemas.microsoft.com/office/drawing/2014/main" id="{E4080D97-7BCB-454F-B287-485A2F143395}"/>
              </a:ext>
            </a:extLst>
          </p:cNvPr>
          <p:cNvSpPr txBox="1"/>
          <p:nvPr/>
        </p:nvSpPr>
        <p:spPr>
          <a:xfrm>
            <a:off x="4510742" y="6061680"/>
            <a:ext cx="2386136" cy="369332"/>
          </a:xfrm>
          <a:prstGeom prst="rect">
            <a:avLst/>
          </a:prstGeom>
          <a:noFill/>
        </p:spPr>
        <p:txBody>
          <a:bodyPr wrap="square" rtlCol="0">
            <a:spAutoFit/>
          </a:bodyPr>
          <a:lstStyle/>
          <a:p>
            <a:pPr algn="ctr"/>
            <a:r>
              <a:rPr lang="en-GB" dirty="0"/>
              <a:t>Autism Education Trust</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9733294" y="323714"/>
            <a:ext cx="2134923" cy="2051717"/>
            <a:chOff x="-1512328" y="652208"/>
            <a:chExt cx="5970976" cy="5845984"/>
          </a:xfrm>
        </p:grpSpPr>
        <p:sp>
          <p:nvSpPr>
            <p:cNvPr id="45" name="Oval 44">
              <a:hlinkClick r:id="rId4"/>
              <a:extLst>
                <a:ext uri="{FF2B5EF4-FFF2-40B4-BE49-F238E27FC236}">
                  <a16:creationId xmlns:a16="http://schemas.microsoft.com/office/drawing/2014/main" id="{C4FCAF8C-A318-4B43-BC21-B7B68F1C8A51}"/>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027607" y="1211260"/>
              <a:ext cx="5040855" cy="4472453"/>
            </a:xfrm>
            <a:prstGeom prst="rect">
              <a:avLst/>
            </a:prstGeom>
            <a:noFill/>
          </p:spPr>
          <p:txBody>
            <a:bodyPr wrap="square" rtlCol="0">
              <a:spAutoFit/>
            </a:bodyPr>
            <a:lstStyle/>
            <a:p>
              <a:pPr algn="ctr"/>
              <a:r>
                <a:rPr lang="en-GB" sz="2400" b="1" dirty="0">
                  <a:solidFill>
                    <a:schemeClr val="bg1"/>
                  </a:solidFill>
                  <a:cs typeface="Raavi" panose="020B0502040204020203" pitchFamily="34" charset="0"/>
                </a:rPr>
                <a:t>Parenting Children with </a:t>
              </a:r>
            </a:p>
            <a:p>
              <a:pPr algn="ctr"/>
              <a:r>
                <a:rPr lang="en-GB" sz="2400" b="1" dirty="0">
                  <a:solidFill>
                    <a:schemeClr val="bg1"/>
                  </a:solidFill>
                  <a:cs typeface="Raavi" panose="020B0502040204020203" pitchFamily="34" charset="0"/>
                </a:rPr>
                <a:t>Autism</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flipV="1">
            <a:off x="337395" y="2124181"/>
            <a:ext cx="914400" cy="914400"/>
          </a:xfrm>
          <a:prstGeom prst="rect">
            <a:avLst/>
          </a:prstGeom>
        </p:spPr>
      </p:pic>
      <p:pic>
        <p:nvPicPr>
          <p:cNvPr id="4098" name="Picture 2">
            <a:extLst>
              <a:ext uri="{FF2B5EF4-FFF2-40B4-BE49-F238E27FC236}">
                <a16:creationId xmlns:a16="http://schemas.microsoft.com/office/drawing/2014/main" id="{BE786E06-71F8-453A-93A6-914E2756D23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527209" y="736252"/>
            <a:ext cx="2619818" cy="2213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2"/>
            <a:extLst>
              <a:ext uri="{FF2B5EF4-FFF2-40B4-BE49-F238E27FC236}">
                <a16:creationId xmlns:a16="http://schemas.microsoft.com/office/drawing/2014/main" id="{C3F925DA-7971-4A7E-9148-BB902B98C755}"/>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1686556" y="166553"/>
            <a:ext cx="2585544" cy="3284363"/>
          </a:xfrm>
          <a:prstGeom prst="rect">
            <a:avLst/>
          </a:prstGeom>
        </p:spPr>
      </p:pic>
      <p:pic>
        <p:nvPicPr>
          <p:cNvPr id="4100" name="Picture 4">
            <a:extLst>
              <a:ext uri="{FF2B5EF4-FFF2-40B4-BE49-F238E27FC236}">
                <a16:creationId xmlns:a16="http://schemas.microsoft.com/office/drawing/2014/main" id="{94D3FD2C-A14A-4693-97E3-FD0507AB57A8}"/>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167238" y="399002"/>
            <a:ext cx="2673484" cy="21861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hlinkClick r:id="rId3"/>
            <a:extLst>
              <a:ext uri="{FF2B5EF4-FFF2-40B4-BE49-F238E27FC236}">
                <a16:creationId xmlns:a16="http://schemas.microsoft.com/office/drawing/2014/main" id="{E0CCA06D-2A29-434C-989C-AADA4F0351F0}"/>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5319406" y="-156819"/>
            <a:ext cx="2585544" cy="3284363"/>
          </a:xfrm>
          <a:prstGeom prst="rect">
            <a:avLst/>
          </a:prstGeom>
        </p:spPr>
      </p:pic>
      <p:pic>
        <p:nvPicPr>
          <p:cNvPr id="4102" name="Picture 6">
            <a:extLst>
              <a:ext uri="{FF2B5EF4-FFF2-40B4-BE49-F238E27FC236}">
                <a16:creationId xmlns:a16="http://schemas.microsoft.com/office/drawing/2014/main" id="{7755A33D-E761-4E14-AA2C-D0CCC2B17907}"/>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222724" y="3823933"/>
            <a:ext cx="2713405" cy="21861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11"/>
            <a:extLst>
              <a:ext uri="{FF2B5EF4-FFF2-40B4-BE49-F238E27FC236}">
                <a16:creationId xmlns:a16="http://schemas.microsoft.com/office/drawing/2014/main" id="{2BA03B52-9655-48AF-98D2-F1388A2957A6}"/>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4469181" y="3246962"/>
            <a:ext cx="2585544" cy="3284363"/>
          </a:xfrm>
          <a:prstGeom prst="rect">
            <a:avLst/>
          </a:prstGeom>
        </p:spPr>
      </p:pic>
      <p:pic>
        <p:nvPicPr>
          <p:cNvPr id="4106" name="Picture 10">
            <a:extLst>
              <a:ext uri="{FF2B5EF4-FFF2-40B4-BE49-F238E27FC236}">
                <a16:creationId xmlns:a16="http://schemas.microsoft.com/office/drawing/2014/main" id="{3797608B-CD11-411D-BDF2-9182F52CDDC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8554065" y="3558372"/>
            <a:ext cx="2705082" cy="220917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hlinkClick r:id="rId13"/>
            <a:extLst>
              <a:ext uri="{FF2B5EF4-FFF2-40B4-BE49-F238E27FC236}">
                <a16:creationId xmlns:a16="http://schemas.microsoft.com/office/drawing/2014/main" id="{0686AE29-B6BA-457E-AE5B-4C1968C177BC}"/>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8709914" y="3020781"/>
            <a:ext cx="2585544" cy="3284363"/>
          </a:xfrm>
          <a:prstGeom prst="rect">
            <a:avLst/>
          </a:prstGeom>
        </p:spPr>
      </p:pic>
      <p:pic>
        <p:nvPicPr>
          <p:cNvPr id="4" name="Picture 3">
            <a:extLst>
              <a:ext uri="{FF2B5EF4-FFF2-40B4-BE49-F238E27FC236}">
                <a16:creationId xmlns:a16="http://schemas.microsoft.com/office/drawing/2014/main" id="{5E81E27E-54A2-4C23-8EEF-6F86092766CC}"/>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658360" y="4474192"/>
            <a:ext cx="1265926" cy="1760301"/>
          </a:xfrm>
          <a:prstGeom prst="rect">
            <a:avLst/>
          </a:prstGeom>
          <a:scene3d>
            <a:camera prst="orthographicFront"/>
            <a:lightRig rig="threePt" dir="t"/>
          </a:scene3d>
          <a:sp3d>
            <a:bevelT w="165100" prst="coolSlant"/>
          </a:sp3d>
        </p:spPr>
      </p:pic>
      <p:sp>
        <p:nvSpPr>
          <p:cNvPr id="30" name="Callout: Down Arrow 29">
            <a:extLst>
              <a:ext uri="{FF2B5EF4-FFF2-40B4-BE49-F238E27FC236}">
                <a16:creationId xmlns:a16="http://schemas.microsoft.com/office/drawing/2014/main" id="{69AC7F1D-9B31-4861-9FCC-33DFFB4D7AEB}"/>
              </a:ext>
            </a:extLst>
          </p:cNvPr>
          <p:cNvSpPr/>
          <p:nvPr/>
        </p:nvSpPr>
        <p:spPr>
          <a:xfrm>
            <a:off x="2724925" y="3955165"/>
            <a:ext cx="1187006" cy="426501"/>
          </a:xfrm>
          <a:prstGeom prst="downArrowCallou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000" dirty="0"/>
              <a:t>You might be interested in:</a:t>
            </a:r>
          </a:p>
        </p:txBody>
      </p:sp>
      <p:sp>
        <p:nvSpPr>
          <p:cNvPr id="31" name="TextBox 30">
            <a:extLst>
              <a:ext uri="{FF2B5EF4-FFF2-40B4-BE49-F238E27FC236}">
                <a16:creationId xmlns:a16="http://schemas.microsoft.com/office/drawing/2014/main" id="{4BD4D5EA-8604-4125-A21A-153B3EAABA00}"/>
              </a:ext>
            </a:extLst>
          </p:cNvPr>
          <p:cNvSpPr txBox="1"/>
          <p:nvPr/>
        </p:nvSpPr>
        <p:spPr>
          <a:xfrm>
            <a:off x="8809618" y="5865161"/>
            <a:ext cx="2386136" cy="369332"/>
          </a:xfrm>
          <a:prstGeom prst="rect">
            <a:avLst/>
          </a:prstGeom>
          <a:noFill/>
        </p:spPr>
        <p:txBody>
          <a:bodyPr wrap="square" rtlCol="0">
            <a:spAutoFit/>
          </a:bodyPr>
          <a:lstStyle/>
          <a:p>
            <a:pPr algn="ctr"/>
            <a:r>
              <a:rPr lang="en-GB" dirty="0"/>
              <a:t>CAMHS</a:t>
            </a:r>
          </a:p>
        </p:txBody>
      </p:sp>
      <p:sp>
        <p:nvSpPr>
          <p:cNvPr id="33" name="TextBox 32">
            <a:extLst>
              <a:ext uri="{FF2B5EF4-FFF2-40B4-BE49-F238E27FC236}">
                <a16:creationId xmlns:a16="http://schemas.microsoft.com/office/drawing/2014/main" id="{1CD783C6-D4D0-4C86-B499-EB948654071D}"/>
              </a:ext>
            </a:extLst>
          </p:cNvPr>
          <p:cNvSpPr txBox="1"/>
          <p:nvPr/>
        </p:nvSpPr>
        <p:spPr>
          <a:xfrm>
            <a:off x="8668779" y="6143917"/>
            <a:ext cx="2667814" cy="3693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13">
                  <a:extLst>
                    <a:ext uri="{A12FA001-AC4F-418D-AE19-62706E023703}">
                      <ahyp:hlinkClr xmlns:ahyp="http://schemas.microsoft.com/office/drawing/2018/hyperlinkcolor" val="tx"/>
                    </a:ext>
                  </a:extLst>
                </a:hlinkClick>
              </a:rPr>
              <a:t>https://hampshirecamhs.nhs.uk/help/parents-carers/autistic-spectrum-condition/</a:t>
            </a:r>
            <a:r>
              <a:rPr lang="en-US" sz="900" b="0" i="0" u="none" strike="noStrike" dirty="0">
                <a:effectLst/>
                <a:latin typeface="Calibri" panose="020F0502020204030204" pitchFamily="34" charset="0"/>
              </a:rPr>
              <a:t> </a:t>
            </a:r>
          </a:p>
        </p:txBody>
      </p:sp>
      <p:pic>
        <p:nvPicPr>
          <p:cNvPr id="36" name="Picture 35" descr="A picture containing text&#10;&#10;Description automatically generated">
            <a:extLst>
              <a:ext uri="{FF2B5EF4-FFF2-40B4-BE49-F238E27FC236}">
                <a16:creationId xmlns:a16="http://schemas.microsoft.com/office/drawing/2014/main" id="{D029F175-8B94-41AC-A0BD-84A35CC7333B}"/>
              </a:ext>
            </a:extLst>
          </p:cNvPr>
          <p:cNvPicPr>
            <a:picLocks noChangeAspect="1"/>
          </p:cNvPicPr>
          <p:nvPr/>
        </p:nvPicPr>
        <p:blipFill>
          <a:blip r:embed="rId15" cstate="email">
            <a:duotone>
              <a:prstClr val="black"/>
              <a:srgbClr val="821A08">
                <a:tint val="45000"/>
                <a:satMod val="400000"/>
              </a:srgbClr>
            </a:duotone>
            <a:extLst>
              <a:ext uri="{28A0092B-C50C-407E-A947-70E740481C1C}">
                <a14:useLocalDpi xmlns:a14="http://schemas.microsoft.com/office/drawing/2010/main"/>
              </a:ext>
            </a:extLst>
          </a:blip>
          <a:stretch>
            <a:fillRect/>
          </a:stretch>
        </p:blipFill>
        <p:spPr>
          <a:xfrm>
            <a:off x="2053346" y="5100225"/>
            <a:ext cx="508234" cy="508234"/>
          </a:xfrm>
          <a:prstGeom prst="rect">
            <a:avLst/>
          </a:prstGeom>
        </p:spPr>
      </p:pic>
    </p:spTree>
    <p:extLst>
      <p:ext uri="{BB962C8B-B14F-4D97-AF65-F5344CB8AC3E}">
        <p14:creationId xmlns:p14="http://schemas.microsoft.com/office/powerpoint/2010/main" val="15175938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A3CFEAC-FE26-4900-BE84-34DFCE820C58}"/>
              </a:ext>
            </a:extLst>
          </p:cNvPr>
          <p:cNvSpPr txBox="1"/>
          <p:nvPr/>
        </p:nvSpPr>
        <p:spPr>
          <a:xfrm>
            <a:off x="1659630" y="4484950"/>
            <a:ext cx="1976480" cy="369332"/>
          </a:xfrm>
          <a:prstGeom prst="rect">
            <a:avLst/>
          </a:prstGeom>
          <a:noFill/>
        </p:spPr>
        <p:txBody>
          <a:bodyPr wrap="square">
            <a:spAutoFit/>
          </a:bodyPr>
          <a:lstStyle/>
          <a:p>
            <a:r>
              <a:rPr lang="en-US" sz="900" kern="1200" dirty="0">
                <a:effectLst/>
                <a:latin typeface="+mn-lt"/>
                <a:ea typeface="+mn-ea"/>
                <a:cs typeface="+mn-cs"/>
              </a:rPr>
              <a:t> </a:t>
            </a:r>
            <a:endParaRPr lang="en-GB" sz="900" kern="1200" dirty="0">
              <a:effectLst/>
              <a:latin typeface="+mn-lt"/>
              <a:ea typeface="+mn-ea"/>
              <a:cs typeface="+mn-cs"/>
            </a:endParaRPr>
          </a:p>
          <a:p>
            <a:r>
              <a:rPr lang="en-US" sz="900" u="sng" kern="1200" dirty="0">
                <a:effectLst/>
                <a:latin typeface="+mn-lt"/>
                <a:ea typeface="+mn-ea"/>
                <a:cs typeface="+mn-cs"/>
              </a:rPr>
              <a:t>https://yourautismtoolbox.com/</a:t>
            </a:r>
            <a:r>
              <a:rPr lang="en-US" sz="900" u="none" strike="noStrike" kern="1200" dirty="0">
                <a:solidFill>
                  <a:schemeClr val="dk1"/>
                </a:solidFill>
                <a:effectLst/>
                <a:latin typeface="+mn-lt"/>
                <a:ea typeface="+mn-ea"/>
                <a:cs typeface="+mn-cs"/>
              </a:rPr>
              <a:t> </a:t>
            </a:r>
            <a:endParaRPr lang="en-GB" sz="900" kern="1200" dirty="0">
              <a:solidFill>
                <a:schemeClr val="dk1"/>
              </a:solidFill>
              <a:effectLst/>
              <a:latin typeface="+mn-lt"/>
              <a:ea typeface="+mn-ea"/>
              <a:cs typeface="+mn-cs"/>
            </a:endParaRPr>
          </a:p>
        </p:txBody>
      </p:sp>
      <p:sp>
        <p:nvSpPr>
          <p:cNvPr id="32" name="TextBox 31">
            <a:extLst>
              <a:ext uri="{FF2B5EF4-FFF2-40B4-BE49-F238E27FC236}">
                <a16:creationId xmlns:a16="http://schemas.microsoft.com/office/drawing/2014/main" id="{D37CCC68-3885-46CE-A886-03484CBC1385}"/>
              </a:ext>
            </a:extLst>
          </p:cNvPr>
          <p:cNvSpPr txBox="1"/>
          <p:nvPr/>
        </p:nvSpPr>
        <p:spPr>
          <a:xfrm>
            <a:off x="4611371" y="6040536"/>
            <a:ext cx="3089279"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2">
                  <a:extLst>
                    <a:ext uri="{A12FA001-AC4F-418D-AE19-62706E023703}">
                      <ahyp:hlinkClr xmlns:ahyp="http://schemas.microsoft.com/office/drawing/2018/hyperlinkcolor" val="tx"/>
                    </a:ext>
                  </a:extLst>
                </a:hlinkClick>
              </a:rPr>
              <a:t>https://www.autismlittlelearners.com/</a:t>
            </a:r>
            <a:r>
              <a:rPr lang="en-US" sz="900" b="0" i="0" u="none" strike="noStrike" dirty="0">
                <a:effectLst/>
                <a:latin typeface="Calibri" panose="020F0502020204030204" pitchFamily="34" charset="0"/>
              </a:rPr>
              <a:t> </a:t>
            </a:r>
          </a:p>
        </p:txBody>
      </p:sp>
      <p:sp>
        <p:nvSpPr>
          <p:cNvPr id="38" name="TextBox 37">
            <a:extLst>
              <a:ext uri="{FF2B5EF4-FFF2-40B4-BE49-F238E27FC236}">
                <a16:creationId xmlns:a16="http://schemas.microsoft.com/office/drawing/2014/main" id="{317D6795-E62A-4056-B96C-52C365784496}"/>
              </a:ext>
            </a:extLst>
          </p:cNvPr>
          <p:cNvSpPr txBox="1"/>
          <p:nvPr/>
        </p:nvSpPr>
        <p:spPr>
          <a:xfrm>
            <a:off x="8332988" y="4699492"/>
            <a:ext cx="3019518" cy="530338"/>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https://familylives.org.uk/advice/divorce-and-separation/shared-parenting-and-contact/what-is-shared-parenting/</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D106F62-A70A-4604-A969-C62D418D2413}"/>
              </a:ext>
            </a:extLst>
          </p:cNvPr>
          <p:cNvSpPr txBox="1"/>
          <p:nvPr/>
        </p:nvSpPr>
        <p:spPr>
          <a:xfrm>
            <a:off x="100842" y="188917"/>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1371748" y="4369332"/>
            <a:ext cx="2273819" cy="369332"/>
          </a:xfrm>
          <a:prstGeom prst="rect">
            <a:avLst/>
          </a:prstGeom>
          <a:noFill/>
        </p:spPr>
        <p:txBody>
          <a:bodyPr wrap="square" rtlCol="0">
            <a:spAutoFit/>
          </a:bodyPr>
          <a:lstStyle/>
          <a:p>
            <a:pPr algn="ctr"/>
            <a:r>
              <a:rPr lang="en-GB" dirty="0"/>
              <a:t>Your Autism Toolbox</a:t>
            </a:r>
          </a:p>
        </p:txBody>
      </p:sp>
      <p:sp>
        <p:nvSpPr>
          <p:cNvPr id="51" name="TextBox 50">
            <a:extLst>
              <a:ext uri="{FF2B5EF4-FFF2-40B4-BE49-F238E27FC236}">
                <a16:creationId xmlns:a16="http://schemas.microsoft.com/office/drawing/2014/main" id="{E4080D97-7BCB-454F-B287-485A2F143395}"/>
              </a:ext>
            </a:extLst>
          </p:cNvPr>
          <p:cNvSpPr txBox="1"/>
          <p:nvPr/>
        </p:nvSpPr>
        <p:spPr>
          <a:xfrm>
            <a:off x="5019102" y="5799788"/>
            <a:ext cx="2273819" cy="369332"/>
          </a:xfrm>
          <a:prstGeom prst="rect">
            <a:avLst/>
          </a:prstGeom>
          <a:noFill/>
        </p:spPr>
        <p:txBody>
          <a:bodyPr wrap="square" rtlCol="0">
            <a:spAutoFit/>
          </a:bodyPr>
          <a:lstStyle/>
          <a:p>
            <a:pPr algn="ctr"/>
            <a:r>
              <a:rPr lang="en-GB" dirty="0"/>
              <a:t>Autism Little Learners</a:t>
            </a:r>
          </a:p>
        </p:txBody>
      </p:sp>
      <p:sp>
        <p:nvSpPr>
          <p:cNvPr id="53" name="TextBox 52">
            <a:extLst>
              <a:ext uri="{FF2B5EF4-FFF2-40B4-BE49-F238E27FC236}">
                <a16:creationId xmlns:a16="http://schemas.microsoft.com/office/drawing/2014/main" id="{E95D3E57-D91F-491F-AFB6-05C1C4159BBB}"/>
              </a:ext>
            </a:extLst>
          </p:cNvPr>
          <p:cNvSpPr txBox="1"/>
          <p:nvPr/>
        </p:nvSpPr>
        <p:spPr>
          <a:xfrm>
            <a:off x="8550224" y="4404802"/>
            <a:ext cx="2549349" cy="369332"/>
          </a:xfrm>
          <a:prstGeom prst="rect">
            <a:avLst/>
          </a:prstGeom>
          <a:noFill/>
        </p:spPr>
        <p:txBody>
          <a:bodyPr wrap="square" rtlCol="0">
            <a:spAutoFit/>
          </a:bodyPr>
          <a:lstStyle/>
          <a:p>
            <a:pPr algn="ctr"/>
            <a:r>
              <a:rPr lang="en-GB" dirty="0"/>
              <a:t>Ambitious about Autism</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4888215" y="873546"/>
            <a:ext cx="2134923" cy="2051717"/>
            <a:chOff x="-1512328" y="652208"/>
            <a:chExt cx="5970977" cy="5845984"/>
          </a:xfrm>
        </p:grpSpPr>
        <p:sp>
          <p:nvSpPr>
            <p:cNvPr id="45" name="Oval 44">
              <a:hlinkClick r:id="rId4"/>
              <a:extLst>
                <a:ext uri="{FF2B5EF4-FFF2-40B4-BE49-F238E27FC236}">
                  <a16:creationId xmlns:a16="http://schemas.microsoft.com/office/drawing/2014/main" id="{C4FCAF8C-A318-4B43-BC21-B7B68F1C8A51}"/>
                </a:ext>
              </a:extLst>
            </p:cNvPr>
            <p:cNvSpPr/>
            <p:nvPr/>
          </p:nvSpPr>
          <p:spPr>
            <a:xfrm>
              <a:off x="-1512328" y="652208"/>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488848" y="1211260"/>
              <a:ext cx="5947497" cy="4472453"/>
            </a:xfrm>
            <a:prstGeom prst="rect">
              <a:avLst/>
            </a:prstGeom>
            <a:noFill/>
          </p:spPr>
          <p:txBody>
            <a:bodyPr wrap="square" rtlCol="0">
              <a:spAutoFit/>
            </a:bodyPr>
            <a:lstStyle/>
            <a:p>
              <a:pPr algn="ctr"/>
              <a:r>
                <a:rPr lang="en-GB" sz="2400" b="1" dirty="0">
                  <a:solidFill>
                    <a:schemeClr val="bg1"/>
                  </a:solidFill>
                  <a:cs typeface="Raavi" panose="020B0502040204020203" pitchFamily="34" charset="0"/>
                </a:rPr>
                <a:t>More Parenting Children with </a:t>
              </a:r>
            </a:p>
            <a:p>
              <a:pPr algn="ctr"/>
              <a:r>
                <a:rPr lang="en-GB" sz="2400" b="1" dirty="0">
                  <a:solidFill>
                    <a:schemeClr val="bg1"/>
                  </a:solidFill>
                  <a:cs typeface="Raavi" panose="020B0502040204020203" pitchFamily="34" charset="0"/>
                </a:rPr>
                <a:t>Autism</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flipV="1">
            <a:off x="161919" y="1067367"/>
            <a:ext cx="914400" cy="914400"/>
          </a:xfrm>
          <a:prstGeom prst="rect">
            <a:avLst/>
          </a:prstGeom>
        </p:spPr>
      </p:pic>
      <p:pic>
        <p:nvPicPr>
          <p:cNvPr id="4104" name="Picture 8">
            <a:extLst>
              <a:ext uri="{FF2B5EF4-FFF2-40B4-BE49-F238E27FC236}">
                <a16:creationId xmlns:a16="http://schemas.microsoft.com/office/drawing/2014/main" id="{AEB604C0-B61C-435A-9375-A0206BF35C5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332988" y="2137675"/>
            <a:ext cx="2717332" cy="22671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B7BE7089-EFB1-4553-B6B8-9FA40A80C993}"/>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8499292" y="1549996"/>
            <a:ext cx="2585544" cy="3284363"/>
          </a:xfrm>
          <a:prstGeom prst="rect">
            <a:avLst/>
          </a:prstGeom>
        </p:spPr>
      </p:pic>
      <p:pic>
        <p:nvPicPr>
          <p:cNvPr id="4" name="Picture 3">
            <a:extLst>
              <a:ext uri="{FF2B5EF4-FFF2-40B4-BE49-F238E27FC236}">
                <a16:creationId xmlns:a16="http://schemas.microsoft.com/office/drawing/2014/main" id="{61B98775-2B94-448A-B087-3665D88B12C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139181" y="2137675"/>
            <a:ext cx="2630685" cy="2209179"/>
          </a:xfrm>
          <a:prstGeom prst="rect">
            <a:avLst/>
          </a:prstGeom>
        </p:spPr>
      </p:pic>
      <p:pic>
        <p:nvPicPr>
          <p:cNvPr id="3" name="Picture 2">
            <a:hlinkClick r:id="rId10"/>
            <a:extLst>
              <a:ext uri="{FF2B5EF4-FFF2-40B4-BE49-F238E27FC236}">
                <a16:creationId xmlns:a16="http://schemas.microsoft.com/office/drawing/2014/main" id="{C3F925DA-7971-4A7E-9148-BB902B98C755}"/>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1313380" y="1549996"/>
            <a:ext cx="2585544" cy="3284363"/>
          </a:xfrm>
          <a:prstGeom prst="rect">
            <a:avLst/>
          </a:prstGeom>
        </p:spPr>
      </p:pic>
      <p:pic>
        <p:nvPicPr>
          <p:cNvPr id="1026" name="Picture 2">
            <a:extLst>
              <a:ext uri="{FF2B5EF4-FFF2-40B4-BE49-F238E27FC236}">
                <a16:creationId xmlns:a16="http://schemas.microsoft.com/office/drawing/2014/main" id="{E2E6D907-BDE9-43E1-A7AB-5BB6B65D2175}"/>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656112" y="3481395"/>
            <a:ext cx="2943521" cy="22161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hlinkClick r:id="rId2"/>
            <a:extLst>
              <a:ext uri="{FF2B5EF4-FFF2-40B4-BE49-F238E27FC236}">
                <a16:creationId xmlns:a16="http://schemas.microsoft.com/office/drawing/2014/main" id="{0686AE29-B6BA-457E-AE5B-4C1968C177BC}"/>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4863240" y="2921829"/>
            <a:ext cx="2585544" cy="3284363"/>
          </a:xfrm>
          <a:prstGeom prst="rect">
            <a:avLst/>
          </a:prstGeom>
        </p:spPr>
      </p:pic>
    </p:spTree>
    <p:extLst>
      <p:ext uri="{BB962C8B-B14F-4D97-AF65-F5344CB8AC3E}">
        <p14:creationId xmlns:p14="http://schemas.microsoft.com/office/powerpoint/2010/main" val="41474521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7A888F4-339C-486C-BECD-D4F5A708E32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280"/>
          <a:stretch/>
        </p:blipFill>
        <p:spPr bwMode="auto">
          <a:xfrm>
            <a:off x="3043409" y="429296"/>
            <a:ext cx="2621923" cy="219873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A3CFEAC-FE26-4900-BE84-34DFCE820C58}"/>
              </a:ext>
            </a:extLst>
          </p:cNvPr>
          <p:cNvSpPr txBox="1"/>
          <p:nvPr/>
        </p:nvSpPr>
        <p:spPr>
          <a:xfrm>
            <a:off x="738958" y="5992713"/>
            <a:ext cx="2549349" cy="507831"/>
          </a:xfrm>
          <a:prstGeom prst="rect">
            <a:avLst/>
          </a:prstGeom>
          <a:noFill/>
        </p:spPr>
        <p:txBody>
          <a:bodyPr wrap="square">
            <a:spAutoFit/>
          </a:bodyPr>
          <a:lstStyle/>
          <a:p>
            <a:pPr algn="ctr" rtl="0" fontAlgn="base"/>
            <a:r>
              <a:rPr lang="en-US" sz="900" kern="1200" dirty="0">
                <a:effectLst/>
                <a:latin typeface="+mn-lt"/>
                <a:ea typeface="+mn-ea"/>
                <a:cs typeface="+mn-cs"/>
              </a:rPr>
              <a:t> </a:t>
            </a:r>
            <a:r>
              <a:rPr lang="en-US" sz="900" b="0" i="0" u="sng" strike="noStrike" dirty="0">
                <a:effectLst/>
                <a:latin typeface="Calibri" panose="020F0502020204030204" pitchFamily="34" charset="0"/>
                <a:hlinkClick r:id="rId3">
                  <a:extLst>
                    <a:ext uri="{A12FA001-AC4F-418D-AE19-62706E023703}">
                      <ahyp:hlinkClr xmlns:ahyp="http://schemas.microsoft.com/office/drawing/2018/hyperlinkcolor" val="tx"/>
                    </a:ext>
                  </a:extLst>
                </a:hlinkClick>
              </a:rPr>
              <a:t>https://www.actionforchildren.org.uk/in-your-area/services/online-parenting-support-for-0-5-year-olds/</a:t>
            </a:r>
            <a:r>
              <a:rPr lang="en-US" sz="900" b="0" i="0" u="none" strike="noStrike" dirty="0">
                <a:effectLst/>
                <a:latin typeface="Calibri" panose="020F0502020204030204" pitchFamily="34" charset="0"/>
              </a:rPr>
              <a:t> </a:t>
            </a:r>
          </a:p>
        </p:txBody>
      </p:sp>
      <p:sp>
        <p:nvSpPr>
          <p:cNvPr id="32" name="TextBox 31">
            <a:extLst>
              <a:ext uri="{FF2B5EF4-FFF2-40B4-BE49-F238E27FC236}">
                <a16:creationId xmlns:a16="http://schemas.microsoft.com/office/drawing/2014/main" id="{D37CCC68-3885-46CE-A886-03484CBC1385}"/>
              </a:ext>
            </a:extLst>
          </p:cNvPr>
          <p:cNvSpPr txBox="1"/>
          <p:nvPr/>
        </p:nvSpPr>
        <p:spPr>
          <a:xfrm>
            <a:off x="4422344" y="6015071"/>
            <a:ext cx="3089279"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rPr>
              <a:t>https://www.citizensadvice.org.uk/family/</a:t>
            </a:r>
            <a:endParaRPr lang="en-US" sz="900" b="0" i="0" u="none" strike="noStrike" dirty="0">
              <a:effectLst/>
              <a:latin typeface="Calibri" panose="020F0502020204030204" pitchFamily="34" charset="0"/>
            </a:endParaRPr>
          </a:p>
        </p:txBody>
      </p:sp>
      <p:sp>
        <p:nvSpPr>
          <p:cNvPr id="38" name="TextBox 37">
            <a:extLst>
              <a:ext uri="{FF2B5EF4-FFF2-40B4-BE49-F238E27FC236}">
                <a16:creationId xmlns:a16="http://schemas.microsoft.com/office/drawing/2014/main" id="{317D6795-E62A-4056-B96C-52C365784496}"/>
              </a:ext>
            </a:extLst>
          </p:cNvPr>
          <p:cNvSpPr txBox="1"/>
          <p:nvPr/>
        </p:nvSpPr>
        <p:spPr>
          <a:xfrm>
            <a:off x="8433524" y="5992713"/>
            <a:ext cx="3019518"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4">
                  <a:extLst>
                    <a:ext uri="{A12FA001-AC4F-418D-AE19-62706E023703}">
                      <ahyp:hlinkClr xmlns:ahyp="http://schemas.microsoft.com/office/drawing/2018/hyperlinkcolor" val="tx"/>
                    </a:ext>
                  </a:extLst>
                </a:hlinkClick>
              </a:rPr>
              <a:t>https://hampshireyouthaccess.org.uk/</a:t>
            </a:r>
            <a:r>
              <a:rPr lang="en-US" sz="900" b="0" i="0" u="none" strike="noStrike" dirty="0">
                <a:effectLst/>
                <a:latin typeface="Calibri" panose="020F0502020204030204" pitchFamily="34" charset="0"/>
              </a:rPr>
              <a:t> </a:t>
            </a:r>
          </a:p>
        </p:txBody>
      </p:sp>
      <p:sp>
        <p:nvSpPr>
          <p:cNvPr id="14" name="TextBox 13">
            <a:extLst>
              <a:ext uri="{FF2B5EF4-FFF2-40B4-BE49-F238E27FC236}">
                <a16:creationId xmlns:a16="http://schemas.microsoft.com/office/drawing/2014/main" id="{CD106F62-A70A-4604-A969-C62D418D2413}"/>
              </a:ext>
            </a:extLst>
          </p:cNvPr>
          <p:cNvSpPr txBox="1"/>
          <p:nvPr/>
        </p:nvSpPr>
        <p:spPr>
          <a:xfrm>
            <a:off x="31942" y="2283561"/>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898754" y="5765683"/>
            <a:ext cx="2273819" cy="369332"/>
          </a:xfrm>
          <a:prstGeom prst="rect">
            <a:avLst/>
          </a:prstGeom>
          <a:noFill/>
        </p:spPr>
        <p:txBody>
          <a:bodyPr wrap="square" rtlCol="0">
            <a:spAutoFit/>
          </a:bodyPr>
          <a:lstStyle/>
          <a:p>
            <a:pPr algn="ctr"/>
            <a:r>
              <a:rPr lang="en-GB" dirty="0"/>
              <a:t>Action for Children</a:t>
            </a:r>
          </a:p>
        </p:txBody>
      </p:sp>
      <p:sp>
        <p:nvSpPr>
          <p:cNvPr id="51" name="TextBox 50">
            <a:extLst>
              <a:ext uri="{FF2B5EF4-FFF2-40B4-BE49-F238E27FC236}">
                <a16:creationId xmlns:a16="http://schemas.microsoft.com/office/drawing/2014/main" id="{E4080D97-7BCB-454F-B287-485A2F143395}"/>
              </a:ext>
            </a:extLst>
          </p:cNvPr>
          <p:cNvSpPr txBox="1"/>
          <p:nvPr/>
        </p:nvSpPr>
        <p:spPr>
          <a:xfrm>
            <a:off x="4839281" y="5761155"/>
            <a:ext cx="2273819" cy="369332"/>
          </a:xfrm>
          <a:prstGeom prst="rect">
            <a:avLst/>
          </a:prstGeom>
          <a:noFill/>
        </p:spPr>
        <p:txBody>
          <a:bodyPr wrap="square" rtlCol="0">
            <a:spAutoFit/>
          </a:bodyPr>
          <a:lstStyle/>
          <a:p>
            <a:pPr algn="ctr"/>
            <a:r>
              <a:rPr lang="en-GB" dirty="0"/>
              <a:t>Citizen’s Advice</a:t>
            </a:r>
          </a:p>
        </p:txBody>
      </p:sp>
      <p:sp>
        <p:nvSpPr>
          <p:cNvPr id="53" name="TextBox 52">
            <a:extLst>
              <a:ext uri="{FF2B5EF4-FFF2-40B4-BE49-F238E27FC236}">
                <a16:creationId xmlns:a16="http://schemas.microsoft.com/office/drawing/2014/main" id="{E95D3E57-D91F-491F-AFB6-05C1C4159BBB}"/>
              </a:ext>
            </a:extLst>
          </p:cNvPr>
          <p:cNvSpPr txBox="1"/>
          <p:nvPr/>
        </p:nvSpPr>
        <p:spPr>
          <a:xfrm>
            <a:off x="8743897" y="5765683"/>
            <a:ext cx="2549349" cy="369332"/>
          </a:xfrm>
          <a:prstGeom prst="rect">
            <a:avLst/>
          </a:prstGeom>
          <a:noFill/>
        </p:spPr>
        <p:txBody>
          <a:bodyPr wrap="square" rtlCol="0">
            <a:spAutoFit/>
          </a:bodyPr>
          <a:lstStyle/>
          <a:p>
            <a:pPr algn="ctr"/>
            <a:r>
              <a:rPr lang="en-GB" dirty="0"/>
              <a:t>Hampshire Youth Access</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157982" y="138309"/>
            <a:ext cx="2134923" cy="2051717"/>
            <a:chOff x="-1512328" y="652208"/>
            <a:chExt cx="5970977" cy="5845984"/>
          </a:xfrm>
        </p:grpSpPr>
        <p:sp>
          <p:nvSpPr>
            <p:cNvPr id="45" name="Oval 44">
              <a:hlinkClick r:id="rId5"/>
              <a:extLst>
                <a:ext uri="{FF2B5EF4-FFF2-40B4-BE49-F238E27FC236}">
                  <a16:creationId xmlns:a16="http://schemas.microsoft.com/office/drawing/2014/main" id="{C4FCAF8C-A318-4B43-BC21-B7B68F1C8A51}"/>
                </a:ext>
              </a:extLst>
            </p:cNvPr>
            <p:cNvSpPr/>
            <p:nvPr/>
          </p:nvSpPr>
          <p:spPr>
            <a:xfrm>
              <a:off x="-1512328" y="652208"/>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488849" y="1211260"/>
              <a:ext cx="5947498" cy="4472453"/>
            </a:xfrm>
            <a:prstGeom prst="rect">
              <a:avLst/>
            </a:prstGeom>
            <a:noFill/>
          </p:spPr>
          <p:txBody>
            <a:bodyPr wrap="square" rtlCol="0">
              <a:spAutoFit/>
            </a:bodyPr>
            <a:lstStyle/>
            <a:p>
              <a:pPr algn="ctr"/>
              <a:r>
                <a:rPr lang="en-GB" sz="2400" b="1" dirty="0">
                  <a:solidFill>
                    <a:schemeClr val="bg1"/>
                  </a:solidFill>
                  <a:cs typeface="Raavi" panose="020B0502040204020203" pitchFamily="34" charset="0"/>
                </a:rPr>
                <a:t>General Parenting &amp; Child Mental Health</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flipV="1">
            <a:off x="1002070" y="2170829"/>
            <a:ext cx="914400" cy="914400"/>
          </a:xfrm>
          <a:prstGeom prst="rect">
            <a:avLst/>
          </a:prstGeom>
        </p:spPr>
      </p:pic>
      <p:pic>
        <p:nvPicPr>
          <p:cNvPr id="3" name="Picture 2">
            <a:hlinkClick r:id="rId8"/>
            <a:extLst>
              <a:ext uri="{FF2B5EF4-FFF2-40B4-BE49-F238E27FC236}">
                <a16:creationId xmlns:a16="http://schemas.microsoft.com/office/drawing/2014/main" id="{C3F925DA-7971-4A7E-9148-BB902B98C755}"/>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3192919" y="-138954"/>
            <a:ext cx="2585544" cy="3284363"/>
          </a:xfrm>
          <a:prstGeom prst="rect">
            <a:avLst/>
          </a:prstGeom>
        </p:spPr>
      </p:pic>
      <p:sp>
        <p:nvSpPr>
          <p:cNvPr id="21" name="TextBox 20">
            <a:extLst>
              <a:ext uri="{FF2B5EF4-FFF2-40B4-BE49-F238E27FC236}">
                <a16:creationId xmlns:a16="http://schemas.microsoft.com/office/drawing/2014/main" id="{0DD9F7E5-4D33-4255-98EE-BD88353126EA}"/>
              </a:ext>
            </a:extLst>
          </p:cNvPr>
          <p:cNvSpPr txBox="1"/>
          <p:nvPr/>
        </p:nvSpPr>
        <p:spPr>
          <a:xfrm>
            <a:off x="3115983" y="2692897"/>
            <a:ext cx="2549349" cy="369332"/>
          </a:xfrm>
          <a:prstGeom prst="rect">
            <a:avLst/>
          </a:prstGeom>
          <a:noFill/>
        </p:spPr>
        <p:txBody>
          <a:bodyPr wrap="square" rtlCol="0">
            <a:spAutoFit/>
          </a:bodyPr>
          <a:lstStyle/>
          <a:p>
            <a:pPr algn="ctr"/>
            <a:r>
              <a:rPr lang="en-GB" dirty="0"/>
              <a:t>Anna Freud </a:t>
            </a:r>
          </a:p>
        </p:txBody>
      </p:sp>
      <p:sp>
        <p:nvSpPr>
          <p:cNvPr id="22" name="TextBox 21">
            <a:extLst>
              <a:ext uri="{FF2B5EF4-FFF2-40B4-BE49-F238E27FC236}">
                <a16:creationId xmlns:a16="http://schemas.microsoft.com/office/drawing/2014/main" id="{95504DE6-52D1-445D-AA73-B3D3C9ACAEC7}"/>
              </a:ext>
            </a:extLst>
          </p:cNvPr>
          <p:cNvSpPr txBox="1"/>
          <p:nvPr/>
        </p:nvSpPr>
        <p:spPr>
          <a:xfrm>
            <a:off x="6966761" y="2665184"/>
            <a:ext cx="2549349" cy="369332"/>
          </a:xfrm>
          <a:prstGeom prst="rect">
            <a:avLst/>
          </a:prstGeom>
          <a:noFill/>
        </p:spPr>
        <p:txBody>
          <a:bodyPr wrap="square" rtlCol="0">
            <a:spAutoFit/>
          </a:bodyPr>
          <a:lstStyle/>
          <a:p>
            <a:pPr algn="ctr"/>
            <a:r>
              <a:rPr lang="en-GB" dirty="0"/>
              <a:t>Family Lives</a:t>
            </a:r>
          </a:p>
        </p:txBody>
      </p:sp>
      <p:sp>
        <p:nvSpPr>
          <p:cNvPr id="25" name="TextBox 24">
            <a:extLst>
              <a:ext uri="{FF2B5EF4-FFF2-40B4-BE49-F238E27FC236}">
                <a16:creationId xmlns:a16="http://schemas.microsoft.com/office/drawing/2014/main" id="{3C6A105D-8960-444B-BCC0-799A00B65D90}"/>
              </a:ext>
            </a:extLst>
          </p:cNvPr>
          <p:cNvSpPr txBox="1"/>
          <p:nvPr/>
        </p:nvSpPr>
        <p:spPr>
          <a:xfrm>
            <a:off x="2960594" y="2914484"/>
            <a:ext cx="2803616" cy="392415"/>
          </a:xfrm>
          <a:prstGeom prst="rect">
            <a:avLst/>
          </a:prstGeom>
          <a:noFill/>
        </p:spPr>
        <p:txBody>
          <a:bodyPr wrap="square">
            <a:spAutoFit/>
          </a:bodyPr>
          <a:lstStyle/>
          <a:p>
            <a:pPr algn="ctr" rtl="0" fontAlgn="base"/>
            <a:r>
              <a:rPr lang="en-US" sz="900" b="0" i="0" u="sng" strike="noStrike" dirty="0">
                <a:effectLst/>
                <a:latin typeface="Segoe UI" panose="020B0502040204020203" pitchFamily="34" charset="0"/>
                <a:hlinkClick r:id="rId8">
                  <a:extLst>
                    <a:ext uri="{A12FA001-AC4F-418D-AE19-62706E023703}">
                      <ahyp:hlinkClr xmlns:ahyp="http://schemas.microsoft.com/office/drawing/2018/hyperlinkcolor" val="tx"/>
                    </a:ext>
                  </a:extLst>
                </a:hlinkClick>
              </a:rPr>
              <a:t>https://www.annafreud.org/parents-and-carers/child-in-mind/</a:t>
            </a:r>
            <a:r>
              <a:rPr lang="en-US" sz="1000" b="0" i="0" u="none" strike="noStrike" dirty="0">
                <a:effectLst/>
                <a:latin typeface="Calibri" panose="020F0502020204030204" pitchFamily="34" charset="0"/>
              </a:rPr>
              <a:t> </a:t>
            </a:r>
            <a:endParaRPr lang="en-US" sz="900" b="0" i="0" u="none" strike="noStrike" dirty="0">
              <a:effectLst/>
              <a:latin typeface="Calibri" panose="020F0502020204030204" pitchFamily="34" charset="0"/>
            </a:endParaRPr>
          </a:p>
        </p:txBody>
      </p:sp>
      <p:sp>
        <p:nvSpPr>
          <p:cNvPr id="27" name="TextBox 26">
            <a:extLst>
              <a:ext uri="{FF2B5EF4-FFF2-40B4-BE49-F238E27FC236}">
                <a16:creationId xmlns:a16="http://schemas.microsoft.com/office/drawing/2014/main" id="{0C408D1F-4724-4738-9EAC-DF5E32B60435}"/>
              </a:ext>
            </a:extLst>
          </p:cNvPr>
          <p:cNvSpPr txBox="1"/>
          <p:nvPr/>
        </p:nvSpPr>
        <p:spPr>
          <a:xfrm>
            <a:off x="7381735" y="2919100"/>
            <a:ext cx="1719399" cy="230832"/>
          </a:xfrm>
          <a:prstGeom prst="rect">
            <a:avLst/>
          </a:prstGeom>
          <a:noFill/>
        </p:spPr>
        <p:txBody>
          <a:bodyPr wrap="square">
            <a:spAutoFit/>
          </a:bodyPr>
          <a:lstStyle/>
          <a:p>
            <a:pPr algn="l" fontAlgn="base"/>
            <a:r>
              <a:rPr lang="en-US" sz="900" b="0" i="0" u="sng" strike="noStrike" dirty="0">
                <a:effectLst/>
                <a:latin typeface="Calibri" panose="020F0502020204030204" pitchFamily="34" charset="0"/>
                <a:hlinkClick r:id="rId10">
                  <a:extLst>
                    <a:ext uri="{A12FA001-AC4F-418D-AE19-62706E023703}">
                      <ahyp:hlinkClr xmlns:ahyp="http://schemas.microsoft.com/office/drawing/2018/hyperlinkcolor" val="tx"/>
                    </a:ext>
                  </a:extLst>
                </a:hlinkClick>
              </a:rPr>
              <a:t>https://www.familylives.org.uk/</a:t>
            </a:r>
            <a:endParaRPr lang="en-US" sz="900" b="0" i="0" u="none" strike="noStrike" dirty="0">
              <a:effectLst/>
              <a:latin typeface="Calibri" panose="020F0502020204030204" pitchFamily="34" charset="0"/>
            </a:endParaRPr>
          </a:p>
        </p:txBody>
      </p:sp>
      <p:pic>
        <p:nvPicPr>
          <p:cNvPr id="2052" name="Picture 4">
            <a:extLst>
              <a:ext uri="{FF2B5EF4-FFF2-40B4-BE49-F238E27FC236}">
                <a16:creationId xmlns:a16="http://schemas.microsoft.com/office/drawing/2014/main" id="{F7034877-0D53-4969-8828-4A204EE2C3E5}"/>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52686" y="394985"/>
            <a:ext cx="2678697" cy="22330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hlinkClick r:id="rId10"/>
            <a:extLst>
              <a:ext uri="{FF2B5EF4-FFF2-40B4-BE49-F238E27FC236}">
                <a16:creationId xmlns:a16="http://schemas.microsoft.com/office/drawing/2014/main" id="{0686AE29-B6BA-457E-AE5B-4C1968C177BC}"/>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6948664" y="-152420"/>
            <a:ext cx="2585544" cy="3284363"/>
          </a:xfrm>
          <a:prstGeom prst="rect">
            <a:avLst/>
          </a:prstGeom>
        </p:spPr>
      </p:pic>
      <p:pic>
        <p:nvPicPr>
          <p:cNvPr id="7" name="Picture 6">
            <a:extLst>
              <a:ext uri="{FF2B5EF4-FFF2-40B4-BE49-F238E27FC236}">
                <a16:creationId xmlns:a16="http://schemas.microsoft.com/office/drawing/2014/main" id="{167B37C8-7511-4CBE-B8F6-978F294CBCE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14262" y="2170829"/>
            <a:ext cx="1498972" cy="743276"/>
          </a:xfrm>
          <a:prstGeom prst="rect">
            <a:avLst/>
          </a:prstGeom>
        </p:spPr>
      </p:pic>
      <p:pic>
        <p:nvPicPr>
          <p:cNvPr id="33" name="Graphic 32" descr="Thumbs up sign with solid fill">
            <a:extLst>
              <a:ext uri="{FF2B5EF4-FFF2-40B4-BE49-F238E27FC236}">
                <a16:creationId xmlns:a16="http://schemas.microsoft.com/office/drawing/2014/main" id="{D7D113CF-F426-4F5C-A9FF-C8600C9B133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434817" y="1581434"/>
            <a:ext cx="608592" cy="608592"/>
          </a:xfrm>
          <a:prstGeom prst="rect">
            <a:avLst/>
          </a:prstGeom>
        </p:spPr>
      </p:pic>
      <p:pic>
        <p:nvPicPr>
          <p:cNvPr id="34" name="Graphic 33" descr="Telephone with solid fill">
            <a:extLst>
              <a:ext uri="{FF2B5EF4-FFF2-40B4-BE49-F238E27FC236}">
                <a16:creationId xmlns:a16="http://schemas.microsoft.com/office/drawing/2014/main" id="{6AF65D8C-6E97-45F8-B5DC-1777B0B88F5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183413" y="2130119"/>
            <a:ext cx="665393" cy="665393"/>
          </a:xfrm>
          <a:prstGeom prst="rect">
            <a:avLst/>
          </a:prstGeom>
        </p:spPr>
      </p:pic>
      <p:pic>
        <p:nvPicPr>
          <p:cNvPr id="2054" name="Picture 6">
            <a:extLst>
              <a:ext uri="{FF2B5EF4-FFF2-40B4-BE49-F238E27FC236}">
                <a16:creationId xmlns:a16="http://schemas.microsoft.com/office/drawing/2014/main" id="{8B7A30CD-7C71-4ADC-9C79-C53745B1AD99}"/>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678387" y="3478640"/>
            <a:ext cx="2734847" cy="223316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hlinkClick r:id="rId3"/>
            <a:extLst>
              <a:ext uri="{FF2B5EF4-FFF2-40B4-BE49-F238E27FC236}">
                <a16:creationId xmlns:a16="http://schemas.microsoft.com/office/drawing/2014/main" id="{B7BE7089-EFB1-4553-B6B8-9FA40A80C993}"/>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904400" y="2937089"/>
            <a:ext cx="2585544" cy="3284363"/>
          </a:xfrm>
          <a:prstGeom prst="rect">
            <a:avLst/>
          </a:prstGeom>
        </p:spPr>
      </p:pic>
      <p:pic>
        <p:nvPicPr>
          <p:cNvPr id="9" name="Picture 8">
            <a:extLst>
              <a:ext uri="{FF2B5EF4-FFF2-40B4-BE49-F238E27FC236}">
                <a16:creationId xmlns:a16="http://schemas.microsoft.com/office/drawing/2014/main" id="{97A27493-8DF4-4E2F-A669-08F2B1363CC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4644894" y="3474829"/>
            <a:ext cx="2644180" cy="2240784"/>
          </a:xfrm>
          <a:prstGeom prst="rect">
            <a:avLst/>
          </a:prstGeom>
        </p:spPr>
      </p:pic>
      <p:pic>
        <p:nvPicPr>
          <p:cNvPr id="20" name="Picture 19">
            <a:extLst>
              <a:ext uri="{FF2B5EF4-FFF2-40B4-BE49-F238E27FC236}">
                <a16:creationId xmlns:a16="http://schemas.microsoft.com/office/drawing/2014/main" id="{D55D5334-5F2F-41AC-9718-721E9AAB854B}"/>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4815100" y="2937089"/>
            <a:ext cx="2585544" cy="3284363"/>
          </a:xfrm>
          <a:prstGeom prst="rect">
            <a:avLst/>
          </a:prstGeom>
        </p:spPr>
      </p:pic>
      <p:pic>
        <p:nvPicPr>
          <p:cNvPr id="2056" name="Picture 8">
            <a:extLst>
              <a:ext uri="{FF2B5EF4-FFF2-40B4-BE49-F238E27FC236}">
                <a16:creationId xmlns:a16="http://schemas.microsoft.com/office/drawing/2014/main" id="{3218FA39-D44B-4AE9-8C37-84489603C4BB}"/>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8543109" y="3495951"/>
            <a:ext cx="2684418" cy="21985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15AD045-FB37-4702-8FF9-8D85F53D6055}"/>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8725800" y="2937089"/>
            <a:ext cx="2585544" cy="3284363"/>
          </a:xfrm>
          <a:prstGeom prst="rect">
            <a:avLst/>
          </a:prstGeom>
        </p:spPr>
      </p:pic>
    </p:spTree>
    <p:extLst>
      <p:ext uri="{BB962C8B-B14F-4D97-AF65-F5344CB8AC3E}">
        <p14:creationId xmlns:p14="http://schemas.microsoft.com/office/powerpoint/2010/main" val="7723865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A3CFEAC-FE26-4900-BE84-34DFCE820C58}"/>
              </a:ext>
            </a:extLst>
          </p:cNvPr>
          <p:cNvSpPr txBox="1"/>
          <p:nvPr/>
        </p:nvSpPr>
        <p:spPr>
          <a:xfrm>
            <a:off x="1292479" y="6385596"/>
            <a:ext cx="1976480" cy="507831"/>
          </a:xfrm>
          <a:prstGeom prst="rect">
            <a:avLst/>
          </a:prstGeom>
          <a:noFill/>
        </p:spPr>
        <p:txBody>
          <a:bodyPr wrap="square">
            <a:spAutoFit/>
          </a:bodyPr>
          <a:lstStyle/>
          <a:p>
            <a:r>
              <a:rPr lang="en-US" sz="900" kern="1200" dirty="0">
                <a:effectLst/>
                <a:latin typeface="+mn-lt"/>
                <a:ea typeface="+mn-ea"/>
                <a:cs typeface="+mn-cs"/>
              </a:rPr>
              <a:t> </a:t>
            </a:r>
            <a:endParaRPr lang="en-GB" sz="900" kern="1200" dirty="0">
              <a:effectLst/>
              <a:latin typeface="+mn-lt"/>
              <a:ea typeface="+mn-ea"/>
              <a:cs typeface="+mn-cs"/>
            </a:endParaRPr>
          </a:p>
          <a:p>
            <a:pPr algn="ctr"/>
            <a:r>
              <a:rPr lang="en-US" sz="900" b="0" i="0" u="sng" strike="noStrike" dirty="0">
                <a:effectLst/>
                <a:latin typeface="Calibri" panose="020F0502020204030204" pitchFamily="34" charset="0"/>
                <a:hlinkClick r:id="rId2">
                  <a:extLst>
                    <a:ext uri="{A12FA001-AC4F-418D-AE19-62706E023703}">
                      <ahyp:hlinkClr xmlns:ahyp="http://schemas.microsoft.com/office/drawing/2018/hyperlinkcolor" val="tx"/>
                    </a:ext>
                  </a:extLst>
                </a:hlinkClick>
              </a:rPr>
              <a:t>https://biglifejournal-uk.co.uk/</a:t>
            </a:r>
            <a:endParaRPr lang="en-US" sz="900" b="0" i="0" u="none" strike="noStrike" dirty="0">
              <a:effectLst/>
              <a:latin typeface="Calibri" panose="020F0502020204030204" pitchFamily="34" charset="0"/>
            </a:endParaRPr>
          </a:p>
          <a:p>
            <a:endParaRPr lang="en-GB" sz="900" kern="1200" dirty="0">
              <a:solidFill>
                <a:schemeClr val="dk1"/>
              </a:solidFill>
              <a:effectLst/>
              <a:latin typeface="+mn-lt"/>
              <a:ea typeface="+mn-ea"/>
              <a:cs typeface="+mn-cs"/>
            </a:endParaRPr>
          </a:p>
        </p:txBody>
      </p:sp>
      <p:sp>
        <p:nvSpPr>
          <p:cNvPr id="32" name="TextBox 31">
            <a:extLst>
              <a:ext uri="{FF2B5EF4-FFF2-40B4-BE49-F238E27FC236}">
                <a16:creationId xmlns:a16="http://schemas.microsoft.com/office/drawing/2014/main" id="{D37CCC68-3885-46CE-A886-03484CBC1385}"/>
              </a:ext>
            </a:extLst>
          </p:cNvPr>
          <p:cNvSpPr txBox="1"/>
          <p:nvPr/>
        </p:nvSpPr>
        <p:spPr>
          <a:xfrm>
            <a:off x="4513829" y="4917344"/>
            <a:ext cx="3089279"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3">
                  <a:extLst>
                    <a:ext uri="{A12FA001-AC4F-418D-AE19-62706E023703}">
                      <ahyp:hlinkClr xmlns:ahyp="http://schemas.microsoft.com/office/drawing/2018/hyperlinkcolor" val="tx"/>
                    </a:ext>
                  </a:extLst>
                </a:hlinkClick>
              </a:rPr>
              <a:t>https://www.mindmoose.co.uk/parents/</a:t>
            </a:r>
            <a:r>
              <a:rPr lang="en-US" sz="900" b="0" i="0" u="none" strike="noStrike" dirty="0">
                <a:effectLst/>
                <a:latin typeface="Calibri" panose="020F0502020204030204" pitchFamily="34" charset="0"/>
              </a:rPr>
              <a:t> </a:t>
            </a:r>
          </a:p>
        </p:txBody>
      </p:sp>
      <p:sp>
        <p:nvSpPr>
          <p:cNvPr id="38" name="TextBox 37">
            <a:extLst>
              <a:ext uri="{FF2B5EF4-FFF2-40B4-BE49-F238E27FC236}">
                <a16:creationId xmlns:a16="http://schemas.microsoft.com/office/drawing/2014/main" id="{317D6795-E62A-4056-B96C-52C365784496}"/>
              </a:ext>
            </a:extLst>
          </p:cNvPr>
          <p:cNvSpPr txBox="1"/>
          <p:nvPr/>
        </p:nvSpPr>
        <p:spPr>
          <a:xfrm>
            <a:off x="8385240" y="3141550"/>
            <a:ext cx="3019518" cy="507831"/>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4">
                  <a:extLst>
                    <a:ext uri="{A12FA001-AC4F-418D-AE19-62706E023703}">
                      <ahyp:hlinkClr xmlns:ahyp="http://schemas.microsoft.com/office/drawing/2018/hyperlinkcolor" val="tx"/>
                    </a:ext>
                  </a:extLst>
                </a:hlinkClick>
              </a:rPr>
              <a:t>https://carolgraysocialstories.com/carols-club/?fbclid=IwAR3tLoio6cs0vBgaF6643UlNIKpQymw996piaAnOepSfzgaJWhuFOJ2ORX8</a:t>
            </a:r>
            <a:endParaRPr lang="en-US" sz="900" b="0" i="0" u="none" strike="noStrike" dirty="0">
              <a:effectLst/>
              <a:latin typeface="Calibri" panose="020F0502020204030204" pitchFamily="34" charset="0"/>
            </a:endParaRPr>
          </a:p>
        </p:txBody>
      </p:sp>
      <p:sp>
        <p:nvSpPr>
          <p:cNvPr id="14" name="TextBox 13">
            <a:extLst>
              <a:ext uri="{FF2B5EF4-FFF2-40B4-BE49-F238E27FC236}">
                <a16:creationId xmlns:a16="http://schemas.microsoft.com/office/drawing/2014/main" id="{CD106F62-A70A-4604-A969-C62D418D2413}"/>
              </a:ext>
            </a:extLst>
          </p:cNvPr>
          <p:cNvSpPr txBox="1"/>
          <p:nvPr/>
        </p:nvSpPr>
        <p:spPr>
          <a:xfrm>
            <a:off x="100842" y="188917"/>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1377802" y="6270179"/>
            <a:ext cx="1805833" cy="369332"/>
          </a:xfrm>
          <a:prstGeom prst="rect">
            <a:avLst/>
          </a:prstGeom>
          <a:noFill/>
        </p:spPr>
        <p:txBody>
          <a:bodyPr wrap="square" rtlCol="0">
            <a:spAutoFit/>
          </a:bodyPr>
          <a:lstStyle/>
          <a:p>
            <a:pPr algn="ctr"/>
            <a:r>
              <a:rPr lang="en-GB" dirty="0"/>
              <a:t>Big Life Journal</a:t>
            </a:r>
          </a:p>
        </p:txBody>
      </p:sp>
      <p:sp>
        <p:nvSpPr>
          <p:cNvPr id="51" name="TextBox 50">
            <a:extLst>
              <a:ext uri="{FF2B5EF4-FFF2-40B4-BE49-F238E27FC236}">
                <a16:creationId xmlns:a16="http://schemas.microsoft.com/office/drawing/2014/main" id="{E4080D97-7BCB-454F-B287-485A2F143395}"/>
              </a:ext>
            </a:extLst>
          </p:cNvPr>
          <p:cNvSpPr txBox="1"/>
          <p:nvPr/>
        </p:nvSpPr>
        <p:spPr>
          <a:xfrm>
            <a:off x="4959090" y="4663428"/>
            <a:ext cx="2273819" cy="369332"/>
          </a:xfrm>
          <a:prstGeom prst="rect">
            <a:avLst/>
          </a:prstGeom>
          <a:noFill/>
        </p:spPr>
        <p:txBody>
          <a:bodyPr wrap="square" rtlCol="0">
            <a:spAutoFit/>
          </a:bodyPr>
          <a:lstStyle/>
          <a:p>
            <a:pPr algn="ctr"/>
            <a:r>
              <a:rPr lang="en-GB" dirty="0"/>
              <a:t>Mind Moose</a:t>
            </a:r>
          </a:p>
        </p:txBody>
      </p:sp>
      <p:sp>
        <p:nvSpPr>
          <p:cNvPr id="53" name="TextBox 52">
            <a:extLst>
              <a:ext uri="{FF2B5EF4-FFF2-40B4-BE49-F238E27FC236}">
                <a16:creationId xmlns:a16="http://schemas.microsoft.com/office/drawing/2014/main" id="{E95D3E57-D91F-491F-AFB6-05C1C4159BBB}"/>
              </a:ext>
            </a:extLst>
          </p:cNvPr>
          <p:cNvSpPr txBox="1"/>
          <p:nvPr/>
        </p:nvSpPr>
        <p:spPr>
          <a:xfrm>
            <a:off x="8568072" y="2889511"/>
            <a:ext cx="2549349" cy="369332"/>
          </a:xfrm>
          <a:prstGeom prst="rect">
            <a:avLst/>
          </a:prstGeom>
          <a:noFill/>
        </p:spPr>
        <p:txBody>
          <a:bodyPr wrap="square" rtlCol="0">
            <a:spAutoFit/>
          </a:bodyPr>
          <a:lstStyle/>
          <a:p>
            <a:pPr algn="ctr"/>
            <a:r>
              <a:rPr lang="en-GB" dirty="0"/>
              <a:t>Carol Gray Social Stories</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1893375" y="703798"/>
            <a:ext cx="2134923" cy="2051717"/>
            <a:chOff x="-8533594" y="735807"/>
            <a:chExt cx="5970977" cy="5845984"/>
          </a:xfrm>
        </p:grpSpPr>
        <p:sp>
          <p:nvSpPr>
            <p:cNvPr id="45" name="Oval 44">
              <a:hlinkClick r:id="rId5"/>
              <a:extLst>
                <a:ext uri="{FF2B5EF4-FFF2-40B4-BE49-F238E27FC236}">
                  <a16:creationId xmlns:a16="http://schemas.microsoft.com/office/drawing/2014/main" id="{C4FCAF8C-A318-4B43-BC21-B7B68F1C8A51}"/>
                </a:ext>
              </a:extLst>
            </p:cNvPr>
            <p:cNvSpPr/>
            <p:nvPr/>
          </p:nvSpPr>
          <p:spPr>
            <a:xfrm>
              <a:off x="-8533594" y="735807"/>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8521856" y="2804280"/>
              <a:ext cx="5947498" cy="1315428"/>
            </a:xfrm>
            <a:prstGeom prst="rect">
              <a:avLst/>
            </a:prstGeom>
            <a:noFill/>
          </p:spPr>
          <p:txBody>
            <a:bodyPr wrap="square" rtlCol="0">
              <a:spAutoFit/>
            </a:bodyPr>
            <a:lstStyle/>
            <a:p>
              <a:pPr algn="ctr"/>
              <a:r>
                <a:rPr lang="en-GB" sz="2400" b="1" dirty="0">
                  <a:solidFill>
                    <a:schemeClr val="bg1"/>
                  </a:solidFill>
                  <a:cs typeface="Raavi" panose="020B0502040204020203" pitchFamily="34" charset="0"/>
                </a:rPr>
                <a:t>Resources</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flipV="1">
            <a:off x="161919" y="1067367"/>
            <a:ext cx="914400" cy="914400"/>
          </a:xfrm>
          <a:prstGeom prst="rect">
            <a:avLst/>
          </a:prstGeom>
        </p:spPr>
      </p:pic>
      <p:pic>
        <p:nvPicPr>
          <p:cNvPr id="4098" name="Picture 2">
            <a:extLst>
              <a:ext uri="{FF2B5EF4-FFF2-40B4-BE49-F238E27FC236}">
                <a16:creationId xmlns:a16="http://schemas.microsoft.com/office/drawing/2014/main" id="{0B88B48C-716B-4F56-A737-DCF7950E47E8}"/>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922180" y="3917937"/>
            <a:ext cx="2717075" cy="22296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2"/>
            <a:extLst>
              <a:ext uri="{FF2B5EF4-FFF2-40B4-BE49-F238E27FC236}">
                <a16:creationId xmlns:a16="http://schemas.microsoft.com/office/drawing/2014/main" id="{C3F925DA-7971-4A7E-9148-BB902B98C755}"/>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1093344" y="3390579"/>
            <a:ext cx="2585544" cy="3284363"/>
          </a:xfrm>
          <a:prstGeom prst="rect">
            <a:avLst/>
          </a:prstGeom>
        </p:spPr>
      </p:pic>
      <p:sp>
        <p:nvSpPr>
          <p:cNvPr id="2" name="Arrow: Chevron 1">
            <a:extLst>
              <a:ext uri="{FF2B5EF4-FFF2-40B4-BE49-F238E27FC236}">
                <a16:creationId xmlns:a16="http://schemas.microsoft.com/office/drawing/2014/main" id="{C25B82DC-2CE3-4EB2-9BB8-B2EDC41B8DBF}"/>
              </a:ext>
            </a:extLst>
          </p:cNvPr>
          <p:cNvSpPr/>
          <p:nvPr/>
        </p:nvSpPr>
        <p:spPr>
          <a:xfrm>
            <a:off x="275464" y="4016421"/>
            <a:ext cx="1034076" cy="573047"/>
          </a:xfrm>
          <a:prstGeom prst="chevron">
            <a:avLst>
              <a:gd name="adj" fmla="val 21844"/>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Weekly email list with free resources</a:t>
            </a:r>
            <a:endParaRPr lang="en-US" sz="900" dirty="0"/>
          </a:p>
        </p:txBody>
      </p:sp>
      <p:pic>
        <p:nvPicPr>
          <p:cNvPr id="4100" name="Picture 4">
            <a:extLst>
              <a:ext uri="{FF2B5EF4-FFF2-40B4-BE49-F238E27FC236}">
                <a16:creationId xmlns:a16="http://schemas.microsoft.com/office/drawing/2014/main" id="{E588420D-0A9C-477B-A8AD-3D76952011DB}"/>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689838" y="2336157"/>
            <a:ext cx="2638425" cy="221185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hlinkClick r:id="rId3"/>
            <a:extLst>
              <a:ext uri="{FF2B5EF4-FFF2-40B4-BE49-F238E27FC236}">
                <a16:creationId xmlns:a16="http://schemas.microsoft.com/office/drawing/2014/main" id="{0686AE29-B6BA-457E-AE5B-4C1968C177BC}"/>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4863239" y="1764538"/>
            <a:ext cx="2585544" cy="3284363"/>
          </a:xfrm>
          <a:prstGeom prst="rect">
            <a:avLst/>
          </a:prstGeom>
        </p:spPr>
      </p:pic>
      <p:pic>
        <p:nvPicPr>
          <p:cNvPr id="4102" name="Picture 6">
            <a:extLst>
              <a:ext uri="{FF2B5EF4-FFF2-40B4-BE49-F238E27FC236}">
                <a16:creationId xmlns:a16="http://schemas.microsoft.com/office/drawing/2014/main" id="{EDCDCF10-6AA8-4FE9-8213-AD4CB4E077E4}"/>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8468292" y="587768"/>
            <a:ext cx="2649130" cy="220992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hlinkClick r:id="rId4"/>
            <a:extLst>
              <a:ext uri="{FF2B5EF4-FFF2-40B4-BE49-F238E27FC236}">
                <a16:creationId xmlns:a16="http://schemas.microsoft.com/office/drawing/2014/main" id="{B7BE7089-EFB1-4553-B6B8-9FA40A80C993}"/>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8650161" y="19649"/>
            <a:ext cx="2585544" cy="3284363"/>
          </a:xfrm>
          <a:prstGeom prst="rect">
            <a:avLst/>
          </a:prstGeom>
        </p:spPr>
      </p:pic>
    </p:spTree>
    <p:extLst>
      <p:ext uri="{BB962C8B-B14F-4D97-AF65-F5344CB8AC3E}">
        <p14:creationId xmlns:p14="http://schemas.microsoft.com/office/powerpoint/2010/main" val="35338100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84" name="Picture 12">
            <a:extLst>
              <a:ext uri="{FF2B5EF4-FFF2-40B4-BE49-F238E27FC236}">
                <a16:creationId xmlns:a16="http://schemas.microsoft.com/office/drawing/2014/main" id="{FA954FD3-1C93-4595-BB13-5764D95E4F4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
          <a:stretch/>
        </p:blipFill>
        <p:spPr bwMode="auto">
          <a:xfrm>
            <a:off x="8614403" y="3512685"/>
            <a:ext cx="2678843" cy="22023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3"/>
            <a:extLst>
              <a:ext uri="{FF2B5EF4-FFF2-40B4-BE49-F238E27FC236}">
                <a16:creationId xmlns:a16="http://schemas.microsoft.com/office/drawing/2014/main" id="{915AD045-FB37-4702-8FF9-8D85F53D60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8782934" y="2937088"/>
            <a:ext cx="2585544" cy="3284363"/>
          </a:xfrm>
          <a:prstGeom prst="rect">
            <a:avLst/>
          </a:prstGeom>
        </p:spPr>
      </p:pic>
      <p:sp>
        <p:nvSpPr>
          <p:cNvPr id="32" name="TextBox 31">
            <a:extLst>
              <a:ext uri="{FF2B5EF4-FFF2-40B4-BE49-F238E27FC236}">
                <a16:creationId xmlns:a16="http://schemas.microsoft.com/office/drawing/2014/main" id="{D37CCC68-3885-46CE-A886-03484CBC1385}"/>
              </a:ext>
            </a:extLst>
          </p:cNvPr>
          <p:cNvSpPr txBox="1"/>
          <p:nvPr/>
        </p:nvSpPr>
        <p:spPr>
          <a:xfrm>
            <a:off x="4959090" y="6038879"/>
            <a:ext cx="2273819" cy="3693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5">
                  <a:extLst>
                    <a:ext uri="{A12FA001-AC4F-418D-AE19-62706E023703}">
                      <ahyp:hlinkClr xmlns:ahyp="http://schemas.microsoft.com/office/drawing/2018/hyperlinkcolor" val="tx"/>
                    </a:ext>
                  </a:extLst>
                </a:hlinkClick>
              </a:rPr>
              <a:t>https://www.mindful.org/meditation/mindfulness-getting-started/</a:t>
            </a:r>
            <a:r>
              <a:rPr lang="en-US" sz="900" b="0" i="0" u="none" strike="noStrike" dirty="0">
                <a:effectLst/>
                <a:latin typeface="Calibri" panose="020F0502020204030204" pitchFamily="34" charset="0"/>
              </a:rPr>
              <a:t> </a:t>
            </a:r>
          </a:p>
        </p:txBody>
      </p:sp>
      <p:sp>
        <p:nvSpPr>
          <p:cNvPr id="38" name="TextBox 37">
            <a:extLst>
              <a:ext uri="{FF2B5EF4-FFF2-40B4-BE49-F238E27FC236}">
                <a16:creationId xmlns:a16="http://schemas.microsoft.com/office/drawing/2014/main" id="{317D6795-E62A-4056-B96C-52C365784496}"/>
              </a:ext>
            </a:extLst>
          </p:cNvPr>
          <p:cNvSpPr txBox="1"/>
          <p:nvPr/>
        </p:nvSpPr>
        <p:spPr>
          <a:xfrm>
            <a:off x="8750428" y="6019599"/>
            <a:ext cx="2549348" cy="230832"/>
          </a:xfrm>
          <a:prstGeom prst="rect">
            <a:avLst/>
          </a:prstGeom>
          <a:noFill/>
        </p:spPr>
        <p:txBody>
          <a:bodyPr wrap="square">
            <a:spAutoFit/>
          </a:bodyPr>
          <a:lstStyle/>
          <a:p>
            <a:pPr algn="ctr" fontAlgn="base"/>
            <a:r>
              <a:rPr lang="en-US" sz="900" b="0" i="0" u="sng" strike="noStrike" dirty="0">
                <a:effectLst/>
                <a:latin typeface="Calibri" panose="020F0502020204030204" pitchFamily="34" charset="0"/>
                <a:hlinkClick r:id="rId6">
                  <a:extLst>
                    <a:ext uri="{A12FA001-AC4F-418D-AE19-62706E023703}">
                      <ahyp:hlinkClr xmlns:ahyp="http://schemas.microsoft.com/office/drawing/2018/hyperlinkcolor" val="tx"/>
                    </a:ext>
                  </a:extLst>
                </a:hlinkClick>
              </a:rPr>
              <a:t>https://www.youtube.com/user/yogawithadrien</a:t>
            </a:r>
            <a:r>
              <a:rPr lang="en-US" sz="900" b="0" i="0" u="sng" strike="noStrike" dirty="0">
                <a:effectLst/>
                <a:latin typeface="Calibri" panose="020F0502020204030204" pitchFamily="34" charset="0"/>
              </a:rPr>
              <a:t>e</a:t>
            </a:r>
            <a:endParaRPr lang="en-US" sz="900" b="0" i="0" u="none" strike="noStrike" dirty="0">
              <a:effectLst/>
              <a:latin typeface="Calibri" panose="020F0502020204030204" pitchFamily="34" charset="0"/>
            </a:endParaRPr>
          </a:p>
        </p:txBody>
      </p:sp>
      <p:sp>
        <p:nvSpPr>
          <p:cNvPr id="14" name="TextBox 13">
            <a:extLst>
              <a:ext uri="{FF2B5EF4-FFF2-40B4-BE49-F238E27FC236}">
                <a16:creationId xmlns:a16="http://schemas.microsoft.com/office/drawing/2014/main" id="{CD106F62-A70A-4604-A969-C62D418D2413}"/>
              </a:ext>
            </a:extLst>
          </p:cNvPr>
          <p:cNvSpPr txBox="1"/>
          <p:nvPr/>
        </p:nvSpPr>
        <p:spPr>
          <a:xfrm>
            <a:off x="31942" y="2283561"/>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898754" y="5765683"/>
            <a:ext cx="2273819" cy="369332"/>
          </a:xfrm>
          <a:prstGeom prst="rect">
            <a:avLst/>
          </a:prstGeom>
          <a:noFill/>
        </p:spPr>
        <p:txBody>
          <a:bodyPr wrap="square" rtlCol="0">
            <a:spAutoFit/>
          </a:bodyPr>
          <a:lstStyle/>
          <a:p>
            <a:pPr algn="ctr"/>
            <a:r>
              <a:rPr lang="en-GB" dirty="0"/>
              <a:t>Mind</a:t>
            </a:r>
          </a:p>
        </p:txBody>
      </p:sp>
      <p:sp>
        <p:nvSpPr>
          <p:cNvPr id="51" name="TextBox 50">
            <a:extLst>
              <a:ext uri="{FF2B5EF4-FFF2-40B4-BE49-F238E27FC236}">
                <a16:creationId xmlns:a16="http://schemas.microsoft.com/office/drawing/2014/main" id="{E4080D97-7BCB-454F-B287-485A2F143395}"/>
              </a:ext>
            </a:extLst>
          </p:cNvPr>
          <p:cNvSpPr txBox="1"/>
          <p:nvPr/>
        </p:nvSpPr>
        <p:spPr>
          <a:xfrm>
            <a:off x="4897420" y="5798134"/>
            <a:ext cx="2273819" cy="369332"/>
          </a:xfrm>
          <a:prstGeom prst="rect">
            <a:avLst/>
          </a:prstGeom>
          <a:noFill/>
        </p:spPr>
        <p:txBody>
          <a:bodyPr wrap="square" rtlCol="0">
            <a:spAutoFit/>
          </a:bodyPr>
          <a:lstStyle/>
          <a:p>
            <a:pPr algn="ctr"/>
            <a:r>
              <a:rPr lang="en-GB" dirty="0"/>
              <a:t>Mindful</a:t>
            </a:r>
          </a:p>
        </p:txBody>
      </p:sp>
      <p:sp>
        <p:nvSpPr>
          <p:cNvPr id="53" name="TextBox 52">
            <a:extLst>
              <a:ext uri="{FF2B5EF4-FFF2-40B4-BE49-F238E27FC236}">
                <a16:creationId xmlns:a16="http://schemas.microsoft.com/office/drawing/2014/main" id="{E95D3E57-D91F-491F-AFB6-05C1C4159BBB}"/>
              </a:ext>
            </a:extLst>
          </p:cNvPr>
          <p:cNvSpPr txBox="1"/>
          <p:nvPr/>
        </p:nvSpPr>
        <p:spPr>
          <a:xfrm>
            <a:off x="8743897" y="5765683"/>
            <a:ext cx="2549349" cy="369332"/>
          </a:xfrm>
          <a:prstGeom prst="rect">
            <a:avLst/>
          </a:prstGeom>
          <a:noFill/>
        </p:spPr>
        <p:txBody>
          <a:bodyPr wrap="square" rtlCol="0">
            <a:spAutoFit/>
          </a:bodyPr>
          <a:lstStyle/>
          <a:p>
            <a:pPr algn="ctr"/>
            <a:r>
              <a:rPr lang="en-GB" dirty="0"/>
              <a:t>Yoga with Adriene</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4966867" y="788505"/>
            <a:ext cx="2134923" cy="2051717"/>
            <a:chOff x="-1512328" y="652208"/>
            <a:chExt cx="5970977" cy="5845984"/>
          </a:xfrm>
        </p:grpSpPr>
        <p:sp>
          <p:nvSpPr>
            <p:cNvPr id="45" name="Oval 44">
              <a:hlinkClick r:id="rId7"/>
              <a:extLst>
                <a:ext uri="{FF2B5EF4-FFF2-40B4-BE49-F238E27FC236}">
                  <a16:creationId xmlns:a16="http://schemas.microsoft.com/office/drawing/2014/main" id="{C4FCAF8C-A318-4B43-BC21-B7B68F1C8A51}"/>
                </a:ext>
              </a:extLst>
            </p:cNvPr>
            <p:cNvSpPr/>
            <p:nvPr/>
          </p:nvSpPr>
          <p:spPr>
            <a:xfrm>
              <a:off x="-1512328" y="652208"/>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488849" y="1211260"/>
              <a:ext cx="5947498" cy="3420113"/>
            </a:xfrm>
            <a:prstGeom prst="rect">
              <a:avLst/>
            </a:prstGeom>
            <a:noFill/>
          </p:spPr>
          <p:txBody>
            <a:bodyPr wrap="square" rtlCol="0">
              <a:spAutoFit/>
            </a:bodyPr>
            <a:lstStyle/>
            <a:p>
              <a:pPr algn="ctr"/>
              <a:endParaRPr lang="en-GB" sz="2400" b="1" dirty="0">
                <a:solidFill>
                  <a:schemeClr val="bg1"/>
                </a:solidFill>
                <a:cs typeface="Raavi" panose="020B0502040204020203" pitchFamily="34" charset="0"/>
              </a:endParaRPr>
            </a:p>
            <a:p>
              <a:pPr algn="ctr"/>
              <a:r>
                <a:rPr lang="en-GB" sz="2400" b="1" dirty="0">
                  <a:solidFill>
                    <a:schemeClr val="bg1"/>
                  </a:solidFill>
                  <a:cs typeface="Raavi" panose="020B0502040204020203" pitchFamily="34" charset="0"/>
                </a:rPr>
                <a:t>Keeping Well as a Parent</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flipV="1">
            <a:off x="1002070" y="2170829"/>
            <a:ext cx="914400" cy="914400"/>
          </a:xfrm>
          <a:prstGeom prst="rect">
            <a:avLst/>
          </a:prstGeom>
        </p:spPr>
      </p:pic>
      <p:pic>
        <p:nvPicPr>
          <p:cNvPr id="3086" name="Picture 14">
            <a:extLst>
              <a:ext uri="{FF2B5EF4-FFF2-40B4-BE49-F238E27FC236}">
                <a16:creationId xmlns:a16="http://schemas.microsoft.com/office/drawing/2014/main" id="{0D8C92C1-D00C-4CCB-8E01-00D79BCC9235}"/>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702496" y="3512685"/>
            <a:ext cx="2671487" cy="22006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hlinkClick r:id="rId5"/>
            <a:extLst>
              <a:ext uri="{FF2B5EF4-FFF2-40B4-BE49-F238E27FC236}">
                <a16:creationId xmlns:a16="http://schemas.microsoft.com/office/drawing/2014/main" id="{D55D5334-5F2F-41AC-9718-721E9AAB854B}"/>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4871455" y="2971225"/>
            <a:ext cx="2585544" cy="3284363"/>
          </a:xfrm>
          <a:prstGeom prst="rect">
            <a:avLst/>
          </a:prstGeom>
        </p:spPr>
      </p:pic>
      <p:sp>
        <p:nvSpPr>
          <p:cNvPr id="48" name="TextBox 47">
            <a:extLst>
              <a:ext uri="{FF2B5EF4-FFF2-40B4-BE49-F238E27FC236}">
                <a16:creationId xmlns:a16="http://schemas.microsoft.com/office/drawing/2014/main" id="{2166FF21-6315-47A2-B4B1-5805BDB51387}"/>
              </a:ext>
            </a:extLst>
          </p:cNvPr>
          <p:cNvSpPr txBox="1"/>
          <p:nvPr/>
        </p:nvSpPr>
        <p:spPr>
          <a:xfrm>
            <a:off x="699919" y="6019453"/>
            <a:ext cx="2671487" cy="507831"/>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11">
                  <a:extLst>
                    <a:ext uri="{A12FA001-AC4F-418D-AE19-62706E023703}">
                      <ahyp:hlinkClr xmlns:ahyp="http://schemas.microsoft.com/office/drawing/2018/hyperlinkcolor" val="tx"/>
                    </a:ext>
                  </a:extLst>
                </a:hlinkClick>
              </a:rPr>
              <a:t>https://www.mind.org.uk/information-support/drugs-and-treatments/talking-therapy-and-counselling/how-to-find-a-therapist/</a:t>
            </a:r>
            <a:r>
              <a:rPr lang="en-US" sz="900" b="0" i="0" u="none" strike="noStrike" dirty="0">
                <a:effectLst/>
                <a:latin typeface="Calibri" panose="020F0502020204030204" pitchFamily="34" charset="0"/>
              </a:rPr>
              <a:t> </a:t>
            </a:r>
          </a:p>
        </p:txBody>
      </p:sp>
      <p:pic>
        <p:nvPicPr>
          <p:cNvPr id="3088" name="Picture 16">
            <a:extLst>
              <a:ext uri="{FF2B5EF4-FFF2-40B4-BE49-F238E27FC236}">
                <a16:creationId xmlns:a16="http://schemas.microsoft.com/office/drawing/2014/main" id="{F3C75928-12D9-40DE-A6F8-7A098C3EA4BC}"/>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740251" y="3514487"/>
            <a:ext cx="2631156" cy="21988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hlinkClick r:id="rId11"/>
            <a:extLst>
              <a:ext uri="{FF2B5EF4-FFF2-40B4-BE49-F238E27FC236}">
                <a16:creationId xmlns:a16="http://schemas.microsoft.com/office/drawing/2014/main" id="{B7BE7089-EFB1-4553-B6B8-9FA40A80C993}"/>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909048" y="2937088"/>
            <a:ext cx="2585544" cy="3284363"/>
          </a:xfrm>
          <a:prstGeom prst="rect">
            <a:avLst/>
          </a:prstGeom>
        </p:spPr>
      </p:pic>
    </p:spTree>
    <p:extLst>
      <p:ext uri="{BB962C8B-B14F-4D97-AF65-F5344CB8AC3E}">
        <p14:creationId xmlns:p14="http://schemas.microsoft.com/office/powerpoint/2010/main" val="11622329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51C227E1-5F79-4104-86BB-DF667FBD38DC}"/>
              </a:ext>
            </a:extLst>
          </p:cNvPr>
          <p:cNvSpPr txBox="1"/>
          <p:nvPr/>
        </p:nvSpPr>
        <p:spPr>
          <a:xfrm>
            <a:off x="725169" y="5068403"/>
            <a:ext cx="2669619" cy="369332"/>
          </a:xfrm>
          <a:prstGeom prst="rect">
            <a:avLst/>
          </a:prstGeom>
          <a:noFill/>
        </p:spPr>
        <p:txBody>
          <a:bodyPr wrap="square" rtlCol="0">
            <a:spAutoFit/>
          </a:bodyPr>
          <a:lstStyle/>
          <a:p>
            <a:pPr algn="ctr"/>
            <a:r>
              <a:rPr lang="en-GB" dirty="0"/>
              <a:t>Gingerbread</a:t>
            </a:r>
          </a:p>
        </p:txBody>
      </p:sp>
      <p:sp>
        <p:nvSpPr>
          <p:cNvPr id="17" name="TextBox 16">
            <a:extLst>
              <a:ext uri="{FF2B5EF4-FFF2-40B4-BE49-F238E27FC236}">
                <a16:creationId xmlns:a16="http://schemas.microsoft.com/office/drawing/2014/main" id="{7D08EDBE-1CD1-42B1-BF4A-DDFD7618307C}"/>
              </a:ext>
            </a:extLst>
          </p:cNvPr>
          <p:cNvSpPr txBox="1"/>
          <p:nvPr/>
        </p:nvSpPr>
        <p:spPr>
          <a:xfrm>
            <a:off x="1119542" y="5213431"/>
            <a:ext cx="1880871" cy="369332"/>
          </a:xfrm>
          <a:prstGeom prst="rect">
            <a:avLst/>
          </a:prstGeom>
          <a:noFill/>
        </p:spPr>
        <p:txBody>
          <a:bodyPr wrap="square" rtlCol="0">
            <a:spAutoFit/>
          </a:bodyPr>
          <a:lstStyle/>
          <a:p>
            <a:pPr algn="ctr" rtl="0" fontAlgn="base"/>
            <a:r>
              <a:rPr lang="en-US" sz="900" b="0" i="0" u="sng" strike="noStrike" dirty="0">
                <a:effectLst/>
                <a:latin typeface="Calibri" panose="020F0502020204030204" pitchFamily="34" charset="0"/>
                <a:hlinkClick r:id="rId2">
                  <a:extLst>
                    <a:ext uri="{A12FA001-AC4F-418D-AE19-62706E023703}">
                      <ahyp:hlinkClr xmlns:ahyp="http://schemas.microsoft.com/office/drawing/2018/hyperlinkcolor" val="tx"/>
                    </a:ext>
                  </a:extLst>
                </a:hlinkClick>
              </a:rPr>
              <a:t>https://www.gingerbread.org.uk/</a:t>
            </a:r>
            <a:r>
              <a:rPr lang="en-US" sz="1800" b="0" i="0" u="none" strike="noStrike" dirty="0">
                <a:solidFill>
                  <a:srgbClr val="000000"/>
                </a:solidFill>
                <a:effectLst/>
                <a:latin typeface="Calibri" panose="020F0502020204030204" pitchFamily="34" charset="0"/>
              </a:rPr>
              <a:t> </a:t>
            </a:r>
          </a:p>
        </p:txBody>
      </p:sp>
      <p:sp>
        <p:nvSpPr>
          <p:cNvPr id="53" name="TextBox 52">
            <a:extLst>
              <a:ext uri="{FF2B5EF4-FFF2-40B4-BE49-F238E27FC236}">
                <a16:creationId xmlns:a16="http://schemas.microsoft.com/office/drawing/2014/main" id="{E95D3E57-D91F-491F-AFB6-05C1C4159BBB}"/>
              </a:ext>
            </a:extLst>
          </p:cNvPr>
          <p:cNvSpPr txBox="1"/>
          <p:nvPr/>
        </p:nvSpPr>
        <p:spPr>
          <a:xfrm>
            <a:off x="7392228" y="2768146"/>
            <a:ext cx="2273819" cy="369332"/>
          </a:xfrm>
          <a:prstGeom prst="rect">
            <a:avLst/>
          </a:prstGeom>
          <a:noFill/>
        </p:spPr>
        <p:txBody>
          <a:bodyPr wrap="square" rtlCol="0">
            <a:spAutoFit/>
          </a:bodyPr>
          <a:lstStyle/>
          <a:p>
            <a:pPr algn="ctr"/>
            <a:r>
              <a:rPr lang="en-GB" dirty="0"/>
              <a:t>SingleParents.org.uk</a:t>
            </a:r>
          </a:p>
        </p:txBody>
      </p:sp>
      <p:sp>
        <p:nvSpPr>
          <p:cNvPr id="31" name="TextBox 30">
            <a:extLst>
              <a:ext uri="{FF2B5EF4-FFF2-40B4-BE49-F238E27FC236}">
                <a16:creationId xmlns:a16="http://schemas.microsoft.com/office/drawing/2014/main" id="{78992748-FD59-4B98-A8C8-C816A443E1B0}"/>
              </a:ext>
            </a:extLst>
          </p:cNvPr>
          <p:cNvSpPr txBox="1"/>
          <p:nvPr/>
        </p:nvSpPr>
        <p:spPr>
          <a:xfrm>
            <a:off x="7058633" y="3022062"/>
            <a:ext cx="2941008"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rPr>
              <a:t>http://www.singleparents.org.uk/</a:t>
            </a:r>
            <a:endParaRPr lang="en-US" sz="900" b="0" i="0" u="none" strike="noStrike" dirty="0">
              <a:effectLst/>
              <a:latin typeface="Calibri" panose="020F0502020204030204" pitchFamily="34" charset="0"/>
            </a:endParaRPr>
          </a:p>
        </p:txBody>
      </p:sp>
      <p:grpSp>
        <p:nvGrpSpPr>
          <p:cNvPr id="57" name="Group 56">
            <a:extLst>
              <a:ext uri="{FF2B5EF4-FFF2-40B4-BE49-F238E27FC236}">
                <a16:creationId xmlns:a16="http://schemas.microsoft.com/office/drawing/2014/main" id="{1962F6C4-AA92-42D9-9728-F4F1A0027F53}"/>
              </a:ext>
            </a:extLst>
          </p:cNvPr>
          <p:cNvGrpSpPr/>
          <p:nvPr/>
        </p:nvGrpSpPr>
        <p:grpSpPr>
          <a:xfrm>
            <a:off x="4497997" y="2378473"/>
            <a:ext cx="2134923" cy="2051717"/>
            <a:chOff x="-1512328" y="652208"/>
            <a:chExt cx="5970976" cy="5845984"/>
          </a:xfrm>
        </p:grpSpPr>
        <p:sp>
          <p:nvSpPr>
            <p:cNvPr id="58" name="Oval 57">
              <a:hlinkClick r:id="rId3"/>
              <a:extLst>
                <a:ext uri="{FF2B5EF4-FFF2-40B4-BE49-F238E27FC236}">
                  <a16:creationId xmlns:a16="http://schemas.microsoft.com/office/drawing/2014/main" id="{90D8AA59-A710-41BE-8B75-1334E1ECA342}"/>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59" name="TextBox 58">
              <a:extLst>
                <a:ext uri="{FF2B5EF4-FFF2-40B4-BE49-F238E27FC236}">
                  <a16:creationId xmlns:a16="http://schemas.microsoft.com/office/drawing/2014/main" id="{3E3C7383-9CB6-4D48-8FB1-C8675486A0FF}"/>
                </a:ext>
              </a:extLst>
            </p:cNvPr>
            <p:cNvSpPr txBox="1"/>
            <p:nvPr/>
          </p:nvSpPr>
          <p:spPr>
            <a:xfrm>
              <a:off x="-993066" y="1672345"/>
              <a:ext cx="5040855" cy="2718550"/>
            </a:xfrm>
            <a:prstGeom prst="rect">
              <a:avLst/>
            </a:prstGeom>
            <a:noFill/>
          </p:spPr>
          <p:txBody>
            <a:bodyPr wrap="square" rtlCol="0">
              <a:spAutoFit/>
            </a:bodyPr>
            <a:lstStyle/>
            <a:p>
              <a:pPr algn="ctr"/>
              <a:r>
                <a:rPr lang="en-GB" sz="2800" b="1" dirty="0">
                  <a:solidFill>
                    <a:schemeClr val="bg1"/>
                  </a:solidFill>
                  <a:cs typeface="Raavi" panose="020B0502040204020203" pitchFamily="34" charset="0"/>
                </a:rPr>
                <a:t>Single Parents</a:t>
              </a:r>
            </a:p>
          </p:txBody>
        </p:sp>
      </p:grpSp>
      <p:pic>
        <p:nvPicPr>
          <p:cNvPr id="60" name="Graphic 59" descr="Cursor outline">
            <a:extLst>
              <a:ext uri="{FF2B5EF4-FFF2-40B4-BE49-F238E27FC236}">
                <a16:creationId xmlns:a16="http://schemas.microsoft.com/office/drawing/2014/main" id="{0E33D65B-E6E4-42D6-B070-1EBBD1B3016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flipH="1">
            <a:off x="10034482" y="4994794"/>
            <a:ext cx="914400" cy="914400"/>
          </a:xfrm>
          <a:prstGeom prst="rect">
            <a:avLst/>
          </a:prstGeom>
        </p:spPr>
      </p:pic>
      <p:sp>
        <p:nvSpPr>
          <p:cNvPr id="61" name="TextBox 60">
            <a:extLst>
              <a:ext uri="{FF2B5EF4-FFF2-40B4-BE49-F238E27FC236}">
                <a16:creationId xmlns:a16="http://schemas.microsoft.com/office/drawing/2014/main" id="{D1B6D6F4-245B-4E35-9422-52A878745DD6}"/>
              </a:ext>
            </a:extLst>
          </p:cNvPr>
          <p:cNvSpPr txBox="1"/>
          <p:nvPr/>
        </p:nvSpPr>
        <p:spPr>
          <a:xfrm>
            <a:off x="10491682" y="5663894"/>
            <a:ext cx="1380303" cy="1077218"/>
          </a:xfrm>
          <a:prstGeom prst="rect">
            <a:avLst/>
          </a:prstGeom>
          <a:noFill/>
        </p:spPr>
        <p:txBody>
          <a:bodyPr wrap="square" rtlCol="0">
            <a:spAutoFit/>
          </a:bodyPr>
          <a:lstStyle/>
          <a:p>
            <a:pPr algn="ctr"/>
            <a:r>
              <a:rPr lang="en-GB" sz="1600" dirty="0"/>
              <a:t>Click the pictures to explore the web pages</a:t>
            </a:r>
          </a:p>
        </p:txBody>
      </p:sp>
      <p:pic>
        <p:nvPicPr>
          <p:cNvPr id="5124" name="Picture 4">
            <a:extLst>
              <a:ext uri="{FF2B5EF4-FFF2-40B4-BE49-F238E27FC236}">
                <a16:creationId xmlns:a16="http://schemas.microsoft.com/office/drawing/2014/main" id="{E7FEF790-6106-464B-878E-B02C2996F6C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25170" y="2748524"/>
            <a:ext cx="2669619" cy="22501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2"/>
            <a:extLst>
              <a:ext uri="{FF2B5EF4-FFF2-40B4-BE49-F238E27FC236}">
                <a16:creationId xmlns:a16="http://schemas.microsoft.com/office/drawing/2014/main" id="{2BA03B52-9655-48AF-98D2-F1388A2957A6}"/>
              </a:ext>
            </a:extLst>
          </p:cNvPr>
          <p:cNvPicPr>
            <a:picLocks noChangeAspect="1"/>
          </p:cNvPicPr>
          <p:nvPr/>
        </p:nvPicPr>
        <p:blipFill rotWithShape="1">
          <a:blip r:embed="rId7" cstate="email">
            <a:lum bright="70000" contrast="-70000"/>
            <a:extLst>
              <a:ext uri="{28A0092B-C50C-407E-A947-70E740481C1C}">
                <a14:useLocalDpi xmlns:a14="http://schemas.microsoft.com/office/drawing/2010/main"/>
              </a:ext>
            </a:extLst>
          </a:blip>
          <a:srcRect l="10424" r="10854"/>
          <a:stretch/>
        </p:blipFill>
        <p:spPr>
          <a:xfrm rot="16200000">
            <a:off x="892141" y="2208758"/>
            <a:ext cx="2585544" cy="3284363"/>
          </a:xfrm>
          <a:prstGeom prst="rect">
            <a:avLst/>
          </a:prstGeom>
        </p:spPr>
      </p:pic>
      <p:pic>
        <p:nvPicPr>
          <p:cNvPr id="4" name="Picture 3">
            <a:extLst>
              <a:ext uri="{FF2B5EF4-FFF2-40B4-BE49-F238E27FC236}">
                <a16:creationId xmlns:a16="http://schemas.microsoft.com/office/drawing/2014/main" id="{A291B392-5900-471C-A2B4-9756B981B3A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058634" y="453007"/>
            <a:ext cx="2673196" cy="2199723"/>
          </a:xfrm>
          <a:prstGeom prst="rect">
            <a:avLst/>
          </a:prstGeom>
        </p:spPr>
      </p:pic>
      <p:pic>
        <p:nvPicPr>
          <p:cNvPr id="34" name="Picture 33">
            <a:hlinkClick r:id="rId9"/>
            <a:extLst>
              <a:ext uri="{FF2B5EF4-FFF2-40B4-BE49-F238E27FC236}">
                <a16:creationId xmlns:a16="http://schemas.microsoft.com/office/drawing/2014/main" id="{E0CCA06D-2A29-434C-989C-AADA4F0351F0}"/>
              </a:ext>
            </a:extLst>
          </p:cNvPr>
          <p:cNvPicPr>
            <a:picLocks noChangeAspect="1"/>
          </p:cNvPicPr>
          <p:nvPr/>
        </p:nvPicPr>
        <p:blipFill rotWithShape="1">
          <a:blip r:embed="rId7" cstate="email">
            <a:lum bright="70000" contrast="-70000"/>
            <a:extLst>
              <a:ext uri="{28A0092B-C50C-407E-A947-70E740481C1C}">
                <a14:useLocalDpi xmlns:a14="http://schemas.microsoft.com/office/drawing/2010/main"/>
              </a:ext>
            </a:extLst>
          </a:blip>
          <a:srcRect l="10424" r="10854"/>
          <a:stretch/>
        </p:blipFill>
        <p:spPr>
          <a:xfrm rot="16200000">
            <a:off x="7236366" y="-94524"/>
            <a:ext cx="2585544" cy="3284363"/>
          </a:xfrm>
          <a:prstGeom prst="rect">
            <a:avLst/>
          </a:prstGeom>
        </p:spPr>
      </p:pic>
    </p:spTree>
    <p:extLst>
      <p:ext uri="{BB962C8B-B14F-4D97-AF65-F5344CB8AC3E}">
        <p14:creationId xmlns:p14="http://schemas.microsoft.com/office/powerpoint/2010/main" val="1315274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44525AF-49B8-4220-8623-268FE4E37263}"/>
              </a:ext>
            </a:extLst>
          </p:cNvPr>
          <p:cNvSpPr txBox="1"/>
          <p:nvPr/>
        </p:nvSpPr>
        <p:spPr>
          <a:xfrm>
            <a:off x="8802307" y="2325690"/>
            <a:ext cx="2939125" cy="2062103"/>
          </a:xfrm>
          <a:prstGeom prst="rect">
            <a:avLst/>
          </a:prstGeom>
          <a:noFill/>
        </p:spPr>
        <p:txBody>
          <a:bodyPr wrap="square" rtlCol="0">
            <a:spAutoFit/>
          </a:bodyPr>
          <a:lstStyle/>
          <a:p>
            <a:pPr algn="ctr"/>
            <a:r>
              <a:rPr lang="en-GB" sz="1600" dirty="0">
                <a:solidFill>
                  <a:schemeClr val="bg1"/>
                </a:solidFill>
                <a:latin typeface="+mj-lt"/>
              </a:rPr>
              <a:t>Obstacle courses provide great regulating sensory experiences.</a:t>
            </a:r>
          </a:p>
          <a:p>
            <a:pPr algn="ctr"/>
            <a:endParaRPr lang="en-GB" sz="1600" dirty="0">
              <a:solidFill>
                <a:schemeClr val="bg1"/>
              </a:solidFill>
              <a:latin typeface="+mj-lt"/>
            </a:endParaRPr>
          </a:p>
          <a:p>
            <a:pPr algn="ctr"/>
            <a:r>
              <a:rPr lang="en-GB" sz="1600" dirty="0">
                <a:solidFill>
                  <a:schemeClr val="bg1"/>
                </a:solidFill>
                <a:latin typeface="+mj-lt"/>
              </a:rPr>
              <a:t> Encourage your child to carry objects to make the obstacle course. Try to include things that will allow your child to crawl and have different body positions.</a:t>
            </a:r>
            <a:endParaRPr lang="en-GB" sz="1600" dirty="0">
              <a:solidFill>
                <a:schemeClr val="bg1"/>
              </a:solidFill>
              <a:latin typeface="+mj-lt"/>
              <a:ea typeface="Source Sans Pro Black" panose="020B0803030403020204" pitchFamily="34" charset="0"/>
              <a:cs typeface="Raavi" panose="020B0502040204020203" pitchFamily="34" charset="0"/>
            </a:endParaRPr>
          </a:p>
        </p:txBody>
      </p:sp>
      <p:sp>
        <p:nvSpPr>
          <p:cNvPr id="54" name="Rectangle: Rounded Corners 53">
            <a:extLst>
              <a:ext uri="{FF2B5EF4-FFF2-40B4-BE49-F238E27FC236}">
                <a16:creationId xmlns:a16="http://schemas.microsoft.com/office/drawing/2014/main" id="{322DCD4F-258F-4511-8EDF-6865E6E801D7}"/>
              </a:ext>
            </a:extLst>
          </p:cNvPr>
          <p:cNvSpPr/>
          <p:nvPr/>
        </p:nvSpPr>
        <p:spPr>
          <a:xfrm>
            <a:off x="8789215" y="2296647"/>
            <a:ext cx="3026065" cy="2096234"/>
          </a:xfrm>
          <a:prstGeom prst="round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CA03A7B1-11D2-469D-8FC4-BFE0A983CCA3}"/>
              </a:ext>
            </a:extLst>
          </p:cNvPr>
          <p:cNvSpPr txBox="1"/>
          <p:nvPr/>
        </p:nvSpPr>
        <p:spPr>
          <a:xfrm>
            <a:off x="6096000" y="4901449"/>
            <a:ext cx="2870074" cy="1477328"/>
          </a:xfrm>
          <a:prstGeom prst="rect">
            <a:avLst/>
          </a:prstGeom>
          <a:noFill/>
        </p:spPr>
        <p:txBody>
          <a:bodyPr wrap="square" rtlCol="0">
            <a:spAutoFit/>
          </a:bodyPr>
          <a:lstStyle/>
          <a:p>
            <a:pPr algn="ctr"/>
            <a:r>
              <a:rPr lang="en-GB" dirty="0">
                <a:solidFill>
                  <a:schemeClr val="bg1"/>
                </a:solidFill>
                <a:latin typeface="+mj-lt"/>
              </a:rPr>
              <a:t>Cosmic Kids Yoga includes simple yoga poses which are fun and regulating, and can be completed by you and your child together.</a:t>
            </a:r>
            <a:endParaRPr lang="en-GB" sz="2400" dirty="0">
              <a:solidFill>
                <a:schemeClr val="bg1"/>
              </a:solidFill>
              <a:latin typeface="+mj-lt"/>
              <a:ea typeface="Source Sans Pro Black" panose="020B0803030403020204" pitchFamily="34" charset="0"/>
              <a:cs typeface="Raavi" panose="020B0502040204020203" pitchFamily="34" charset="0"/>
            </a:endParaRPr>
          </a:p>
        </p:txBody>
      </p:sp>
      <p:sp>
        <p:nvSpPr>
          <p:cNvPr id="10" name="TextBox 9">
            <a:extLst>
              <a:ext uri="{FF2B5EF4-FFF2-40B4-BE49-F238E27FC236}">
                <a16:creationId xmlns:a16="http://schemas.microsoft.com/office/drawing/2014/main" id="{7708D1B5-6E15-4148-8FDF-A380045F2F58}"/>
              </a:ext>
            </a:extLst>
          </p:cNvPr>
          <p:cNvSpPr txBox="1"/>
          <p:nvPr/>
        </p:nvSpPr>
        <p:spPr>
          <a:xfrm>
            <a:off x="6408964" y="460174"/>
            <a:ext cx="2393344" cy="1015663"/>
          </a:xfrm>
          <a:prstGeom prst="rect">
            <a:avLst/>
          </a:prstGeom>
          <a:noFill/>
        </p:spPr>
        <p:txBody>
          <a:bodyPr wrap="square" rtlCol="0">
            <a:spAutoFit/>
          </a:bodyPr>
          <a:lstStyle/>
          <a:p>
            <a:pPr algn="ctr"/>
            <a:r>
              <a:rPr lang="en-GB" sz="2000" dirty="0">
                <a:solidFill>
                  <a:schemeClr val="bg1"/>
                </a:solidFill>
                <a:latin typeface="+mj-lt"/>
                <a:ea typeface="Source Sans Pro Black" panose="020B0803030403020204" pitchFamily="34" charset="0"/>
                <a:cs typeface="Raavi" panose="020B0502040204020203" pitchFamily="34" charset="0"/>
              </a:rPr>
              <a:t>GoNoodle gets kids moving with short interactive activities.</a:t>
            </a:r>
          </a:p>
        </p:txBody>
      </p:sp>
      <p:sp>
        <p:nvSpPr>
          <p:cNvPr id="52" name="Rectangle: Rounded Corners 51">
            <a:extLst>
              <a:ext uri="{FF2B5EF4-FFF2-40B4-BE49-F238E27FC236}">
                <a16:creationId xmlns:a16="http://schemas.microsoft.com/office/drawing/2014/main" id="{EE1938B3-FBC9-4044-BDB0-8637D28DBF32}"/>
              </a:ext>
            </a:extLst>
          </p:cNvPr>
          <p:cNvSpPr/>
          <p:nvPr/>
        </p:nvSpPr>
        <p:spPr>
          <a:xfrm>
            <a:off x="6170502" y="359812"/>
            <a:ext cx="2820039" cy="1238024"/>
          </a:xfrm>
          <a:prstGeom prst="round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a:extLst>
              <a:ext uri="{FF2B5EF4-FFF2-40B4-BE49-F238E27FC236}">
                <a16:creationId xmlns:a16="http://schemas.microsoft.com/office/drawing/2014/main" id="{C55E7E37-6131-48FA-8074-E937EBD3C5AB}"/>
              </a:ext>
            </a:extLst>
          </p:cNvPr>
          <p:cNvGrpSpPr/>
          <p:nvPr/>
        </p:nvGrpSpPr>
        <p:grpSpPr>
          <a:xfrm>
            <a:off x="519619" y="882406"/>
            <a:ext cx="4515002" cy="4757707"/>
            <a:chOff x="145903" y="1697195"/>
            <a:chExt cx="4515002" cy="4757707"/>
          </a:xfrm>
        </p:grpSpPr>
        <p:sp>
          <p:nvSpPr>
            <p:cNvPr id="3" name="TextBox 2">
              <a:extLst>
                <a:ext uri="{FF2B5EF4-FFF2-40B4-BE49-F238E27FC236}">
                  <a16:creationId xmlns:a16="http://schemas.microsoft.com/office/drawing/2014/main" id="{640B64EF-8254-4113-ADC6-E08FC91913D1}"/>
                </a:ext>
              </a:extLst>
            </p:cNvPr>
            <p:cNvSpPr txBox="1"/>
            <p:nvPr/>
          </p:nvSpPr>
          <p:spPr>
            <a:xfrm>
              <a:off x="896733" y="1697195"/>
              <a:ext cx="3764171" cy="1015663"/>
            </a:xfrm>
            <a:prstGeom prst="rect">
              <a:avLst/>
            </a:prstGeom>
            <a:noFill/>
          </p:spPr>
          <p:txBody>
            <a:bodyPr wrap="square" rtlCol="0">
              <a:spAutoFit/>
            </a:bodyPr>
            <a:lstStyle/>
            <a:p>
              <a:pPr algn="ctr"/>
              <a:r>
                <a:rPr lang="en-GB" sz="6000" b="1" dirty="0">
                  <a:solidFill>
                    <a:schemeClr val="bg1"/>
                  </a:solidFill>
                  <a:latin typeface="Stencil" panose="040409050D0802020404" pitchFamily="82" charset="0"/>
                  <a:cs typeface="Raavi" panose="020B0502040204020203" pitchFamily="34" charset="0"/>
                </a:rPr>
                <a:t>exercise</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145903" y="2712858"/>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3416320"/>
            </a:xfrm>
            <a:prstGeom prst="rect">
              <a:avLst/>
            </a:prstGeom>
            <a:noFill/>
          </p:spPr>
          <p:txBody>
            <a:bodyPr wrap="square" rtlCol="0">
              <a:spAutoFit/>
            </a:bodyPr>
            <a:lstStyle/>
            <a:p>
              <a:pPr algn="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Children these days don’t do nearly as much exercise as you did when you were a child.  This is a shame – not just for their physical heath, but also for their mental health too.  Children should be doing half an hour of really energetic activity every single day.</a:t>
              </a:r>
            </a:p>
          </p:txBody>
        </p:sp>
      </p:grpSp>
      <p:grpSp>
        <p:nvGrpSpPr>
          <p:cNvPr id="46" name="Group 45">
            <a:extLst>
              <a:ext uri="{FF2B5EF4-FFF2-40B4-BE49-F238E27FC236}">
                <a16:creationId xmlns:a16="http://schemas.microsoft.com/office/drawing/2014/main" id="{14F1BF72-603B-4479-B069-77253ECD38D8}"/>
              </a:ext>
            </a:extLst>
          </p:cNvPr>
          <p:cNvGrpSpPr/>
          <p:nvPr/>
        </p:nvGrpSpPr>
        <p:grpSpPr>
          <a:xfrm>
            <a:off x="6096000" y="2223793"/>
            <a:ext cx="2577856" cy="1893536"/>
            <a:chOff x="6096000" y="2411427"/>
            <a:chExt cx="2577856" cy="1893536"/>
          </a:xfrm>
        </p:grpSpPr>
        <p:pic>
          <p:nvPicPr>
            <p:cNvPr id="17" name="Picture 16" descr="A picture containing diagram&#10;&#10;Description automatically generated">
              <a:extLst>
                <a:ext uri="{FF2B5EF4-FFF2-40B4-BE49-F238E27FC236}">
                  <a16:creationId xmlns:a16="http://schemas.microsoft.com/office/drawing/2014/main" id="{B61EC408-D99C-4D33-A0FA-E3148B3E9858}"/>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27130" b="66111" l="28300" r="71200">
                          <a14:foregroundMark x1="56600" y1="27222" x2="56600" y2="27222"/>
                          <a14:foregroundMark x1="28300" y1="35741" x2="28300" y2="35741"/>
                          <a14:foregroundMark x1="71200" y1="35556" x2="71200" y2="35556"/>
                          <a14:foregroundMark x1="61300" y1="56759" x2="61300" y2="56759"/>
                          <a14:foregroundMark x1="69100" y1="37130" x2="69100" y2="37130"/>
                          <a14:foregroundMark x1="68100" y1="44444" x2="68100" y2="44444"/>
                          <a14:foregroundMark x1="68200" y1="50370" x2="68200" y2="50370"/>
                          <a14:foregroundMark x1="69500" y1="55926" x2="69500" y2="55926"/>
                          <a14:foregroundMark x1="70100" y1="57315" x2="70100" y2="57315"/>
                          <a14:foregroundMark x1="67000" y1="58796" x2="67000" y2="58796"/>
                          <a14:foregroundMark x1="67800" y1="60185" x2="67800" y2="60185"/>
                          <a14:foregroundMark x1="69600" y1="64444" x2="69600" y2="64444"/>
                          <a14:foregroundMark x1="66400" y1="65463" x2="66400" y2="65463"/>
                          <a14:foregroundMark x1="32100" y1="65926" x2="32100" y2="65926"/>
                          <a14:foregroundMark x1="68900" y1="66111" x2="68900" y2="66111"/>
                        </a14:backgroundRemoval>
                      </a14:imgEffect>
                    </a14:imgLayer>
                  </a14:imgProps>
                </a:ext>
                <a:ext uri="{28A0092B-C50C-407E-A947-70E740481C1C}">
                  <a14:useLocalDpi xmlns:a14="http://schemas.microsoft.com/office/drawing/2010/main"/>
                </a:ext>
              </a:extLst>
            </a:blip>
            <a:srcRect l="27020" t="30281" r="26850" b="32733"/>
            <a:stretch/>
          </p:blipFill>
          <p:spPr>
            <a:xfrm>
              <a:off x="6096000" y="2411427"/>
              <a:ext cx="2577856" cy="1893536"/>
            </a:xfrm>
            <a:prstGeom prst="rect">
              <a:avLst/>
            </a:prstGeom>
          </p:spPr>
        </p:pic>
        <p:pic>
          <p:nvPicPr>
            <p:cNvPr id="20" name="Online Media 19" title="Obstacle Courses">
              <a:hlinkClick r:id="" action="ppaction://media"/>
              <a:extLst>
                <a:ext uri="{FF2B5EF4-FFF2-40B4-BE49-F238E27FC236}">
                  <a16:creationId xmlns:a16="http://schemas.microsoft.com/office/drawing/2014/main" id="{57F5F49B-103D-4275-9540-5A4D5F1F1EB1}"/>
                </a:ext>
              </a:extLst>
            </p:cNvPr>
            <p:cNvPicPr>
              <a:picLocks noRot="1" noChangeAspect="1"/>
            </p:cNvPicPr>
            <p:nvPr>
              <a:videoFile r:link="rId3"/>
            </p:nvPr>
          </p:nvPicPr>
          <p:blipFill>
            <a:blip r:embed="rId7"/>
            <a:stretch>
              <a:fillRect/>
            </a:stretch>
          </p:blipFill>
          <p:spPr>
            <a:xfrm>
              <a:off x="6319829" y="2799844"/>
              <a:ext cx="1667010" cy="1045390"/>
            </a:xfrm>
            <a:prstGeom prst="rect">
              <a:avLst/>
            </a:prstGeom>
          </p:spPr>
        </p:pic>
      </p:grpSp>
      <p:grpSp>
        <p:nvGrpSpPr>
          <p:cNvPr id="50" name="Group 49">
            <a:extLst>
              <a:ext uri="{FF2B5EF4-FFF2-40B4-BE49-F238E27FC236}">
                <a16:creationId xmlns:a16="http://schemas.microsoft.com/office/drawing/2014/main" id="{96AB8D7D-ADF0-448E-9C7D-9002B2D5FC75}"/>
              </a:ext>
            </a:extLst>
          </p:cNvPr>
          <p:cNvGrpSpPr/>
          <p:nvPr/>
        </p:nvGrpSpPr>
        <p:grpSpPr>
          <a:xfrm>
            <a:off x="9094525" y="42140"/>
            <a:ext cx="2577856" cy="2005281"/>
            <a:chOff x="9222976" y="98648"/>
            <a:chExt cx="2577856" cy="2005281"/>
          </a:xfrm>
        </p:grpSpPr>
        <p:pic>
          <p:nvPicPr>
            <p:cNvPr id="16" name="Picture 15" descr="A picture containing diagram&#10;&#10;Description automatically generated">
              <a:extLst>
                <a:ext uri="{FF2B5EF4-FFF2-40B4-BE49-F238E27FC236}">
                  <a16:creationId xmlns:a16="http://schemas.microsoft.com/office/drawing/2014/main" id="{B5DD73FB-9CD4-415B-859E-9CC1F2F6CC5B}"/>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96742" l="2814" r="95671">
                          <a14:foregroundMark x1="2814" y1="14787" x2="2814" y2="14787"/>
                          <a14:foregroundMark x1="95671" y1="14286" x2="95671" y2="14286"/>
                          <a14:foregroundMark x1="74242" y1="71679" x2="74242" y2="71679"/>
                          <a14:foregroundMark x1="91126" y1="18546" x2="91126" y2="18546"/>
                          <a14:foregroundMark x1="88961" y1="38346" x2="88961" y2="38346"/>
                          <a14:foregroundMark x1="89177" y1="54386" x2="89177" y2="54386"/>
                          <a14:foregroundMark x1="91991" y1="69424" x2="91991" y2="69424"/>
                          <a14:foregroundMark x1="93290" y1="73183" x2="93290" y2="73183"/>
                          <a14:foregroundMark x1="86580" y1="77193" x2="86580" y2="77193"/>
                          <a14:foregroundMark x1="88312" y1="80952" x2="88312" y2="80952"/>
                          <a14:foregroundMark x1="92208" y1="92481" x2="92208" y2="92481"/>
                          <a14:foregroundMark x1="85281" y1="95238" x2="85281" y2="95238"/>
                          <a14:foregroundMark x1="11039" y1="96491" x2="11039" y2="96491"/>
                          <a14:foregroundMark x1="90693" y1="96992" x2="90693" y2="96992"/>
                        </a14:backgroundRemoval>
                      </a14:imgEffect>
                    </a14:imgLayer>
                  </a14:imgProps>
                </a:ext>
                <a:ext uri="{28A0092B-C50C-407E-A947-70E740481C1C}">
                  <a14:useLocalDpi xmlns:a14="http://schemas.microsoft.com/office/drawing/2010/main"/>
                </a:ext>
              </a:extLst>
            </a:blip>
            <a:srcRect/>
            <a:stretch/>
          </p:blipFill>
          <p:spPr>
            <a:xfrm>
              <a:off x="9222976" y="98648"/>
              <a:ext cx="2577856" cy="2005281"/>
            </a:xfrm>
            <a:prstGeom prst="rect">
              <a:avLst/>
            </a:prstGeom>
          </p:spPr>
        </p:pic>
        <p:pic>
          <p:nvPicPr>
            <p:cNvPr id="47" name="Online Media 46" title="Raise the roof| GoNoodle">
              <a:hlinkClick r:id="" action="ppaction://media"/>
              <a:extLst>
                <a:ext uri="{FF2B5EF4-FFF2-40B4-BE49-F238E27FC236}">
                  <a16:creationId xmlns:a16="http://schemas.microsoft.com/office/drawing/2014/main" id="{E54188E0-7811-4545-AE0B-AAB71C790DA4}"/>
                </a:ext>
              </a:extLst>
            </p:cNvPr>
            <p:cNvPicPr>
              <a:picLocks noRot="1" noChangeAspect="1"/>
            </p:cNvPicPr>
            <p:nvPr>
              <a:videoFile r:link="rId2"/>
            </p:nvPr>
          </p:nvPicPr>
          <p:blipFill>
            <a:blip r:embed="rId10"/>
            <a:stretch>
              <a:fillRect/>
            </a:stretch>
          </p:blipFill>
          <p:spPr>
            <a:xfrm>
              <a:off x="9451497" y="517051"/>
              <a:ext cx="1659645" cy="1077080"/>
            </a:xfrm>
            <a:prstGeom prst="rect">
              <a:avLst/>
            </a:prstGeom>
          </p:spPr>
        </p:pic>
      </p:grpSp>
      <p:grpSp>
        <p:nvGrpSpPr>
          <p:cNvPr id="51" name="Group 50">
            <a:extLst>
              <a:ext uri="{FF2B5EF4-FFF2-40B4-BE49-F238E27FC236}">
                <a16:creationId xmlns:a16="http://schemas.microsoft.com/office/drawing/2014/main" id="{E35861D6-86E0-4D80-9BDA-3CD40FC157DF}"/>
              </a:ext>
            </a:extLst>
          </p:cNvPr>
          <p:cNvGrpSpPr/>
          <p:nvPr/>
        </p:nvGrpSpPr>
        <p:grpSpPr>
          <a:xfrm>
            <a:off x="9094525" y="4520660"/>
            <a:ext cx="2577856" cy="2062103"/>
            <a:chOff x="9094525" y="4520660"/>
            <a:chExt cx="2577856" cy="2062103"/>
          </a:xfrm>
        </p:grpSpPr>
        <p:pic>
          <p:nvPicPr>
            <p:cNvPr id="18" name="Picture 17" descr="A picture containing diagram&#10;&#10;Description automatically generated">
              <a:extLst>
                <a:ext uri="{FF2B5EF4-FFF2-40B4-BE49-F238E27FC236}">
                  <a16:creationId xmlns:a16="http://schemas.microsoft.com/office/drawing/2014/main" id="{36AA78D6-AC0A-47C3-A03E-A183651A9AD7}"/>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96742" l="2814" r="95671">
                          <a14:foregroundMark x1="2814" y1="14787" x2="2814" y2="14787"/>
                          <a14:foregroundMark x1="95671" y1="14286" x2="95671" y2="14286"/>
                          <a14:foregroundMark x1="74242" y1="71679" x2="74242" y2="71679"/>
                          <a14:foregroundMark x1="91126" y1="18546" x2="91126" y2="18546"/>
                          <a14:foregroundMark x1="88961" y1="38346" x2="88961" y2="38346"/>
                          <a14:foregroundMark x1="89177" y1="54386" x2="89177" y2="54386"/>
                          <a14:foregroundMark x1="91991" y1="69424" x2="91991" y2="69424"/>
                          <a14:foregroundMark x1="93290" y1="73183" x2="93290" y2="73183"/>
                          <a14:foregroundMark x1="86580" y1="77193" x2="86580" y2="77193"/>
                          <a14:foregroundMark x1="88312" y1="80952" x2="88312" y2="80952"/>
                          <a14:foregroundMark x1="92208" y1="92481" x2="92208" y2="92481"/>
                          <a14:foregroundMark x1="85281" y1="95238" x2="85281" y2="95238"/>
                          <a14:foregroundMark x1="11039" y1="96491" x2="11039" y2="96491"/>
                          <a14:foregroundMark x1="90693" y1="96992" x2="90693" y2="96992"/>
                        </a14:backgroundRemoval>
                      </a14:imgEffect>
                    </a14:imgLayer>
                  </a14:imgProps>
                </a:ext>
                <a:ext uri="{28A0092B-C50C-407E-A947-70E740481C1C}">
                  <a14:useLocalDpi xmlns:a14="http://schemas.microsoft.com/office/drawing/2010/main"/>
                </a:ext>
              </a:extLst>
            </a:blip>
            <a:srcRect/>
            <a:stretch/>
          </p:blipFill>
          <p:spPr>
            <a:xfrm>
              <a:off x="9094525" y="4520660"/>
              <a:ext cx="2577856" cy="2062103"/>
            </a:xfrm>
            <a:prstGeom prst="rect">
              <a:avLst/>
            </a:prstGeom>
          </p:spPr>
        </p:pic>
        <p:pic>
          <p:nvPicPr>
            <p:cNvPr id="48" name="Online Media 47" title="Pokemon | A Cosmic Kids Yoga Adventure">
              <a:hlinkClick r:id="" action="ppaction://media"/>
              <a:extLst>
                <a:ext uri="{FF2B5EF4-FFF2-40B4-BE49-F238E27FC236}">
                  <a16:creationId xmlns:a16="http://schemas.microsoft.com/office/drawing/2014/main" id="{6ADB4F8D-310A-4C8F-BF6E-33169B207D22}"/>
                </a:ext>
              </a:extLst>
            </p:cNvPr>
            <p:cNvPicPr>
              <a:picLocks noRot="1" noChangeAspect="1"/>
            </p:cNvPicPr>
            <p:nvPr>
              <a:videoFile r:link="rId1"/>
            </p:nvPr>
          </p:nvPicPr>
          <p:blipFill>
            <a:blip r:embed="rId13"/>
            <a:stretch>
              <a:fillRect/>
            </a:stretch>
          </p:blipFill>
          <p:spPr>
            <a:xfrm>
              <a:off x="9330189" y="4940704"/>
              <a:ext cx="1650703" cy="1070473"/>
            </a:xfrm>
            <a:prstGeom prst="rect">
              <a:avLst/>
            </a:prstGeom>
          </p:spPr>
        </p:pic>
      </p:grpSp>
      <p:sp>
        <p:nvSpPr>
          <p:cNvPr id="56" name="Rectangle: Rounded Corners 55">
            <a:extLst>
              <a:ext uri="{FF2B5EF4-FFF2-40B4-BE49-F238E27FC236}">
                <a16:creationId xmlns:a16="http://schemas.microsoft.com/office/drawing/2014/main" id="{3501BFFA-43A5-4CF5-980E-540E0A88EBB4}"/>
              </a:ext>
            </a:extLst>
          </p:cNvPr>
          <p:cNvSpPr/>
          <p:nvPr/>
        </p:nvSpPr>
        <p:spPr>
          <a:xfrm>
            <a:off x="6027899" y="4743286"/>
            <a:ext cx="2962641" cy="1754902"/>
          </a:xfrm>
          <a:prstGeom prst="round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 Box 16">
            <a:extLst>
              <a:ext uri="{FF2B5EF4-FFF2-40B4-BE49-F238E27FC236}">
                <a16:creationId xmlns:a16="http://schemas.microsoft.com/office/drawing/2014/main" id="{DC52F872-27FD-4ACF-B8BF-8487CBB25454}"/>
              </a:ext>
            </a:extLst>
          </p:cNvPr>
          <p:cNvSpPr txBox="1"/>
          <p:nvPr/>
        </p:nvSpPr>
        <p:spPr>
          <a:xfrm>
            <a:off x="0" y="6307485"/>
            <a:ext cx="4651478" cy="54993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Beacon House (Therapeutic Services &amp; Trauma Team – </a:t>
            </a: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hlinkClick r:id="rId14"/>
              </a:rPr>
              <a:t>www.beaconhouse.org.uk</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r>
              <a:rPr lang="en-GB"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Go</a:t>
            </a:r>
            <a:r>
              <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Noodle (Movement &amp; Mindfulness) – </a:t>
            </a:r>
            <a:r>
              <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hlinkClick r:id="rId15"/>
              </a:rPr>
              <a:t>www.app.gonoodle.com</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r>
              <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Cosmic Kids Yoga (Yoga &amp; Relaxation – </a:t>
            </a:r>
            <a:r>
              <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hlinkClick r:id="rId16"/>
              </a:rPr>
              <a:t>www.cosmickids.com</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055936065"/>
      </p:ext>
    </p:extLst>
  </p:cSld>
  <p:clrMapOvr>
    <a:masterClrMapping/>
  </p:clrMapOvr>
  <p:timing>
    <p:tnLst>
      <p:par>
        <p:cTn id="1" dur="indefinite" restart="never" nodeType="tmRoot">
          <p:childTnLst>
            <p:video>
              <p:cMediaNode vol="80000">
                <p:cTn id="2" fill="hold" display="0">
                  <p:stCondLst>
                    <p:cond delay="indefinite"/>
                  </p:stCondLst>
                </p:cTn>
                <p:tgtEl>
                  <p:spTgt spid="20"/>
                </p:tgtEl>
              </p:cMediaNode>
            </p:video>
            <p:video>
              <p:cMediaNode vol="80000">
                <p:cTn id="3" fill="hold" display="0">
                  <p:stCondLst>
                    <p:cond delay="indefinite"/>
                  </p:stCondLst>
                </p:cTn>
                <p:tgtEl>
                  <p:spTgt spid="47"/>
                </p:tgtEl>
              </p:cMediaNode>
            </p:video>
            <p:video>
              <p:cMediaNode vol="80000">
                <p:cTn id="4" fill="hold" display="0">
                  <p:stCondLst>
                    <p:cond delay="indefinite"/>
                  </p:stCondLst>
                </p:cTn>
                <p:tgtEl>
                  <p:spTgt spid="48"/>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61E96-9871-45D8-A69C-9F4387A772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86146" y="3577057"/>
            <a:ext cx="2723375" cy="2217415"/>
          </a:xfrm>
          <a:prstGeom prst="rect">
            <a:avLst/>
          </a:prstGeom>
        </p:spPr>
      </p:pic>
      <p:pic>
        <p:nvPicPr>
          <p:cNvPr id="50" name="Picture 49">
            <a:hlinkClick r:id="rId3"/>
            <a:extLst>
              <a:ext uri="{FF2B5EF4-FFF2-40B4-BE49-F238E27FC236}">
                <a16:creationId xmlns:a16="http://schemas.microsoft.com/office/drawing/2014/main" id="{72A32438-E61F-48B2-BC1A-E467FDD9EC7D}"/>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7187023" y="3017923"/>
            <a:ext cx="2585544" cy="3284363"/>
          </a:xfrm>
          <a:prstGeom prst="rect">
            <a:avLst/>
          </a:prstGeom>
        </p:spPr>
      </p:pic>
      <p:pic>
        <p:nvPicPr>
          <p:cNvPr id="32" name="Picture 31">
            <a:extLst>
              <a:ext uri="{FF2B5EF4-FFF2-40B4-BE49-F238E27FC236}">
                <a16:creationId xmlns:a16="http://schemas.microsoft.com/office/drawing/2014/main" id="{B0AE06F4-E1D5-441A-A98C-FC21B18E8938}"/>
              </a:ext>
            </a:extLst>
          </p:cNvPr>
          <p:cNvPicPr/>
          <p:nvPr/>
        </p:nvPicPr>
        <p:blipFill rotWithShape="1">
          <a:blip r:embed="rId5" cstate="email">
            <a:extLst>
              <a:ext uri="{28A0092B-C50C-407E-A947-70E740481C1C}">
                <a14:useLocalDpi xmlns:a14="http://schemas.microsoft.com/office/drawing/2010/main"/>
              </a:ext>
            </a:extLst>
          </a:blip>
          <a:srcRect/>
          <a:stretch/>
        </p:blipFill>
        <p:spPr>
          <a:xfrm>
            <a:off x="618532" y="449743"/>
            <a:ext cx="2723480" cy="2279242"/>
          </a:xfrm>
          <a:prstGeom prst="rect">
            <a:avLst/>
          </a:prstGeom>
        </p:spPr>
      </p:pic>
      <p:pic>
        <p:nvPicPr>
          <p:cNvPr id="3" name="Picture 2">
            <a:hlinkClick r:id="rId6"/>
            <a:extLst>
              <a:ext uri="{FF2B5EF4-FFF2-40B4-BE49-F238E27FC236}">
                <a16:creationId xmlns:a16="http://schemas.microsoft.com/office/drawing/2014/main" id="{C3F925DA-7971-4A7E-9148-BB902B98C7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795962" y="-68850"/>
            <a:ext cx="2585544" cy="3284363"/>
          </a:xfrm>
          <a:prstGeom prst="rect">
            <a:avLst/>
          </a:prstGeom>
        </p:spPr>
      </p:pic>
      <p:pic>
        <p:nvPicPr>
          <p:cNvPr id="30" name="Picture 29">
            <a:extLst>
              <a:ext uri="{FF2B5EF4-FFF2-40B4-BE49-F238E27FC236}">
                <a16:creationId xmlns:a16="http://schemas.microsoft.com/office/drawing/2014/main" id="{E698F813-9A5E-456E-B02C-DEE4145786AE}"/>
              </a:ext>
            </a:extLst>
          </p:cNvPr>
          <p:cNvPicPr/>
          <p:nvPr/>
        </p:nvPicPr>
        <p:blipFill rotWithShape="1">
          <a:blip r:embed="rId7" cstate="email">
            <a:extLst>
              <a:ext uri="{28A0092B-C50C-407E-A947-70E740481C1C}">
                <a14:useLocalDpi xmlns:a14="http://schemas.microsoft.com/office/drawing/2010/main"/>
              </a:ext>
            </a:extLst>
          </a:blip>
          <a:srcRect/>
          <a:stretch/>
        </p:blipFill>
        <p:spPr>
          <a:xfrm>
            <a:off x="5076372" y="516067"/>
            <a:ext cx="2894283" cy="2177413"/>
          </a:xfrm>
          <a:prstGeom prst="rect">
            <a:avLst/>
          </a:prstGeom>
        </p:spPr>
      </p:pic>
      <p:pic>
        <p:nvPicPr>
          <p:cNvPr id="49" name="Picture 48">
            <a:hlinkClick r:id="rId8"/>
            <a:extLst>
              <a:ext uri="{FF2B5EF4-FFF2-40B4-BE49-F238E27FC236}">
                <a16:creationId xmlns:a16="http://schemas.microsoft.com/office/drawing/2014/main" id="{1C74F31E-6D18-48FB-BB74-33F6486E055A}"/>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5231495" y="-68850"/>
            <a:ext cx="2585544" cy="3284363"/>
          </a:xfrm>
          <a:prstGeom prst="rect">
            <a:avLst/>
          </a:prstGeom>
        </p:spPr>
      </p:pic>
      <p:pic>
        <p:nvPicPr>
          <p:cNvPr id="29" name="Picture 28">
            <a:extLst>
              <a:ext uri="{FF2B5EF4-FFF2-40B4-BE49-F238E27FC236}">
                <a16:creationId xmlns:a16="http://schemas.microsoft.com/office/drawing/2014/main" id="{004A79FC-BE57-4211-BAE8-77C67E9415A4}"/>
              </a:ext>
            </a:extLst>
          </p:cNvPr>
          <p:cNvPicPr/>
          <p:nvPr/>
        </p:nvPicPr>
        <p:blipFill rotWithShape="1">
          <a:blip r:embed="rId9" cstate="email">
            <a:extLst>
              <a:ext uri="{28A0092B-C50C-407E-A947-70E740481C1C}">
                <a14:useLocalDpi xmlns:a14="http://schemas.microsoft.com/office/drawing/2010/main"/>
              </a:ext>
            </a:extLst>
          </a:blip>
          <a:srcRect/>
          <a:stretch/>
        </p:blipFill>
        <p:spPr>
          <a:xfrm>
            <a:off x="2648342" y="3549315"/>
            <a:ext cx="2958095" cy="2239264"/>
          </a:xfrm>
          <a:prstGeom prst="rect">
            <a:avLst/>
          </a:prstGeom>
        </p:spPr>
      </p:pic>
      <p:pic>
        <p:nvPicPr>
          <p:cNvPr id="34" name="Picture 33">
            <a:hlinkClick r:id="rId10"/>
            <a:extLst>
              <a:ext uri="{FF2B5EF4-FFF2-40B4-BE49-F238E27FC236}">
                <a16:creationId xmlns:a16="http://schemas.microsoft.com/office/drawing/2014/main" id="{E0CCA06D-2A29-434C-989C-AADA4F0351F0}"/>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2831889" y="3022569"/>
            <a:ext cx="2585544" cy="3284363"/>
          </a:xfrm>
          <a:prstGeom prst="rect">
            <a:avLst/>
          </a:prstGeom>
        </p:spPr>
      </p:pic>
      <p:sp>
        <p:nvSpPr>
          <p:cNvPr id="24" name="TextBox 23">
            <a:extLst>
              <a:ext uri="{FF2B5EF4-FFF2-40B4-BE49-F238E27FC236}">
                <a16:creationId xmlns:a16="http://schemas.microsoft.com/office/drawing/2014/main" id="{BA3CFEAC-FE26-4900-BE84-34DFCE820C58}"/>
              </a:ext>
            </a:extLst>
          </p:cNvPr>
          <p:cNvSpPr txBox="1"/>
          <p:nvPr/>
        </p:nvSpPr>
        <p:spPr>
          <a:xfrm>
            <a:off x="1027624" y="3068833"/>
            <a:ext cx="1893601" cy="414344"/>
          </a:xfrm>
          <a:prstGeom prst="rect">
            <a:avLst/>
          </a:prstGeom>
          <a:noFill/>
        </p:spPr>
        <p:txBody>
          <a:bodyPr wrap="square">
            <a:spAutoFit/>
          </a:bodyPr>
          <a:lstStyle/>
          <a:p>
            <a:pPr algn="ctr">
              <a:lnSpc>
                <a:spcPct val="107000"/>
              </a:lnSpc>
              <a:spcAft>
                <a:spcPts val="800"/>
              </a:spcAft>
            </a:pPr>
            <a:r>
              <a:rPr lang="en-US" sz="1000" u="sng" dirty="0">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https://www.fflag.org.uk/portfolio-item/gay-lesbian-parenting/</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9E8E5EF-CAC2-4D81-98DB-F4563A2AB485}"/>
              </a:ext>
            </a:extLst>
          </p:cNvPr>
          <p:cNvSpPr txBox="1"/>
          <p:nvPr/>
        </p:nvSpPr>
        <p:spPr>
          <a:xfrm>
            <a:off x="849316" y="2790144"/>
            <a:ext cx="2273819" cy="369332"/>
          </a:xfrm>
          <a:prstGeom prst="rect">
            <a:avLst/>
          </a:prstGeom>
          <a:noFill/>
        </p:spPr>
        <p:txBody>
          <a:bodyPr wrap="square" rtlCol="0">
            <a:spAutoFit/>
          </a:bodyPr>
          <a:lstStyle/>
          <a:p>
            <a:pPr algn="ctr"/>
            <a:r>
              <a:rPr lang="en-GB" dirty="0"/>
              <a:t>FFLAG</a:t>
            </a:r>
          </a:p>
        </p:txBody>
      </p:sp>
      <p:sp>
        <p:nvSpPr>
          <p:cNvPr id="53" name="TextBox 52">
            <a:extLst>
              <a:ext uri="{FF2B5EF4-FFF2-40B4-BE49-F238E27FC236}">
                <a16:creationId xmlns:a16="http://schemas.microsoft.com/office/drawing/2014/main" id="{E95D3E57-D91F-491F-AFB6-05C1C4159BBB}"/>
              </a:ext>
            </a:extLst>
          </p:cNvPr>
          <p:cNvSpPr txBox="1"/>
          <p:nvPr/>
        </p:nvSpPr>
        <p:spPr>
          <a:xfrm>
            <a:off x="3418989" y="5869791"/>
            <a:ext cx="1411343" cy="369332"/>
          </a:xfrm>
          <a:prstGeom prst="rect">
            <a:avLst/>
          </a:prstGeom>
          <a:noFill/>
        </p:spPr>
        <p:txBody>
          <a:bodyPr wrap="square" rtlCol="0">
            <a:spAutoFit/>
          </a:bodyPr>
          <a:lstStyle/>
          <a:p>
            <a:pPr algn="ctr"/>
            <a:r>
              <a:rPr lang="en-GB" dirty="0"/>
              <a:t>Gingerbread </a:t>
            </a:r>
          </a:p>
        </p:txBody>
      </p:sp>
      <p:pic>
        <p:nvPicPr>
          <p:cNvPr id="60" name="Graphic 59" descr="Cursor outline">
            <a:extLst>
              <a:ext uri="{FF2B5EF4-FFF2-40B4-BE49-F238E27FC236}">
                <a16:creationId xmlns:a16="http://schemas.microsoft.com/office/drawing/2014/main" id="{0E33D65B-E6E4-42D6-B070-1EBBD1B3016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141118" y="5078888"/>
            <a:ext cx="914400" cy="914400"/>
          </a:xfrm>
          <a:prstGeom prst="rect">
            <a:avLst/>
          </a:prstGeom>
        </p:spPr>
      </p:pic>
      <p:sp>
        <p:nvSpPr>
          <p:cNvPr id="39" name="TextBox 38">
            <a:extLst>
              <a:ext uri="{FF2B5EF4-FFF2-40B4-BE49-F238E27FC236}">
                <a16:creationId xmlns:a16="http://schemas.microsoft.com/office/drawing/2014/main" id="{560016AB-D886-4923-9B09-0441682447CC}"/>
              </a:ext>
            </a:extLst>
          </p:cNvPr>
          <p:cNvSpPr txBox="1"/>
          <p:nvPr/>
        </p:nvSpPr>
        <p:spPr>
          <a:xfrm>
            <a:off x="3237126" y="6163969"/>
            <a:ext cx="1845116" cy="382156"/>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https://www.gingerbread.org.uk/information/lgbt-single-parents/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78992748-FD59-4B98-A8C8-C816A443E1B0}"/>
              </a:ext>
            </a:extLst>
          </p:cNvPr>
          <p:cNvSpPr txBox="1"/>
          <p:nvPr/>
        </p:nvSpPr>
        <p:spPr>
          <a:xfrm>
            <a:off x="2714991" y="6513437"/>
            <a:ext cx="2819337" cy="253916"/>
          </a:xfrm>
          <a:prstGeom prst="rect">
            <a:avLst/>
          </a:prstGeom>
          <a:noFill/>
        </p:spPr>
        <p:txBody>
          <a:bodyPr wrap="square">
            <a:spAutoFit/>
          </a:bodyPr>
          <a:lstStyle/>
          <a:p>
            <a:pPr algn="ctr" rtl="0" fontAlgn="base"/>
            <a:r>
              <a:rPr lang="en-US" sz="1050" dirty="0">
                <a:latin typeface="Calibri" panose="020F0502020204030204" pitchFamily="34" charset="0"/>
              </a:rPr>
              <a:t>Specific LGBT+ advice for single parents.</a:t>
            </a:r>
            <a:endParaRPr lang="en-US" sz="1050" b="0" i="0" strike="noStrike" dirty="0">
              <a:effectLst/>
              <a:latin typeface="Calibri" panose="020F0502020204030204" pitchFamily="34" charset="0"/>
            </a:endParaRPr>
          </a:p>
        </p:txBody>
      </p:sp>
      <p:grpSp>
        <p:nvGrpSpPr>
          <p:cNvPr id="57" name="Group 56">
            <a:extLst>
              <a:ext uri="{FF2B5EF4-FFF2-40B4-BE49-F238E27FC236}">
                <a16:creationId xmlns:a16="http://schemas.microsoft.com/office/drawing/2014/main" id="{1962F6C4-AA92-42D9-9728-F4F1A0027F53}"/>
              </a:ext>
            </a:extLst>
          </p:cNvPr>
          <p:cNvGrpSpPr/>
          <p:nvPr/>
        </p:nvGrpSpPr>
        <p:grpSpPr>
          <a:xfrm>
            <a:off x="8755428" y="814387"/>
            <a:ext cx="2134923" cy="2051717"/>
            <a:chOff x="-1512328" y="652208"/>
            <a:chExt cx="5970976" cy="5845984"/>
          </a:xfrm>
        </p:grpSpPr>
        <p:sp>
          <p:nvSpPr>
            <p:cNvPr id="58" name="Oval 57">
              <a:hlinkClick r:id="rId13"/>
              <a:extLst>
                <a:ext uri="{FF2B5EF4-FFF2-40B4-BE49-F238E27FC236}">
                  <a16:creationId xmlns:a16="http://schemas.microsoft.com/office/drawing/2014/main" id="{90D8AA59-A710-41BE-8B75-1334E1ECA342}"/>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59" name="TextBox 58">
              <a:extLst>
                <a:ext uri="{FF2B5EF4-FFF2-40B4-BE49-F238E27FC236}">
                  <a16:creationId xmlns:a16="http://schemas.microsoft.com/office/drawing/2014/main" id="{3E3C7383-9CB6-4D48-8FB1-C8675486A0FF}"/>
                </a:ext>
              </a:extLst>
            </p:cNvPr>
            <p:cNvSpPr txBox="1"/>
            <p:nvPr/>
          </p:nvSpPr>
          <p:spPr>
            <a:xfrm>
              <a:off x="-1065546" y="2374646"/>
              <a:ext cx="5040855" cy="2718550"/>
            </a:xfrm>
            <a:prstGeom prst="rect">
              <a:avLst/>
            </a:prstGeom>
            <a:noFill/>
          </p:spPr>
          <p:txBody>
            <a:bodyPr wrap="square" rtlCol="0">
              <a:spAutoFit/>
            </a:bodyPr>
            <a:lstStyle/>
            <a:p>
              <a:pPr algn="ctr"/>
              <a:r>
                <a:rPr lang="en-GB" sz="2800" b="1" dirty="0">
                  <a:solidFill>
                    <a:schemeClr val="bg1"/>
                  </a:solidFill>
                  <a:cs typeface="Raavi" panose="020B0502040204020203" pitchFamily="34" charset="0"/>
                </a:rPr>
                <a:t>LGBT+</a:t>
              </a:r>
            </a:p>
            <a:p>
              <a:pPr algn="ctr"/>
              <a:r>
                <a:rPr lang="en-GB" sz="2800" b="1" dirty="0">
                  <a:solidFill>
                    <a:schemeClr val="bg1"/>
                  </a:solidFill>
                  <a:cs typeface="Raavi" panose="020B0502040204020203" pitchFamily="34" charset="0"/>
                </a:rPr>
                <a:t>Families</a:t>
              </a:r>
            </a:p>
          </p:txBody>
        </p:sp>
      </p:grpSp>
      <p:sp>
        <p:nvSpPr>
          <p:cNvPr id="51" name="TextBox 50">
            <a:extLst>
              <a:ext uri="{FF2B5EF4-FFF2-40B4-BE49-F238E27FC236}">
                <a16:creationId xmlns:a16="http://schemas.microsoft.com/office/drawing/2014/main" id="{C6EFF74C-860B-4D0F-BBB1-F9A4F587E35A}"/>
              </a:ext>
            </a:extLst>
          </p:cNvPr>
          <p:cNvSpPr txBox="1"/>
          <p:nvPr/>
        </p:nvSpPr>
        <p:spPr>
          <a:xfrm>
            <a:off x="10574061" y="5684248"/>
            <a:ext cx="1380303" cy="1077218"/>
          </a:xfrm>
          <a:prstGeom prst="rect">
            <a:avLst/>
          </a:prstGeom>
          <a:noFill/>
        </p:spPr>
        <p:txBody>
          <a:bodyPr wrap="square" rtlCol="0">
            <a:spAutoFit/>
          </a:bodyPr>
          <a:lstStyle/>
          <a:p>
            <a:pPr algn="ctr"/>
            <a:r>
              <a:rPr lang="en-GB" sz="1600" dirty="0"/>
              <a:t>Click the pictures to explore the web pages</a:t>
            </a:r>
          </a:p>
        </p:txBody>
      </p:sp>
      <p:sp>
        <p:nvSpPr>
          <p:cNvPr id="54" name="TextBox 53">
            <a:extLst>
              <a:ext uri="{FF2B5EF4-FFF2-40B4-BE49-F238E27FC236}">
                <a16:creationId xmlns:a16="http://schemas.microsoft.com/office/drawing/2014/main" id="{D648EA79-80D1-4B98-BCFF-45CFE6CCFA5E}"/>
              </a:ext>
            </a:extLst>
          </p:cNvPr>
          <p:cNvSpPr txBox="1"/>
          <p:nvPr/>
        </p:nvSpPr>
        <p:spPr>
          <a:xfrm>
            <a:off x="5248760" y="3018827"/>
            <a:ext cx="2551014"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rPr>
              <a:t>https://www.stonewall.org.uk/parenting-rights</a:t>
            </a:r>
            <a:endParaRPr lang="en-US" sz="900" b="0" i="0" u="none" strike="noStrike" dirty="0">
              <a:effectLst/>
              <a:latin typeface="Calibri" panose="020F0502020204030204" pitchFamily="34" charset="0"/>
            </a:endParaRPr>
          </a:p>
        </p:txBody>
      </p:sp>
      <p:sp>
        <p:nvSpPr>
          <p:cNvPr id="56" name="TextBox 55">
            <a:extLst>
              <a:ext uri="{FF2B5EF4-FFF2-40B4-BE49-F238E27FC236}">
                <a16:creationId xmlns:a16="http://schemas.microsoft.com/office/drawing/2014/main" id="{DBEBAB3B-CA1C-43A3-9BE7-E84F01F89595}"/>
              </a:ext>
            </a:extLst>
          </p:cNvPr>
          <p:cNvSpPr txBox="1"/>
          <p:nvPr/>
        </p:nvSpPr>
        <p:spPr>
          <a:xfrm>
            <a:off x="5387357" y="2774693"/>
            <a:ext cx="2273819" cy="369332"/>
          </a:xfrm>
          <a:prstGeom prst="rect">
            <a:avLst/>
          </a:prstGeom>
          <a:noFill/>
        </p:spPr>
        <p:txBody>
          <a:bodyPr wrap="square" rtlCol="0">
            <a:spAutoFit/>
          </a:bodyPr>
          <a:lstStyle/>
          <a:p>
            <a:pPr algn="ctr"/>
            <a:r>
              <a:rPr lang="en-GB" dirty="0"/>
              <a:t>Stonewall</a:t>
            </a:r>
          </a:p>
        </p:txBody>
      </p:sp>
      <p:sp>
        <p:nvSpPr>
          <p:cNvPr id="62" name="TextBox 61">
            <a:extLst>
              <a:ext uri="{FF2B5EF4-FFF2-40B4-BE49-F238E27FC236}">
                <a16:creationId xmlns:a16="http://schemas.microsoft.com/office/drawing/2014/main" id="{A54E3330-ECC5-44D5-ABF8-2B99D29CD60E}"/>
              </a:ext>
            </a:extLst>
          </p:cNvPr>
          <p:cNvSpPr txBox="1"/>
          <p:nvPr/>
        </p:nvSpPr>
        <p:spPr>
          <a:xfrm>
            <a:off x="6955479" y="5843599"/>
            <a:ext cx="3166498" cy="369332"/>
          </a:xfrm>
          <a:prstGeom prst="rect">
            <a:avLst/>
          </a:prstGeom>
          <a:noFill/>
        </p:spPr>
        <p:txBody>
          <a:bodyPr wrap="square" rtlCol="0">
            <a:spAutoFit/>
          </a:bodyPr>
          <a:lstStyle/>
          <a:p>
            <a:pPr algn="ctr"/>
            <a:r>
              <a:rPr lang="en-GB" dirty="0"/>
              <a:t>Mermaids UK</a:t>
            </a:r>
          </a:p>
        </p:txBody>
      </p:sp>
      <p:sp>
        <p:nvSpPr>
          <p:cNvPr id="63" name="TextBox 62">
            <a:extLst>
              <a:ext uri="{FF2B5EF4-FFF2-40B4-BE49-F238E27FC236}">
                <a16:creationId xmlns:a16="http://schemas.microsoft.com/office/drawing/2014/main" id="{F0660013-62CF-499C-92D7-9707B50A229D}"/>
              </a:ext>
            </a:extLst>
          </p:cNvPr>
          <p:cNvSpPr txBox="1"/>
          <p:nvPr/>
        </p:nvSpPr>
        <p:spPr>
          <a:xfrm>
            <a:off x="7243697" y="6097515"/>
            <a:ext cx="2674761"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rPr>
              <a:t>https://mermaidsuk.org.uk/</a:t>
            </a:r>
            <a:endParaRPr lang="en-US" sz="900" b="0" i="0" u="none" strike="noStrike" dirty="0">
              <a:effectLst/>
              <a:latin typeface="Calibri" panose="020F0502020204030204" pitchFamily="34" charset="0"/>
            </a:endParaRPr>
          </a:p>
        </p:txBody>
      </p:sp>
      <p:sp>
        <p:nvSpPr>
          <p:cNvPr id="35" name="TextBox 34">
            <a:extLst>
              <a:ext uri="{FF2B5EF4-FFF2-40B4-BE49-F238E27FC236}">
                <a16:creationId xmlns:a16="http://schemas.microsoft.com/office/drawing/2014/main" id="{E8434D67-FDE4-4F02-924F-5E8C722E53FE}"/>
              </a:ext>
            </a:extLst>
          </p:cNvPr>
          <p:cNvSpPr txBox="1"/>
          <p:nvPr/>
        </p:nvSpPr>
        <p:spPr>
          <a:xfrm>
            <a:off x="7082922" y="6222857"/>
            <a:ext cx="3088678" cy="415498"/>
          </a:xfrm>
          <a:prstGeom prst="rect">
            <a:avLst/>
          </a:prstGeom>
          <a:noFill/>
        </p:spPr>
        <p:txBody>
          <a:bodyPr wrap="square">
            <a:spAutoFit/>
          </a:bodyPr>
          <a:lstStyle/>
          <a:p>
            <a:pPr algn="ctr" rtl="0" fontAlgn="base"/>
            <a:r>
              <a:rPr lang="en-US" sz="1050" dirty="0">
                <a:latin typeface="Calibri" panose="020F0502020204030204" pitchFamily="34" charset="0"/>
              </a:rPr>
              <a:t>Supporting transgender, non-binary and gender diverse children, young people and their families</a:t>
            </a:r>
            <a:r>
              <a:rPr lang="en-US" sz="1050" dirty="0">
                <a:solidFill>
                  <a:schemeClr val="accent6">
                    <a:lumMod val="50000"/>
                  </a:schemeClr>
                </a:solidFill>
                <a:latin typeface="Calibri" panose="020F0502020204030204" pitchFamily="34" charset="0"/>
              </a:rPr>
              <a:t>.</a:t>
            </a:r>
            <a:endParaRPr lang="en-US" sz="1050" b="0" i="0" strike="noStrike" dirty="0">
              <a:solidFill>
                <a:schemeClr val="accent6">
                  <a:lumMod val="50000"/>
                </a:schemeClr>
              </a:solidFill>
              <a:effectLst/>
              <a:latin typeface="Calibri" panose="020F0502020204030204" pitchFamily="34" charset="0"/>
            </a:endParaRPr>
          </a:p>
        </p:txBody>
      </p:sp>
      <p:pic>
        <p:nvPicPr>
          <p:cNvPr id="36" name="Graphic 35" descr="Thumbs up sign with solid fill">
            <a:extLst>
              <a:ext uri="{FF2B5EF4-FFF2-40B4-BE49-F238E27FC236}">
                <a16:creationId xmlns:a16="http://schemas.microsoft.com/office/drawing/2014/main" id="{71FCD669-1055-4890-B9DC-A70C8241FCC4}"/>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460078" y="5291581"/>
            <a:ext cx="608592" cy="608592"/>
          </a:xfrm>
          <a:prstGeom prst="rect">
            <a:avLst/>
          </a:prstGeom>
        </p:spPr>
      </p:pic>
    </p:spTree>
    <p:extLst>
      <p:ext uri="{BB962C8B-B14F-4D97-AF65-F5344CB8AC3E}">
        <p14:creationId xmlns:p14="http://schemas.microsoft.com/office/powerpoint/2010/main" val="19454578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AD23FE22-FECF-4B80-81F4-211596D9BF1A}"/>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3021036" y="382807"/>
            <a:ext cx="2743174" cy="2225275"/>
          </a:xfrm>
          <a:prstGeom prst="rect">
            <a:avLst/>
          </a:prstGeom>
        </p:spPr>
      </p:pic>
      <p:pic>
        <p:nvPicPr>
          <p:cNvPr id="3" name="Picture 2">
            <a:hlinkClick r:id="rId3"/>
            <a:extLst>
              <a:ext uri="{FF2B5EF4-FFF2-40B4-BE49-F238E27FC236}">
                <a16:creationId xmlns:a16="http://schemas.microsoft.com/office/drawing/2014/main" id="{C3F925DA-7971-4A7E-9148-BB902B98C7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3192919" y="-138954"/>
            <a:ext cx="2585544" cy="3284363"/>
          </a:xfrm>
          <a:prstGeom prst="rect">
            <a:avLst/>
          </a:prstGeom>
        </p:spPr>
      </p:pic>
      <p:pic>
        <p:nvPicPr>
          <p:cNvPr id="6" name="Picture 5">
            <a:extLst>
              <a:ext uri="{FF2B5EF4-FFF2-40B4-BE49-F238E27FC236}">
                <a16:creationId xmlns:a16="http://schemas.microsoft.com/office/drawing/2014/main" id="{AE8F732F-AD14-47F3-9CF7-AA6A20965C5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58134" y="391964"/>
            <a:ext cx="2757976" cy="2195593"/>
          </a:xfrm>
          <a:prstGeom prst="rect">
            <a:avLst/>
          </a:prstGeom>
        </p:spPr>
      </p:pic>
      <p:pic>
        <p:nvPicPr>
          <p:cNvPr id="37" name="Picture 36">
            <a:hlinkClick r:id="rId6"/>
            <a:extLst>
              <a:ext uri="{FF2B5EF4-FFF2-40B4-BE49-F238E27FC236}">
                <a16:creationId xmlns:a16="http://schemas.microsoft.com/office/drawing/2014/main" id="{0686AE29-B6BA-457E-AE5B-4C1968C177BC}"/>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6948664" y="-152420"/>
            <a:ext cx="2585544" cy="3284363"/>
          </a:xfrm>
          <a:prstGeom prst="rect">
            <a:avLst/>
          </a:prstGeom>
        </p:spPr>
      </p:pic>
      <p:pic>
        <p:nvPicPr>
          <p:cNvPr id="36" name="Picture 35">
            <a:extLst>
              <a:ext uri="{FF2B5EF4-FFF2-40B4-BE49-F238E27FC236}">
                <a16:creationId xmlns:a16="http://schemas.microsoft.com/office/drawing/2014/main" id="{3B718C86-2F1C-44A9-A544-9EE68E91823D}"/>
              </a:ext>
            </a:extLst>
          </p:cNvPr>
          <p:cNvPicPr/>
          <p:nvPr/>
        </p:nvPicPr>
        <p:blipFill rotWithShape="1">
          <a:blip r:embed="rId7" cstate="email">
            <a:extLst>
              <a:ext uri="{28A0092B-C50C-407E-A947-70E740481C1C}">
                <a14:useLocalDpi xmlns:a14="http://schemas.microsoft.com/office/drawing/2010/main"/>
              </a:ext>
            </a:extLst>
          </a:blip>
          <a:srcRect/>
          <a:stretch/>
        </p:blipFill>
        <p:spPr>
          <a:xfrm>
            <a:off x="8568248" y="3469971"/>
            <a:ext cx="2663497" cy="2272717"/>
          </a:xfrm>
          <a:prstGeom prst="rect">
            <a:avLst/>
          </a:prstGeom>
        </p:spPr>
      </p:pic>
      <p:pic>
        <p:nvPicPr>
          <p:cNvPr id="19" name="Picture 18">
            <a:hlinkClick r:id="rId8"/>
            <a:extLst>
              <a:ext uri="{FF2B5EF4-FFF2-40B4-BE49-F238E27FC236}">
                <a16:creationId xmlns:a16="http://schemas.microsoft.com/office/drawing/2014/main" id="{915AD045-FB37-4702-8FF9-8D85F53D60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8725801" y="2937089"/>
            <a:ext cx="2585544" cy="3284363"/>
          </a:xfrm>
          <a:prstGeom prst="rect">
            <a:avLst/>
          </a:prstGeom>
        </p:spPr>
      </p:pic>
      <p:pic>
        <p:nvPicPr>
          <p:cNvPr id="35" name="Picture 34">
            <a:extLst>
              <a:ext uri="{FF2B5EF4-FFF2-40B4-BE49-F238E27FC236}">
                <a16:creationId xmlns:a16="http://schemas.microsoft.com/office/drawing/2014/main" id="{434B561D-6C97-4C72-AE2A-B8DA2DB6703F}"/>
              </a:ext>
            </a:extLst>
          </p:cNvPr>
          <p:cNvPicPr/>
          <p:nvPr/>
        </p:nvPicPr>
        <p:blipFill rotWithShape="1">
          <a:blip r:embed="rId9" cstate="email">
            <a:extLst>
              <a:ext uri="{28A0092B-C50C-407E-A947-70E740481C1C}">
                <a14:useLocalDpi xmlns:a14="http://schemas.microsoft.com/office/drawing/2010/main"/>
              </a:ext>
            </a:extLst>
          </a:blip>
          <a:srcRect/>
          <a:stretch/>
        </p:blipFill>
        <p:spPr>
          <a:xfrm>
            <a:off x="4649568" y="3513410"/>
            <a:ext cx="2734864" cy="2229278"/>
          </a:xfrm>
          <a:prstGeom prst="rect">
            <a:avLst/>
          </a:prstGeom>
        </p:spPr>
      </p:pic>
      <p:pic>
        <p:nvPicPr>
          <p:cNvPr id="20" name="Picture 19">
            <a:hlinkClick r:id="rId10"/>
            <a:extLst>
              <a:ext uri="{FF2B5EF4-FFF2-40B4-BE49-F238E27FC236}">
                <a16:creationId xmlns:a16="http://schemas.microsoft.com/office/drawing/2014/main" id="{D55D5334-5F2F-41AC-9718-721E9AAB854B}"/>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4815101" y="2937089"/>
            <a:ext cx="2585544" cy="3284363"/>
          </a:xfrm>
          <a:prstGeom prst="rect">
            <a:avLst/>
          </a:prstGeom>
        </p:spPr>
      </p:pic>
      <p:pic>
        <p:nvPicPr>
          <p:cNvPr id="4" name="Picture 3">
            <a:extLst>
              <a:ext uri="{FF2B5EF4-FFF2-40B4-BE49-F238E27FC236}">
                <a16:creationId xmlns:a16="http://schemas.microsoft.com/office/drawing/2014/main" id="{C88A851B-DA9D-4CBC-849F-FE3826ADF72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15764" y="3469971"/>
            <a:ext cx="2697470" cy="2235377"/>
          </a:xfrm>
          <a:prstGeom prst="rect">
            <a:avLst/>
          </a:prstGeom>
        </p:spPr>
      </p:pic>
      <p:pic>
        <p:nvPicPr>
          <p:cNvPr id="42" name="Picture 41">
            <a:hlinkClick r:id="rId12"/>
            <a:extLst>
              <a:ext uri="{FF2B5EF4-FFF2-40B4-BE49-F238E27FC236}">
                <a16:creationId xmlns:a16="http://schemas.microsoft.com/office/drawing/2014/main" id="{B7BE7089-EFB1-4553-B6B8-9FA40A80C993}"/>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904400" y="2937089"/>
            <a:ext cx="2585544" cy="3284363"/>
          </a:xfrm>
          <a:prstGeom prst="rect">
            <a:avLst/>
          </a:prstGeom>
        </p:spPr>
      </p:pic>
      <p:sp>
        <p:nvSpPr>
          <p:cNvPr id="24" name="TextBox 23">
            <a:extLst>
              <a:ext uri="{FF2B5EF4-FFF2-40B4-BE49-F238E27FC236}">
                <a16:creationId xmlns:a16="http://schemas.microsoft.com/office/drawing/2014/main" id="{BA3CFEAC-FE26-4900-BE84-34DFCE820C58}"/>
              </a:ext>
            </a:extLst>
          </p:cNvPr>
          <p:cNvSpPr txBox="1"/>
          <p:nvPr/>
        </p:nvSpPr>
        <p:spPr>
          <a:xfrm>
            <a:off x="738958" y="5992713"/>
            <a:ext cx="2549349" cy="230832"/>
          </a:xfrm>
          <a:prstGeom prst="rect">
            <a:avLst/>
          </a:prstGeom>
          <a:noFill/>
        </p:spPr>
        <p:txBody>
          <a:bodyPr wrap="square">
            <a:spAutoFit/>
          </a:bodyPr>
          <a:lstStyle/>
          <a:p>
            <a:pPr algn="ctr" rtl="0" fontAlgn="base"/>
            <a:r>
              <a:rPr lang="en-US" sz="900" kern="1200" dirty="0">
                <a:effectLst/>
                <a:latin typeface="+mn-lt"/>
                <a:ea typeface="+mn-ea"/>
                <a:cs typeface="+mn-cs"/>
              </a:rPr>
              <a:t> </a:t>
            </a:r>
            <a:r>
              <a:rPr lang="en-US" sz="900" b="0" i="0" u="sng" strike="noStrike" dirty="0">
                <a:effectLst/>
                <a:latin typeface="Calibri" panose="020F0502020204030204" pitchFamily="34" charset="0"/>
              </a:rPr>
              <a:t>https://www.nicco.org.uk/</a:t>
            </a:r>
            <a:endParaRPr lang="en-US" sz="900" b="0" i="0" u="none" strike="noStrike" dirty="0">
              <a:effectLst/>
              <a:latin typeface="Calibri" panose="020F0502020204030204" pitchFamily="34" charset="0"/>
            </a:endParaRPr>
          </a:p>
        </p:txBody>
      </p:sp>
      <p:sp>
        <p:nvSpPr>
          <p:cNvPr id="32" name="TextBox 31">
            <a:extLst>
              <a:ext uri="{FF2B5EF4-FFF2-40B4-BE49-F238E27FC236}">
                <a16:creationId xmlns:a16="http://schemas.microsoft.com/office/drawing/2014/main" id="{D37CCC68-3885-46CE-A886-03484CBC1385}"/>
              </a:ext>
            </a:extLst>
          </p:cNvPr>
          <p:cNvSpPr txBox="1"/>
          <p:nvPr/>
        </p:nvSpPr>
        <p:spPr>
          <a:xfrm>
            <a:off x="4422344" y="6015071"/>
            <a:ext cx="3089279" cy="784830"/>
          </a:xfrm>
          <a:prstGeom prst="rect">
            <a:avLst/>
          </a:prstGeom>
          <a:noFill/>
        </p:spPr>
        <p:txBody>
          <a:bodyPr wrap="square">
            <a:spAutoFit/>
          </a:bodyPr>
          <a:lstStyle/>
          <a:p>
            <a:pPr algn="ctr" fontAlgn="base"/>
            <a:r>
              <a:rPr lang="en-US" sz="900" u="sng" dirty="0">
                <a:effectLst/>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https://www.freedomprogramme.co.uk/</a:t>
            </a:r>
            <a:endParaRPr lang="en-US" sz="900" u="sng" dirty="0">
              <a:effectLst/>
              <a:latin typeface="Calibri" panose="020F0502020204030204" pitchFamily="34" charset="0"/>
              <a:ea typeface="Calibri" panose="020F0502020204030204" pitchFamily="34" charset="0"/>
              <a:cs typeface="Calibri" panose="020F0502020204030204" pitchFamily="34" charset="0"/>
            </a:endParaRPr>
          </a:p>
          <a:p>
            <a:pPr algn="ctr" fontAlgn="base"/>
            <a:endParaRPr lang="en-US" sz="900" dirty="0">
              <a:latin typeface="Calibri" panose="020F0502020204030204" pitchFamily="34" charset="0"/>
              <a:ea typeface="Calibri" panose="020F0502020204030204" pitchFamily="34" charset="0"/>
              <a:cs typeface="Calibri" panose="020F0502020204030204" pitchFamily="34" charset="0"/>
            </a:endParaRPr>
          </a:p>
          <a:p>
            <a:pPr algn="ctr" fontAlgn="base"/>
            <a:r>
              <a:rPr lang="en-US" sz="900" dirty="0">
                <a:effectLst/>
                <a:latin typeface="Calibri" panose="020F0502020204030204" pitchFamily="34" charset="0"/>
                <a:ea typeface="Calibri" panose="020F0502020204030204" pitchFamily="34" charset="0"/>
                <a:cs typeface="Calibri" panose="020F0502020204030204" pitchFamily="34" charset="0"/>
              </a:rPr>
              <a:t>Offers an online course that can be done from your own home for both victims and perpetrators of domestic abuse.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rtl="0" fontAlgn="base"/>
            <a:endParaRPr lang="en-US" sz="900" b="0" i="0" u="none" strike="noStrike" dirty="0">
              <a:effectLst/>
              <a:latin typeface="Calibri" panose="020F0502020204030204" pitchFamily="34" charset="0"/>
            </a:endParaRPr>
          </a:p>
        </p:txBody>
      </p:sp>
      <p:sp>
        <p:nvSpPr>
          <p:cNvPr id="38" name="TextBox 37">
            <a:extLst>
              <a:ext uri="{FF2B5EF4-FFF2-40B4-BE49-F238E27FC236}">
                <a16:creationId xmlns:a16="http://schemas.microsoft.com/office/drawing/2014/main" id="{317D6795-E62A-4056-B96C-52C365784496}"/>
              </a:ext>
            </a:extLst>
          </p:cNvPr>
          <p:cNvSpPr txBox="1"/>
          <p:nvPr/>
        </p:nvSpPr>
        <p:spPr>
          <a:xfrm>
            <a:off x="8568248" y="5983879"/>
            <a:ext cx="3019518" cy="384721"/>
          </a:xfrm>
          <a:prstGeom prst="rect">
            <a:avLst/>
          </a:prstGeom>
          <a:noFill/>
        </p:spPr>
        <p:txBody>
          <a:bodyPr wrap="square">
            <a:spAutoFit/>
          </a:bodyPr>
          <a:lstStyle/>
          <a:p>
            <a:pPr algn="ctr" fontAlgn="base"/>
            <a:r>
              <a:rPr lang="en-US" sz="1000" u="sng" dirty="0">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https://www.hamptontrust.org.uk/</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rtl="0" fontAlgn="base"/>
            <a:r>
              <a:rPr lang="en-US" sz="900" b="0" i="0" u="none" strike="noStrike" dirty="0">
                <a:effectLst/>
                <a:latin typeface="Calibri" panose="020F0502020204030204" pitchFamily="34" charset="0"/>
              </a:rPr>
              <a:t> </a:t>
            </a:r>
          </a:p>
        </p:txBody>
      </p:sp>
      <p:sp>
        <p:nvSpPr>
          <p:cNvPr id="14" name="TextBox 13">
            <a:extLst>
              <a:ext uri="{FF2B5EF4-FFF2-40B4-BE49-F238E27FC236}">
                <a16:creationId xmlns:a16="http://schemas.microsoft.com/office/drawing/2014/main" id="{CD106F62-A70A-4604-A969-C62D418D2413}"/>
              </a:ext>
            </a:extLst>
          </p:cNvPr>
          <p:cNvSpPr txBox="1"/>
          <p:nvPr/>
        </p:nvSpPr>
        <p:spPr>
          <a:xfrm>
            <a:off x="31942" y="2283561"/>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898754" y="5765683"/>
            <a:ext cx="2273819" cy="369332"/>
          </a:xfrm>
          <a:prstGeom prst="rect">
            <a:avLst/>
          </a:prstGeom>
          <a:noFill/>
        </p:spPr>
        <p:txBody>
          <a:bodyPr wrap="square" rtlCol="0">
            <a:spAutoFit/>
          </a:bodyPr>
          <a:lstStyle/>
          <a:p>
            <a:pPr algn="ctr"/>
            <a:r>
              <a:rPr lang="en-GB" dirty="0"/>
              <a:t>NICCO</a:t>
            </a:r>
          </a:p>
        </p:txBody>
      </p:sp>
      <p:sp>
        <p:nvSpPr>
          <p:cNvPr id="51" name="TextBox 50">
            <a:extLst>
              <a:ext uri="{FF2B5EF4-FFF2-40B4-BE49-F238E27FC236}">
                <a16:creationId xmlns:a16="http://schemas.microsoft.com/office/drawing/2014/main" id="{E4080D97-7BCB-454F-B287-485A2F143395}"/>
              </a:ext>
            </a:extLst>
          </p:cNvPr>
          <p:cNvSpPr txBox="1"/>
          <p:nvPr/>
        </p:nvSpPr>
        <p:spPr>
          <a:xfrm>
            <a:off x="4657547" y="5761155"/>
            <a:ext cx="2647411" cy="369332"/>
          </a:xfrm>
          <a:prstGeom prst="rect">
            <a:avLst/>
          </a:prstGeom>
          <a:noFill/>
        </p:spPr>
        <p:txBody>
          <a:bodyPr wrap="square" rtlCol="0">
            <a:spAutoFit/>
          </a:bodyPr>
          <a:lstStyle/>
          <a:p>
            <a:pPr algn="ctr"/>
            <a:r>
              <a:rPr lang="en-GB" dirty="0"/>
              <a:t>The Freedom Programme</a:t>
            </a:r>
          </a:p>
        </p:txBody>
      </p:sp>
      <p:sp>
        <p:nvSpPr>
          <p:cNvPr id="53" name="TextBox 52">
            <a:extLst>
              <a:ext uri="{FF2B5EF4-FFF2-40B4-BE49-F238E27FC236}">
                <a16:creationId xmlns:a16="http://schemas.microsoft.com/office/drawing/2014/main" id="{E95D3E57-D91F-491F-AFB6-05C1C4159BBB}"/>
              </a:ext>
            </a:extLst>
          </p:cNvPr>
          <p:cNvSpPr txBox="1"/>
          <p:nvPr/>
        </p:nvSpPr>
        <p:spPr>
          <a:xfrm>
            <a:off x="8743897" y="5765683"/>
            <a:ext cx="2549349" cy="369332"/>
          </a:xfrm>
          <a:prstGeom prst="rect">
            <a:avLst/>
          </a:prstGeom>
          <a:noFill/>
        </p:spPr>
        <p:txBody>
          <a:bodyPr wrap="square" rtlCol="0">
            <a:spAutoFit/>
          </a:bodyPr>
          <a:lstStyle/>
          <a:p>
            <a:pPr algn="ctr"/>
            <a:r>
              <a:rPr lang="en-GB" dirty="0"/>
              <a:t>The Hampton Trust</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157982" y="138309"/>
            <a:ext cx="2134923" cy="2051717"/>
            <a:chOff x="-1512328" y="652208"/>
            <a:chExt cx="5970977" cy="5845984"/>
          </a:xfrm>
        </p:grpSpPr>
        <p:sp>
          <p:nvSpPr>
            <p:cNvPr id="45" name="Oval 44">
              <a:hlinkClick r:id="rId13"/>
              <a:extLst>
                <a:ext uri="{FF2B5EF4-FFF2-40B4-BE49-F238E27FC236}">
                  <a16:creationId xmlns:a16="http://schemas.microsoft.com/office/drawing/2014/main" id="{C4FCAF8C-A318-4B43-BC21-B7B68F1C8A51}"/>
                </a:ext>
              </a:extLst>
            </p:cNvPr>
            <p:cNvSpPr/>
            <p:nvPr/>
          </p:nvSpPr>
          <p:spPr>
            <a:xfrm>
              <a:off x="-1512328" y="652208"/>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512328" y="1860265"/>
              <a:ext cx="5947498" cy="3770892"/>
            </a:xfrm>
            <a:prstGeom prst="rect">
              <a:avLst/>
            </a:prstGeom>
            <a:noFill/>
          </p:spPr>
          <p:txBody>
            <a:bodyPr wrap="square" rtlCol="0">
              <a:spAutoFit/>
            </a:bodyPr>
            <a:lstStyle/>
            <a:p>
              <a:pPr algn="ctr"/>
              <a:r>
                <a:rPr lang="en-GB" sz="2000" b="1" dirty="0">
                  <a:solidFill>
                    <a:schemeClr val="bg1"/>
                  </a:solidFill>
                </a:rPr>
                <a:t>Families Affected by Criminal Behaviour or Domestic Abuse</a:t>
              </a:r>
              <a:endParaRPr lang="en-US" sz="2000" b="1" dirty="0">
                <a:solidFill>
                  <a:schemeClr val="bg1"/>
                </a:solidFill>
              </a:endParaRP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flipH="1" flipV="1">
            <a:off x="1002070" y="2170829"/>
            <a:ext cx="914400" cy="914400"/>
          </a:xfrm>
          <a:prstGeom prst="rect">
            <a:avLst/>
          </a:prstGeom>
        </p:spPr>
      </p:pic>
      <p:sp>
        <p:nvSpPr>
          <p:cNvPr id="21" name="TextBox 20">
            <a:extLst>
              <a:ext uri="{FF2B5EF4-FFF2-40B4-BE49-F238E27FC236}">
                <a16:creationId xmlns:a16="http://schemas.microsoft.com/office/drawing/2014/main" id="{0DD9F7E5-4D33-4255-98EE-BD88353126EA}"/>
              </a:ext>
            </a:extLst>
          </p:cNvPr>
          <p:cNvSpPr txBox="1"/>
          <p:nvPr/>
        </p:nvSpPr>
        <p:spPr>
          <a:xfrm>
            <a:off x="3115983" y="2692897"/>
            <a:ext cx="2549349" cy="369332"/>
          </a:xfrm>
          <a:prstGeom prst="rect">
            <a:avLst/>
          </a:prstGeom>
          <a:noFill/>
        </p:spPr>
        <p:txBody>
          <a:bodyPr wrap="square" rtlCol="0">
            <a:spAutoFit/>
          </a:bodyPr>
          <a:lstStyle/>
          <a:p>
            <a:pPr algn="ctr"/>
            <a:r>
              <a:rPr lang="en-GB" dirty="0"/>
              <a:t>The You Trust</a:t>
            </a:r>
          </a:p>
        </p:txBody>
      </p:sp>
      <p:sp>
        <p:nvSpPr>
          <p:cNvPr id="22" name="TextBox 21">
            <a:extLst>
              <a:ext uri="{FF2B5EF4-FFF2-40B4-BE49-F238E27FC236}">
                <a16:creationId xmlns:a16="http://schemas.microsoft.com/office/drawing/2014/main" id="{95504DE6-52D1-445D-AA73-B3D3C9ACAEC7}"/>
              </a:ext>
            </a:extLst>
          </p:cNvPr>
          <p:cNvSpPr txBox="1"/>
          <p:nvPr/>
        </p:nvSpPr>
        <p:spPr>
          <a:xfrm>
            <a:off x="6400347" y="2683384"/>
            <a:ext cx="3868474" cy="369332"/>
          </a:xfrm>
          <a:prstGeom prst="rect">
            <a:avLst/>
          </a:prstGeom>
          <a:noFill/>
        </p:spPr>
        <p:txBody>
          <a:bodyPr wrap="square" rtlCol="0">
            <a:spAutoFit/>
          </a:bodyPr>
          <a:lstStyle/>
          <a:p>
            <a:pPr algn="ctr"/>
            <a:r>
              <a:rPr lang="en-GB" dirty="0"/>
              <a:t>Hampshire Domestic Abuse Services</a:t>
            </a:r>
          </a:p>
        </p:txBody>
      </p:sp>
      <p:sp>
        <p:nvSpPr>
          <p:cNvPr id="25" name="TextBox 24">
            <a:extLst>
              <a:ext uri="{FF2B5EF4-FFF2-40B4-BE49-F238E27FC236}">
                <a16:creationId xmlns:a16="http://schemas.microsoft.com/office/drawing/2014/main" id="{3C6A105D-8960-444B-BCC0-799A00B65D90}"/>
              </a:ext>
            </a:extLst>
          </p:cNvPr>
          <p:cNvSpPr txBox="1"/>
          <p:nvPr/>
        </p:nvSpPr>
        <p:spPr>
          <a:xfrm>
            <a:off x="2960594" y="2914484"/>
            <a:ext cx="2803616" cy="233975"/>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https://theyoutrust.org.uk/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0C408D1F-4724-4738-9EAC-DF5E32B60435}"/>
              </a:ext>
            </a:extLst>
          </p:cNvPr>
          <p:cNvSpPr txBox="1"/>
          <p:nvPr/>
        </p:nvSpPr>
        <p:spPr>
          <a:xfrm>
            <a:off x="7381735" y="2919100"/>
            <a:ext cx="1719399" cy="382156"/>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https://www.hants.gov.uk/socialcareandhealth/domesticabuse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Graphic 33" descr="Telephone with solid fill">
            <a:extLst>
              <a:ext uri="{FF2B5EF4-FFF2-40B4-BE49-F238E27FC236}">
                <a16:creationId xmlns:a16="http://schemas.microsoft.com/office/drawing/2014/main" id="{6AF65D8C-6E97-45F8-B5DC-1777B0B88F5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183413" y="2130119"/>
            <a:ext cx="665393" cy="665393"/>
          </a:xfrm>
          <a:prstGeom prst="rect">
            <a:avLst/>
          </a:prstGeom>
        </p:spPr>
      </p:pic>
    </p:spTree>
    <p:extLst>
      <p:ext uri="{BB962C8B-B14F-4D97-AF65-F5344CB8AC3E}">
        <p14:creationId xmlns:p14="http://schemas.microsoft.com/office/powerpoint/2010/main" val="34984730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03ED5F-B94A-44B0-82B9-E87EB677724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01635" y="578590"/>
            <a:ext cx="2669831" cy="2232710"/>
          </a:xfrm>
          <a:prstGeom prst="rect">
            <a:avLst/>
          </a:prstGeom>
        </p:spPr>
      </p:pic>
      <p:pic>
        <p:nvPicPr>
          <p:cNvPr id="3" name="Picture 2">
            <a:hlinkClick r:id="rId3"/>
            <a:extLst>
              <a:ext uri="{FF2B5EF4-FFF2-40B4-BE49-F238E27FC236}">
                <a16:creationId xmlns:a16="http://schemas.microsoft.com/office/drawing/2014/main" id="{C3F925DA-7971-4A7E-9148-BB902B98C7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1681696" y="23650"/>
            <a:ext cx="2585544" cy="3284363"/>
          </a:xfrm>
          <a:prstGeom prst="rect">
            <a:avLst/>
          </a:prstGeom>
        </p:spPr>
      </p:pic>
      <p:pic>
        <p:nvPicPr>
          <p:cNvPr id="40" name="Picture 39">
            <a:extLst>
              <a:ext uri="{FF2B5EF4-FFF2-40B4-BE49-F238E27FC236}">
                <a16:creationId xmlns:a16="http://schemas.microsoft.com/office/drawing/2014/main" id="{98C2BBEB-FF11-4A6A-B287-65AA4A4D7A30}"/>
              </a:ext>
            </a:extLst>
          </p:cNvPr>
          <p:cNvPicPr/>
          <p:nvPr/>
        </p:nvPicPr>
        <p:blipFill rotWithShape="1">
          <a:blip r:embed="rId5" cstate="email">
            <a:extLst>
              <a:ext uri="{28A0092B-C50C-407E-A947-70E740481C1C}">
                <a14:useLocalDpi xmlns:a14="http://schemas.microsoft.com/office/drawing/2010/main"/>
              </a:ext>
            </a:extLst>
          </a:blip>
          <a:srcRect/>
          <a:stretch/>
        </p:blipFill>
        <p:spPr>
          <a:xfrm>
            <a:off x="6679327" y="607471"/>
            <a:ext cx="2673483" cy="2174418"/>
          </a:xfrm>
          <a:prstGeom prst="rect">
            <a:avLst/>
          </a:prstGeom>
        </p:spPr>
      </p:pic>
      <p:pic>
        <p:nvPicPr>
          <p:cNvPr id="34" name="Picture 33">
            <a:hlinkClick r:id="rId6"/>
            <a:extLst>
              <a:ext uri="{FF2B5EF4-FFF2-40B4-BE49-F238E27FC236}">
                <a16:creationId xmlns:a16="http://schemas.microsoft.com/office/drawing/2014/main" id="{E0CCA06D-2A29-434C-989C-AADA4F0351F0}"/>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6831416" y="32671"/>
            <a:ext cx="2585544" cy="3284363"/>
          </a:xfrm>
          <a:prstGeom prst="rect">
            <a:avLst/>
          </a:prstGeom>
        </p:spPr>
      </p:pic>
      <p:pic>
        <p:nvPicPr>
          <p:cNvPr id="37" name="Picture 36">
            <a:extLst>
              <a:ext uri="{FF2B5EF4-FFF2-40B4-BE49-F238E27FC236}">
                <a16:creationId xmlns:a16="http://schemas.microsoft.com/office/drawing/2014/main" id="{A4FAB618-7208-4ABB-B2DD-A9F56D5B3356}"/>
              </a:ext>
            </a:extLst>
          </p:cNvPr>
          <p:cNvPicPr/>
          <p:nvPr/>
        </p:nvPicPr>
        <p:blipFill rotWithShape="1">
          <a:blip r:embed="rId7" cstate="email">
            <a:extLst>
              <a:ext uri="{28A0092B-C50C-407E-A947-70E740481C1C}">
                <a14:useLocalDpi xmlns:a14="http://schemas.microsoft.com/office/drawing/2010/main"/>
              </a:ext>
            </a:extLst>
          </a:blip>
          <a:srcRect l="-2"/>
          <a:stretch/>
        </p:blipFill>
        <p:spPr>
          <a:xfrm>
            <a:off x="1496130" y="3971366"/>
            <a:ext cx="2675336" cy="2289051"/>
          </a:xfrm>
          <a:prstGeom prst="rect">
            <a:avLst/>
          </a:prstGeom>
        </p:spPr>
      </p:pic>
      <p:pic>
        <p:nvPicPr>
          <p:cNvPr id="28" name="Picture 27">
            <a:hlinkClick r:id="rId8"/>
            <a:extLst>
              <a:ext uri="{FF2B5EF4-FFF2-40B4-BE49-F238E27FC236}">
                <a16:creationId xmlns:a16="http://schemas.microsoft.com/office/drawing/2014/main" id="{2BA03B52-9655-48AF-98D2-F1388A2957A6}"/>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1677135" y="3441266"/>
            <a:ext cx="2585544" cy="3284363"/>
          </a:xfrm>
          <a:prstGeom prst="rect">
            <a:avLst/>
          </a:prstGeom>
        </p:spPr>
      </p:pic>
      <p:pic>
        <p:nvPicPr>
          <p:cNvPr id="4" name="Picture 3">
            <a:extLst>
              <a:ext uri="{FF2B5EF4-FFF2-40B4-BE49-F238E27FC236}">
                <a16:creationId xmlns:a16="http://schemas.microsoft.com/office/drawing/2014/main" id="{A706015D-E319-4E02-AA8A-85D10956469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644263" y="3971366"/>
            <a:ext cx="2693948" cy="2231137"/>
          </a:xfrm>
          <a:prstGeom prst="rect">
            <a:avLst/>
          </a:prstGeom>
        </p:spPr>
      </p:pic>
      <p:pic>
        <p:nvPicPr>
          <p:cNvPr id="42" name="Picture 41">
            <a:hlinkClick r:id="rId10"/>
            <a:extLst>
              <a:ext uri="{FF2B5EF4-FFF2-40B4-BE49-F238E27FC236}">
                <a16:creationId xmlns:a16="http://schemas.microsoft.com/office/drawing/2014/main" id="{B7BE7089-EFB1-4553-B6B8-9FA40A80C993}"/>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6831414" y="3441266"/>
            <a:ext cx="2585544" cy="3284363"/>
          </a:xfrm>
          <a:prstGeom prst="rect">
            <a:avLst/>
          </a:prstGeom>
        </p:spPr>
      </p:pic>
      <p:sp>
        <p:nvSpPr>
          <p:cNvPr id="24" name="TextBox 23">
            <a:extLst>
              <a:ext uri="{FF2B5EF4-FFF2-40B4-BE49-F238E27FC236}">
                <a16:creationId xmlns:a16="http://schemas.microsoft.com/office/drawing/2014/main" id="{BA3CFEAC-FE26-4900-BE84-34DFCE820C58}"/>
              </a:ext>
            </a:extLst>
          </p:cNvPr>
          <p:cNvSpPr txBox="1"/>
          <p:nvPr/>
        </p:nvSpPr>
        <p:spPr>
          <a:xfrm>
            <a:off x="1483202" y="3143270"/>
            <a:ext cx="2890734" cy="646331"/>
          </a:xfrm>
          <a:prstGeom prst="rect">
            <a:avLst/>
          </a:prstGeom>
          <a:noFill/>
        </p:spPr>
        <p:txBody>
          <a:bodyPr wrap="square">
            <a:spAutoFit/>
          </a:bodyPr>
          <a:lstStyle/>
          <a:p>
            <a:pPr algn="ctr" rtl="0" fontAlgn="base"/>
            <a:r>
              <a:rPr lang="en-US" sz="900" i="0" u="sng" strike="noStrike" dirty="0">
                <a:effectLst/>
                <a:latin typeface="Calibri" panose="020F0502020204030204" pitchFamily="34" charset="0"/>
              </a:rPr>
              <a:t>https://adultlearning.surreycc.gov.uk/Page/ProspectusList?search_DESCRIPTION_operator=Contains&amp;search_DESCRIPTION_type=String&amp;search_DESCRIPTION_value=parenting</a:t>
            </a:r>
            <a:endParaRPr lang="en-GB" sz="900" kern="1200" dirty="0">
              <a:effectLst/>
              <a:latin typeface="+mn-lt"/>
              <a:ea typeface="+mn-ea"/>
              <a:cs typeface="+mn-cs"/>
            </a:endParaRPr>
          </a:p>
        </p:txBody>
      </p:sp>
      <p:sp>
        <p:nvSpPr>
          <p:cNvPr id="38" name="TextBox 37">
            <a:extLst>
              <a:ext uri="{FF2B5EF4-FFF2-40B4-BE49-F238E27FC236}">
                <a16:creationId xmlns:a16="http://schemas.microsoft.com/office/drawing/2014/main" id="{317D6795-E62A-4056-B96C-52C365784496}"/>
              </a:ext>
            </a:extLst>
          </p:cNvPr>
          <p:cNvSpPr txBox="1"/>
          <p:nvPr/>
        </p:nvSpPr>
        <p:spPr>
          <a:xfrm>
            <a:off x="6614425" y="6502318"/>
            <a:ext cx="3019518" cy="230832"/>
          </a:xfrm>
          <a:prstGeom prst="rect">
            <a:avLst/>
          </a:prstGeom>
          <a:noFill/>
        </p:spPr>
        <p:txBody>
          <a:bodyPr wrap="square">
            <a:spAutoFit/>
          </a:bodyPr>
          <a:lstStyle/>
          <a:p>
            <a:pPr algn="ctr" rtl="0" fontAlgn="base"/>
            <a:r>
              <a:rPr lang="en-US" sz="900" b="0" i="0" u="sng" strike="noStrike" dirty="0">
                <a:effectLst/>
              </a:rPr>
              <a:t>https://beaconhouse.org.uk/training/</a:t>
            </a:r>
            <a:endParaRPr lang="en-US" sz="200" b="0" i="0" u="sng" strike="noStrike" dirty="0">
              <a:effectLst/>
            </a:endParaRPr>
          </a:p>
        </p:txBody>
      </p:sp>
      <p:sp>
        <p:nvSpPr>
          <p:cNvPr id="16" name="TextBox 15">
            <a:extLst>
              <a:ext uri="{FF2B5EF4-FFF2-40B4-BE49-F238E27FC236}">
                <a16:creationId xmlns:a16="http://schemas.microsoft.com/office/drawing/2014/main" id="{09E8E5EF-CAC2-4D81-98DB-F4563A2AB485}"/>
              </a:ext>
            </a:extLst>
          </p:cNvPr>
          <p:cNvSpPr txBox="1"/>
          <p:nvPr/>
        </p:nvSpPr>
        <p:spPr>
          <a:xfrm>
            <a:off x="1837557" y="2886611"/>
            <a:ext cx="2273819" cy="369332"/>
          </a:xfrm>
          <a:prstGeom prst="rect">
            <a:avLst/>
          </a:prstGeom>
          <a:noFill/>
        </p:spPr>
        <p:txBody>
          <a:bodyPr wrap="square" rtlCol="0">
            <a:spAutoFit/>
          </a:bodyPr>
          <a:lstStyle/>
          <a:p>
            <a:pPr algn="ctr"/>
            <a:r>
              <a:rPr lang="en-GB" dirty="0"/>
              <a:t>Surrey Adult Learning</a:t>
            </a:r>
          </a:p>
        </p:txBody>
      </p:sp>
      <p:sp>
        <p:nvSpPr>
          <p:cNvPr id="48" name="TextBox 47">
            <a:extLst>
              <a:ext uri="{FF2B5EF4-FFF2-40B4-BE49-F238E27FC236}">
                <a16:creationId xmlns:a16="http://schemas.microsoft.com/office/drawing/2014/main" id="{51C227E1-5F79-4104-86BB-DF667FBD38DC}"/>
              </a:ext>
            </a:extLst>
          </p:cNvPr>
          <p:cNvSpPr txBox="1"/>
          <p:nvPr/>
        </p:nvSpPr>
        <p:spPr>
          <a:xfrm>
            <a:off x="1781537" y="6254377"/>
            <a:ext cx="2273819" cy="369332"/>
          </a:xfrm>
          <a:prstGeom prst="rect">
            <a:avLst/>
          </a:prstGeom>
          <a:noFill/>
        </p:spPr>
        <p:txBody>
          <a:bodyPr wrap="square" rtlCol="0">
            <a:spAutoFit/>
          </a:bodyPr>
          <a:lstStyle/>
          <a:p>
            <a:pPr algn="ctr"/>
            <a:r>
              <a:rPr lang="en-GB" dirty="0"/>
              <a:t>Be Mindful</a:t>
            </a:r>
          </a:p>
        </p:txBody>
      </p:sp>
      <p:sp>
        <p:nvSpPr>
          <p:cNvPr id="17" name="TextBox 16">
            <a:extLst>
              <a:ext uri="{FF2B5EF4-FFF2-40B4-BE49-F238E27FC236}">
                <a16:creationId xmlns:a16="http://schemas.microsoft.com/office/drawing/2014/main" id="{7D08EDBE-1CD1-42B1-BF4A-DDFD7618307C}"/>
              </a:ext>
            </a:extLst>
          </p:cNvPr>
          <p:cNvSpPr txBox="1"/>
          <p:nvPr/>
        </p:nvSpPr>
        <p:spPr>
          <a:xfrm>
            <a:off x="1477121" y="6488668"/>
            <a:ext cx="2831369" cy="230832"/>
          </a:xfrm>
          <a:prstGeom prst="rect">
            <a:avLst/>
          </a:prstGeom>
          <a:noFill/>
        </p:spPr>
        <p:txBody>
          <a:bodyPr wrap="square" rtlCol="0">
            <a:spAutoFit/>
          </a:bodyPr>
          <a:lstStyle/>
          <a:p>
            <a:pPr algn="ctr" rtl="0" fontAlgn="base"/>
            <a:r>
              <a:rPr lang="en-US" sz="900" u="sng" dirty="0">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https://www.bemindfulonline.com/</a:t>
            </a:r>
            <a:endParaRPr lang="en-US" sz="200" b="0" i="0" u="none" strike="noStrike" dirty="0">
              <a:effectLst/>
              <a:latin typeface="Calibri" panose="020F0502020204030204" pitchFamily="34" charset="0"/>
            </a:endParaRPr>
          </a:p>
        </p:txBody>
      </p:sp>
      <p:sp>
        <p:nvSpPr>
          <p:cNvPr id="53" name="TextBox 52">
            <a:extLst>
              <a:ext uri="{FF2B5EF4-FFF2-40B4-BE49-F238E27FC236}">
                <a16:creationId xmlns:a16="http://schemas.microsoft.com/office/drawing/2014/main" id="{E95D3E57-D91F-491F-AFB6-05C1C4159BBB}"/>
              </a:ext>
            </a:extLst>
          </p:cNvPr>
          <p:cNvSpPr txBox="1"/>
          <p:nvPr/>
        </p:nvSpPr>
        <p:spPr>
          <a:xfrm>
            <a:off x="6987275" y="2878183"/>
            <a:ext cx="2273819" cy="369332"/>
          </a:xfrm>
          <a:prstGeom prst="rect">
            <a:avLst/>
          </a:prstGeom>
          <a:noFill/>
        </p:spPr>
        <p:txBody>
          <a:bodyPr wrap="square" rtlCol="0">
            <a:spAutoFit/>
          </a:bodyPr>
          <a:lstStyle/>
          <a:p>
            <a:pPr algn="ctr"/>
            <a:r>
              <a:rPr lang="en-GB" dirty="0"/>
              <a:t>Our Place</a:t>
            </a:r>
          </a:p>
        </p:txBody>
      </p:sp>
      <p:sp>
        <p:nvSpPr>
          <p:cNvPr id="31" name="TextBox 30">
            <a:extLst>
              <a:ext uri="{FF2B5EF4-FFF2-40B4-BE49-F238E27FC236}">
                <a16:creationId xmlns:a16="http://schemas.microsoft.com/office/drawing/2014/main" id="{78992748-FD59-4B98-A8C8-C816A443E1B0}"/>
              </a:ext>
            </a:extLst>
          </p:cNvPr>
          <p:cNvSpPr txBox="1"/>
          <p:nvPr/>
        </p:nvSpPr>
        <p:spPr>
          <a:xfrm>
            <a:off x="7474396" y="3143270"/>
            <a:ext cx="1450496" cy="233975"/>
          </a:xfrm>
          <a:prstGeom prst="rect">
            <a:avLst/>
          </a:prstGeom>
          <a:noFill/>
        </p:spPr>
        <p:txBody>
          <a:bodyPr wrap="square">
            <a:spAutoFit/>
          </a:bodyPr>
          <a:lstStyle/>
          <a:p>
            <a:pPr>
              <a:lnSpc>
                <a:spcPct val="107000"/>
              </a:lnSpc>
              <a:spcAft>
                <a:spcPts val="800"/>
              </a:spcAft>
            </a:pPr>
            <a:r>
              <a:rPr lang="en-US" sz="900" u="sng" dirty="0">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https://inourplace.co.uk/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FD354863-5B52-4BF0-A1A8-4DEFF672351E}"/>
              </a:ext>
            </a:extLst>
          </p:cNvPr>
          <p:cNvSpPr txBox="1"/>
          <p:nvPr/>
        </p:nvSpPr>
        <p:spPr>
          <a:xfrm>
            <a:off x="6999736" y="6251767"/>
            <a:ext cx="2273819" cy="369332"/>
          </a:xfrm>
          <a:prstGeom prst="rect">
            <a:avLst/>
          </a:prstGeom>
          <a:noFill/>
        </p:spPr>
        <p:txBody>
          <a:bodyPr wrap="square" rtlCol="0">
            <a:spAutoFit/>
          </a:bodyPr>
          <a:lstStyle/>
          <a:p>
            <a:pPr algn="ctr"/>
            <a:r>
              <a:rPr lang="en-GB" dirty="0"/>
              <a:t>Beacon House</a:t>
            </a:r>
          </a:p>
        </p:txBody>
      </p:sp>
      <p:grpSp>
        <p:nvGrpSpPr>
          <p:cNvPr id="57" name="Group 56">
            <a:extLst>
              <a:ext uri="{FF2B5EF4-FFF2-40B4-BE49-F238E27FC236}">
                <a16:creationId xmlns:a16="http://schemas.microsoft.com/office/drawing/2014/main" id="{1962F6C4-AA92-42D9-9728-F4F1A0027F53}"/>
              </a:ext>
            </a:extLst>
          </p:cNvPr>
          <p:cNvGrpSpPr/>
          <p:nvPr/>
        </p:nvGrpSpPr>
        <p:grpSpPr>
          <a:xfrm>
            <a:off x="4497997" y="2378473"/>
            <a:ext cx="2134923" cy="2051717"/>
            <a:chOff x="-1512328" y="652208"/>
            <a:chExt cx="5970976" cy="5845984"/>
          </a:xfrm>
        </p:grpSpPr>
        <p:sp>
          <p:nvSpPr>
            <p:cNvPr id="58" name="Oval 57">
              <a:hlinkClick r:id="rId11"/>
              <a:extLst>
                <a:ext uri="{FF2B5EF4-FFF2-40B4-BE49-F238E27FC236}">
                  <a16:creationId xmlns:a16="http://schemas.microsoft.com/office/drawing/2014/main" id="{90D8AA59-A710-41BE-8B75-1334E1ECA342}"/>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59" name="TextBox 58">
              <a:extLst>
                <a:ext uri="{FF2B5EF4-FFF2-40B4-BE49-F238E27FC236}">
                  <a16:creationId xmlns:a16="http://schemas.microsoft.com/office/drawing/2014/main" id="{3E3C7383-9CB6-4D48-8FB1-C8675486A0FF}"/>
                </a:ext>
              </a:extLst>
            </p:cNvPr>
            <p:cNvSpPr txBox="1"/>
            <p:nvPr/>
          </p:nvSpPr>
          <p:spPr>
            <a:xfrm>
              <a:off x="-1047269" y="1233870"/>
              <a:ext cx="5040855" cy="4823234"/>
            </a:xfrm>
            <a:prstGeom prst="rect">
              <a:avLst/>
            </a:prstGeom>
            <a:noFill/>
          </p:spPr>
          <p:txBody>
            <a:bodyPr wrap="square" rtlCol="0">
              <a:spAutoFit/>
            </a:bodyPr>
            <a:lstStyle/>
            <a:p>
              <a:pPr algn="ctr"/>
              <a:r>
                <a:rPr lang="en-GB" sz="2600" b="1" dirty="0">
                  <a:solidFill>
                    <a:schemeClr val="bg1"/>
                  </a:solidFill>
                  <a:cs typeface="Raavi" panose="020B0502040204020203" pitchFamily="34" charset="0"/>
                </a:rPr>
                <a:t>Courses for Parenting or Wellbeing</a:t>
              </a:r>
            </a:p>
          </p:txBody>
        </p:sp>
      </p:grpSp>
      <p:pic>
        <p:nvPicPr>
          <p:cNvPr id="60" name="Graphic 59" descr="Cursor outline">
            <a:extLst>
              <a:ext uri="{FF2B5EF4-FFF2-40B4-BE49-F238E27FC236}">
                <a16:creationId xmlns:a16="http://schemas.microsoft.com/office/drawing/2014/main" id="{0E33D65B-E6E4-42D6-B070-1EBBD1B30164}"/>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flipH="1">
            <a:off x="341842" y="2865549"/>
            <a:ext cx="914400" cy="914400"/>
          </a:xfrm>
          <a:prstGeom prst="rect">
            <a:avLst/>
          </a:prstGeom>
        </p:spPr>
      </p:pic>
      <p:sp>
        <p:nvSpPr>
          <p:cNvPr id="61" name="TextBox 60">
            <a:extLst>
              <a:ext uri="{FF2B5EF4-FFF2-40B4-BE49-F238E27FC236}">
                <a16:creationId xmlns:a16="http://schemas.microsoft.com/office/drawing/2014/main" id="{D1B6D6F4-245B-4E35-9422-52A878745DD6}"/>
              </a:ext>
            </a:extLst>
          </p:cNvPr>
          <p:cNvSpPr txBox="1"/>
          <p:nvPr/>
        </p:nvSpPr>
        <p:spPr>
          <a:xfrm>
            <a:off x="0" y="3582888"/>
            <a:ext cx="1380303" cy="1077218"/>
          </a:xfrm>
          <a:prstGeom prst="rect">
            <a:avLst/>
          </a:prstGeom>
          <a:noFill/>
        </p:spPr>
        <p:txBody>
          <a:bodyPr wrap="square" rtlCol="0">
            <a:spAutoFit/>
          </a:bodyPr>
          <a:lstStyle/>
          <a:p>
            <a:pPr algn="ctr"/>
            <a:r>
              <a:rPr lang="en-GB" sz="1600" dirty="0"/>
              <a:t>Click the pictures to explore the web pages</a:t>
            </a:r>
          </a:p>
        </p:txBody>
      </p:sp>
      <p:pic>
        <p:nvPicPr>
          <p:cNvPr id="35" name="Picture 34">
            <a:extLst>
              <a:ext uri="{FF2B5EF4-FFF2-40B4-BE49-F238E27FC236}">
                <a16:creationId xmlns:a16="http://schemas.microsoft.com/office/drawing/2014/main" id="{C8905004-297A-4628-BAEB-F7FC9A36741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326516" y="5873048"/>
            <a:ext cx="397006" cy="377481"/>
          </a:xfrm>
          <a:prstGeom prst="rect">
            <a:avLst/>
          </a:prstGeom>
        </p:spPr>
      </p:pic>
      <p:sp>
        <p:nvSpPr>
          <p:cNvPr id="36" name="TextBox 35">
            <a:extLst>
              <a:ext uri="{FF2B5EF4-FFF2-40B4-BE49-F238E27FC236}">
                <a16:creationId xmlns:a16="http://schemas.microsoft.com/office/drawing/2014/main" id="{FC60DDF4-D40A-4A7D-8275-479D1269A16E}"/>
              </a:ext>
            </a:extLst>
          </p:cNvPr>
          <p:cNvSpPr txBox="1"/>
          <p:nvPr/>
        </p:nvSpPr>
        <p:spPr>
          <a:xfrm>
            <a:off x="9777711" y="4560323"/>
            <a:ext cx="1629050" cy="1546577"/>
          </a:xfrm>
          <a:prstGeom prst="rect">
            <a:avLst/>
          </a:prstGeom>
          <a:noFill/>
        </p:spPr>
        <p:txBody>
          <a:bodyPr wrap="square">
            <a:spAutoFit/>
          </a:bodyPr>
          <a:lstStyle/>
          <a:p>
            <a:pPr rtl="0" fontAlgn="base"/>
            <a:r>
              <a:rPr lang="en-US" sz="1050" dirty="0">
                <a:solidFill>
                  <a:schemeClr val="accent6">
                    <a:lumMod val="50000"/>
                  </a:schemeClr>
                </a:solidFill>
                <a:latin typeface="Calibri" panose="020F0502020204030204" pitchFamily="34" charset="0"/>
              </a:rPr>
              <a:t>Two online training courses available: </a:t>
            </a:r>
            <a:r>
              <a:rPr lang="en-US" sz="1050" b="1" dirty="0">
                <a:solidFill>
                  <a:schemeClr val="accent6">
                    <a:lumMod val="50000"/>
                  </a:schemeClr>
                </a:solidFill>
                <a:latin typeface="Calibri" panose="020F0502020204030204" pitchFamily="34" charset="0"/>
              </a:rPr>
              <a:t>Promote Your Child’s Self-Esteem</a:t>
            </a:r>
            <a:r>
              <a:rPr lang="en-US" sz="1050" dirty="0">
                <a:solidFill>
                  <a:schemeClr val="accent6">
                    <a:lumMod val="50000"/>
                  </a:schemeClr>
                </a:solidFill>
                <a:latin typeface="Calibri" panose="020F0502020204030204" pitchFamily="34" charset="0"/>
              </a:rPr>
              <a:t> and </a:t>
            </a:r>
            <a:r>
              <a:rPr lang="en-US" sz="1050" b="1" dirty="0">
                <a:solidFill>
                  <a:schemeClr val="accent6">
                    <a:lumMod val="50000"/>
                  </a:schemeClr>
                </a:solidFill>
                <a:latin typeface="Calibri" panose="020F0502020204030204" pitchFamily="34" charset="0"/>
              </a:rPr>
              <a:t>Supporting Your Dysregulated Child</a:t>
            </a:r>
          </a:p>
          <a:p>
            <a:pPr rtl="0" fontAlgn="base"/>
            <a:r>
              <a:rPr lang="en-US" sz="1050" dirty="0">
                <a:solidFill>
                  <a:schemeClr val="accent6">
                    <a:lumMod val="50000"/>
                  </a:schemeClr>
                </a:solidFill>
                <a:latin typeface="Calibri" panose="020F0502020204030204" pitchFamily="34" charset="0"/>
              </a:rPr>
              <a:t>Between 1-4 hours </a:t>
            </a:r>
          </a:p>
          <a:p>
            <a:pPr rtl="0" fontAlgn="base"/>
            <a:r>
              <a:rPr lang="en-US" sz="1050" b="1" i="0" strike="noStrike" dirty="0">
                <a:solidFill>
                  <a:schemeClr val="accent6">
                    <a:lumMod val="50000"/>
                  </a:schemeClr>
                </a:solidFill>
                <a:effectLst/>
                <a:latin typeface="Calibri" panose="020F0502020204030204" pitchFamily="34" charset="0"/>
              </a:rPr>
              <a:t>FEES AP</a:t>
            </a:r>
            <a:r>
              <a:rPr lang="en-US" sz="1050" b="1" dirty="0">
                <a:solidFill>
                  <a:schemeClr val="accent6">
                    <a:lumMod val="50000"/>
                  </a:schemeClr>
                </a:solidFill>
                <a:latin typeface="Calibri" panose="020F0502020204030204" pitchFamily="34" charset="0"/>
              </a:rPr>
              <a:t>PLY (£10-30 at time of writing)</a:t>
            </a:r>
            <a:endParaRPr lang="en-US" sz="1050" b="1" i="0" strike="noStrike" dirty="0">
              <a:solidFill>
                <a:schemeClr val="accent6">
                  <a:lumMod val="50000"/>
                </a:schemeClr>
              </a:solidFill>
              <a:effectLst/>
              <a:latin typeface="Calibri" panose="020F0502020204030204" pitchFamily="34" charset="0"/>
            </a:endParaRPr>
          </a:p>
        </p:txBody>
      </p:sp>
      <p:sp>
        <p:nvSpPr>
          <p:cNvPr id="39" name="TextBox 38">
            <a:extLst>
              <a:ext uri="{FF2B5EF4-FFF2-40B4-BE49-F238E27FC236}">
                <a16:creationId xmlns:a16="http://schemas.microsoft.com/office/drawing/2014/main" id="{09DD8949-9543-4D58-9F59-F34F125FAF71}"/>
              </a:ext>
            </a:extLst>
          </p:cNvPr>
          <p:cNvSpPr txBox="1"/>
          <p:nvPr/>
        </p:nvSpPr>
        <p:spPr>
          <a:xfrm>
            <a:off x="4664279" y="4590363"/>
            <a:ext cx="1629050" cy="1223412"/>
          </a:xfrm>
          <a:prstGeom prst="rect">
            <a:avLst/>
          </a:prstGeom>
          <a:noFill/>
        </p:spPr>
        <p:txBody>
          <a:bodyPr wrap="square">
            <a:spAutoFit/>
          </a:bodyPr>
          <a:lstStyle/>
          <a:p>
            <a:pPr rtl="0" fontAlgn="base"/>
            <a:r>
              <a:rPr lang="en-US" sz="1050" dirty="0">
                <a:solidFill>
                  <a:schemeClr val="accent6">
                    <a:lumMod val="50000"/>
                  </a:schemeClr>
                </a:solidFill>
                <a:latin typeface="Calibri" panose="020F0502020204030204" pitchFamily="34" charset="0"/>
              </a:rPr>
              <a:t>An online CBT based course for adults to support stress, anxiety and depression, and increase wellbeing.</a:t>
            </a:r>
          </a:p>
          <a:p>
            <a:pPr rtl="0" fontAlgn="base"/>
            <a:r>
              <a:rPr lang="en-US" sz="1050" b="1" i="0" strike="noStrike" dirty="0">
                <a:solidFill>
                  <a:schemeClr val="accent6">
                    <a:lumMod val="50000"/>
                  </a:schemeClr>
                </a:solidFill>
                <a:effectLst/>
                <a:latin typeface="Calibri" panose="020F0502020204030204" pitchFamily="34" charset="0"/>
              </a:rPr>
              <a:t>FEES AP</a:t>
            </a:r>
            <a:r>
              <a:rPr lang="en-US" sz="1050" b="1" dirty="0">
                <a:solidFill>
                  <a:schemeClr val="accent6">
                    <a:lumMod val="50000"/>
                  </a:schemeClr>
                </a:solidFill>
                <a:latin typeface="Calibri" panose="020F0502020204030204" pitchFamily="34" charset="0"/>
              </a:rPr>
              <a:t>PLY (£30 at time of writing)</a:t>
            </a:r>
            <a:endParaRPr lang="en-US" sz="1050" b="1" i="0" strike="noStrike" dirty="0">
              <a:solidFill>
                <a:schemeClr val="accent6">
                  <a:lumMod val="50000"/>
                </a:schemeClr>
              </a:solidFill>
              <a:effectLst/>
              <a:latin typeface="Calibri" panose="020F0502020204030204" pitchFamily="34" charset="0"/>
            </a:endParaRPr>
          </a:p>
        </p:txBody>
      </p:sp>
      <p:sp>
        <p:nvSpPr>
          <p:cNvPr id="46" name="TextBox 45">
            <a:extLst>
              <a:ext uri="{FF2B5EF4-FFF2-40B4-BE49-F238E27FC236}">
                <a16:creationId xmlns:a16="http://schemas.microsoft.com/office/drawing/2014/main" id="{3C1B6489-296F-495D-B429-2FA4DE11BE75}"/>
              </a:ext>
            </a:extLst>
          </p:cNvPr>
          <p:cNvSpPr txBox="1"/>
          <p:nvPr/>
        </p:nvSpPr>
        <p:spPr>
          <a:xfrm>
            <a:off x="9812777" y="597583"/>
            <a:ext cx="1629050" cy="2285241"/>
          </a:xfrm>
          <a:prstGeom prst="rect">
            <a:avLst/>
          </a:prstGeom>
          <a:noFill/>
        </p:spPr>
        <p:txBody>
          <a:bodyPr wrap="square">
            <a:spAutoFit/>
          </a:bodyPr>
          <a:lstStyle/>
          <a:p>
            <a:pPr rtl="0" fontAlgn="base"/>
            <a:r>
              <a:rPr lang="en-US" sz="1000" dirty="0">
                <a:solidFill>
                  <a:srgbClr val="821A08"/>
                </a:solidFill>
                <a:latin typeface="Calibri" panose="020F0502020204030204" pitchFamily="34" charset="0"/>
              </a:rPr>
              <a:t>An online parenting course for parents of children of all ages from antenatal onwards.</a:t>
            </a:r>
          </a:p>
          <a:p>
            <a:pPr rtl="0" fontAlgn="base"/>
            <a:endParaRPr lang="en-US" sz="1050" b="1" i="0" strike="noStrike" dirty="0">
              <a:solidFill>
                <a:srgbClr val="821A08"/>
              </a:solidFill>
              <a:effectLst/>
              <a:latin typeface="Calibri" panose="020F0502020204030204" pitchFamily="34" charset="0"/>
            </a:endParaRPr>
          </a:p>
          <a:p>
            <a:pPr fontAlgn="base"/>
            <a:r>
              <a:rPr lang="en-US" sz="1000" dirty="0">
                <a:solidFill>
                  <a:srgbClr val="821A08"/>
                </a:solidFill>
                <a:effectLst/>
                <a:latin typeface="Calibri" panose="020F0502020204030204" pitchFamily="34" charset="0"/>
                <a:ea typeface="Calibri" panose="020F0502020204030204" pitchFamily="34" charset="0"/>
                <a:cs typeface="Calibri" panose="020F0502020204030204" pitchFamily="34" charset="0"/>
              </a:rPr>
              <a:t>Offered free for Hampshire and Surrey parents at the time of writing.</a:t>
            </a:r>
            <a:endParaRPr lang="en-GB" sz="1000" dirty="0">
              <a:solidFill>
                <a:srgbClr val="821A08"/>
              </a:solidFill>
              <a:effectLst/>
              <a:latin typeface="Calibri" panose="020F0502020204030204" pitchFamily="34" charset="0"/>
              <a:ea typeface="Calibri" panose="020F0502020204030204" pitchFamily="34" charset="0"/>
              <a:cs typeface="Times New Roman" panose="02020603050405020304" pitchFamily="18" charset="0"/>
            </a:endParaRPr>
          </a:p>
          <a:p>
            <a:pPr rtl="0" fontAlgn="base"/>
            <a:endParaRPr lang="en-US" sz="1000" b="1" i="0" strike="noStrike" dirty="0">
              <a:solidFill>
                <a:srgbClr val="821A08"/>
              </a:solidFill>
              <a:effectLst/>
              <a:latin typeface="Calibri" panose="020F0502020204030204" pitchFamily="34" charset="0"/>
            </a:endParaRPr>
          </a:p>
          <a:p>
            <a:pPr rtl="0" fontAlgn="base"/>
            <a:r>
              <a:rPr lang="en-US" sz="1000" dirty="0">
                <a:solidFill>
                  <a:srgbClr val="821A08"/>
                </a:solidFill>
                <a:effectLst/>
                <a:latin typeface="Helvetica" panose="020B0604020202020204" pitchFamily="34" charset="0"/>
                <a:ea typeface="Calibri" panose="020F0502020204030204" pitchFamily="34" charset="0"/>
              </a:rPr>
              <a:t>Apply the access code '</a:t>
            </a:r>
            <a:r>
              <a:rPr lang="en-US" sz="1000" b="1" dirty="0">
                <a:solidFill>
                  <a:srgbClr val="821A08"/>
                </a:solidFill>
                <a:effectLst/>
                <a:latin typeface="Helvetica" panose="020B0604020202020204" pitchFamily="34" charset="0"/>
                <a:ea typeface="Calibri" panose="020F0502020204030204" pitchFamily="34" charset="0"/>
              </a:rPr>
              <a:t>PARENTING’</a:t>
            </a:r>
            <a:r>
              <a:rPr lang="en-US" sz="1000" dirty="0">
                <a:solidFill>
                  <a:srgbClr val="821A08"/>
                </a:solidFill>
                <a:effectLst/>
                <a:latin typeface="Helvetica" panose="020B0604020202020204" pitchFamily="34" charset="0"/>
                <a:ea typeface="Calibri" panose="020F0502020204030204" pitchFamily="34" charset="0"/>
              </a:rPr>
              <a:t> however if you live in Surrey, you will need to use the code </a:t>
            </a:r>
            <a:r>
              <a:rPr lang="en-US" sz="1000" b="1" dirty="0">
                <a:solidFill>
                  <a:srgbClr val="821A08"/>
                </a:solidFill>
                <a:effectLst/>
                <a:latin typeface="Helvetica" panose="020B0604020202020204" pitchFamily="34" charset="0"/>
                <a:ea typeface="Calibri" panose="020F0502020204030204" pitchFamily="34" charset="0"/>
              </a:rPr>
              <a:t>ACORN</a:t>
            </a:r>
            <a:r>
              <a:rPr lang="en-US" sz="1000" dirty="0">
                <a:solidFill>
                  <a:srgbClr val="821A08"/>
                </a:solidFill>
                <a:effectLst/>
                <a:latin typeface="Helvetica" panose="020B0604020202020204" pitchFamily="34" charset="0"/>
                <a:ea typeface="Calibri" panose="020F0502020204030204" pitchFamily="34" charset="0"/>
              </a:rPr>
              <a:t>.</a:t>
            </a:r>
            <a:endParaRPr lang="en-US" sz="1000" b="1" i="0" strike="noStrike" dirty="0">
              <a:solidFill>
                <a:srgbClr val="821A08"/>
              </a:solidFill>
              <a:effectLst/>
              <a:latin typeface="Calibri" panose="020F0502020204030204" pitchFamily="34" charset="0"/>
            </a:endParaRPr>
          </a:p>
        </p:txBody>
      </p:sp>
      <p:sp>
        <p:nvSpPr>
          <p:cNvPr id="49" name="TextBox 48">
            <a:extLst>
              <a:ext uri="{FF2B5EF4-FFF2-40B4-BE49-F238E27FC236}">
                <a16:creationId xmlns:a16="http://schemas.microsoft.com/office/drawing/2014/main" id="{9E520B29-3A22-4499-82CF-55AB7A88DE96}"/>
              </a:ext>
            </a:extLst>
          </p:cNvPr>
          <p:cNvSpPr txBox="1"/>
          <p:nvPr/>
        </p:nvSpPr>
        <p:spPr>
          <a:xfrm>
            <a:off x="4692694" y="1232371"/>
            <a:ext cx="1629050" cy="1015663"/>
          </a:xfrm>
          <a:prstGeom prst="rect">
            <a:avLst/>
          </a:prstGeom>
          <a:noFill/>
        </p:spPr>
        <p:txBody>
          <a:bodyPr wrap="square">
            <a:spAutoFit/>
          </a:bodyPr>
          <a:lstStyle/>
          <a:p>
            <a:pPr rtl="0" fontAlgn="base"/>
            <a:r>
              <a:rPr lang="en-GB" sz="1000" i="0" strike="noStrike" dirty="0">
                <a:solidFill>
                  <a:srgbClr val="821A08"/>
                </a:solidFill>
                <a:effectLst/>
                <a:latin typeface="Calibri" panose="020F0502020204030204" pitchFamily="34" charset="0"/>
              </a:rPr>
              <a:t>A big range of free courses run vi</a:t>
            </a:r>
            <a:r>
              <a:rPr lang="en-GB" sz="1000" dirty="0">
                <a:solidFill>
                  <a:srgbClr val="821A08"/>
                </a:solidFill>
                <a:latin typeface="Calibri" panose="020F0502020204030204" pitchFamily="34" charset="0"/>
              </a:rPr>
              <a:t>a Zoom including cooking for your family and play based courses on The Hungry Caterpillar and The Gruffalo.</a:t>
            </a:r>
            <a:endParaRPr lang="en-US" sz="1000" i="0" strike="noStrike" dirty="0">
              <a:solidFill>
                <a:srgbClr val="821A08"/>
              </a:solidFill>
              <a:effectLst/>
              <a:latin typeface="Calibri" panose="020F0502020204030204" pitchFamily="34" charset="0"/>
            </a:endParaRPr>
          </a:p>
        </p:txBody>
      </p:sp>
    </p:spTree>
    <p:extLst>
      <p:ext uri="{BB962C8B-B14F-4D97-AF65-F5344CB8AC3E}">
        <p14:creationId xmlns:p14="http://schemas.microsoft.com/office/powerpoint/2010/main" val="19197017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3" name="Picture 22" descr="Graphical user interface, website&#10;&#10;Description automatically generated">
            <a:extLst>
              <a:ext uri="{FF2B5EF4-FFF2-40B4-BE49-F238E27FC236}">
                <a16:creationId xmlns:a16="http://schemas.microsoft.com/office/drawing/2014/main" id="{B893D26A-9557-4311-80A7-43CFD82664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7321" y="3471653"/>
            <a:ext cx="1468408" cy="1820538"/>
          </a:xfrm>
          <a:prstGeom prst="rect">
            <a:avLst/>
          </a:prstGeom>
        </p:spPr>
      </p:pic>
      <p:pic>
        <p:nvPicPr>
          <p:cNvPr id="13" name="Picture 12" descr="Chart&#10;&#10;Description automatically generated">
            <a:extLst>
              <a:ext uri="{FF2B5EF4-FFF2-40B4-BE49-F238E27FC236}">
                <a16:creationId xmlns:a16="http://schemas.microsoft.com/office/drawing/2014/main" id="{D238FA12-D1B1-4BCE-8258-CDD411F3B7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47176" y="785695"/>
            <a:ext cx="1498227" cy="1834026"/>
          </a:xfrm>
          <a:prstGeom prst="rect">
            <a:avLst/>
          </a:prstGeom>
        </p:spPr>
      </p:pic>
      <p:pic>
        <p:nvPicPr>
          <p:cNvPr id="52" name="Picture 51">
            <a:extLst>
              <a:ext uri="{FF2B5EF4-FFF2-40B4-BE49-F238E27FC236}">
                <a16:creationId xmlns:a16="http://schemas.microsoft.com/office/drawing/2014/main" id="{97C199D4-3A6C-404A-A58E-69095AB3DA75}"/>
              </a:ext>
            </a:extLst>
          </p:cNvPr>
          <p:cNvPicPr/>
          <p:nvPr/>
        </p:nvPicPr>
        <p:blipFill rotWithShape="1">
          <a:blip r:embed="rId4" cstate="email">
            <a:extLst>
              <a:ext uri="{28A0092B-C50C-407E-A947-70E740481C1C}">
                <a14:useLocalDpi xmlns:a14="http://schemas.microsoft.com/office/drawing/2010/main"/>
              </a:ext>
            </a:extLst>
          </a:blip>
          <a:srcRect/>
          <a:stretch/>
        </p:blipFill>
        <p:spPr>
          <a:xfrm>
            <a:off x="6764942" y="795773"/>
            <a:ext cx="1479842" cy="1823948"/>
          </a:xfrm>
          <a:prstGeom prst="rect">
            <a:avLst/>
          </a:prstGeom>
        </p:spPr>
      </p:pic>
      <p:pic>
        <p:nvPicPr>
          <p:cNvPr id="46" name="Picture 45">
            <a:extLst>
              <a:ext uri="{FF2B5EF4-FFF2-40B4-BE49-F238E27FC236}">
                <a16:creationId xmlns:a16="http://schemas.microsoft.com/office/drawing/2014/main" id="{C07074B9-743A-427F-8DAE-6F3AD700C8FD}"/>
              </a:ext>
            </a:extLst>
          </p:cNvPr>
          <p:cNvPicPr/>
          <p:nvPr/>
        </p:nvPicPr>
        <p:blipFill rotWithShape="1">
          <a:blip r:embed="rId5" cstate="email">
            <a:extLst>
              <a:ext uri="{28A0092B-C50C-407E-A947-70E740481C1C}">
                <a14:useLocalDpi xmlns:a14="http://schemas.microsoft.com/office/drawing/2010/main"/>
              </a:ext>
            </a:extLst>
          </a:blip>
          <a:srcRect/>
          <a:stretch/>
        </p:blipFill>
        <p:spPr>
          <a:xfrm>
            <a:off x="8244784" y="3511274"/>
            <a:ext cx="2420519" cy="1999401"/>
          </a:xfrm>
          <a:prstGeom prst="rect">
            <a:avLst/>
          </a:prstGeom>
        </p:spPr>
      </p:pic>
      <p:pic>
        <p:nvPicPr>
          <p:cNvPr id="3" name="Picture 2">
            <a:extLst>
              <a:ext uri="{FF2B5EF4-FFF2-40B4-BE49-F238E27FC236}">
                <a16:creationId xmlns:a16="http://schemas.microsoft.com/office/drawing/2014/main" id="{C3F925DA-7971-4A7E-9148-BB902B98C755}"/>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a:ext>
            </a:extLst>
          </a:blip>
          <a:srcRect l="10424" r="10854"/>
          <a:stretch/>
        </p:blipFill>
        <p:spPr>
          <a:xfrm>
            <a:off x="2731673" y="670250"/>
            <a:ext cx="1765661" cy="2242883"/>
          </a:xfrm>
          <a:prstGeom prst="rect">
            <a:avLst/>
          </a:prstGeom>
        </p:spPr>
      </p:pic>
      <p:sp>
        <p:nvSpPr>
          <p:cNvPr id="14" name="TextBox 13">
            <a:extLst>
              <a:ext uri="{FF2B5EF4-FFF2-40B4-BE49-F238E27FC236}">
                <a16:creationId xmlns:a16="http://schemas.microsoft.com/office/drawing/2014/main" id="{CD106F62-A70A-4604-A969-C62D418D2413}"/>
              </a:ext>
            </a:extLst>
          </p:cNvPr>
          <p:cNvSpPr txBox="1"/>
          <p:nvPr/>
        </p:nvSpPr>
        <p:spPr>
          <a:xfrm>
            <a:off x="265868" y="2200474"/>
            <a:ext cx="2058005" cy="830997"/>
          </a:xfrm>
          <a:prstGeom prst="rect">
            <a:avLst/>
          </a:prstGeom>
          <a:noFill/>
        </p:spPr>
        <p:txBody>
          <a:bodyPr wrap="square" rtlCol="0">
            <a:spAutoFit/>
          </a:bodyPr>
          <a:lstStyle/>
          <a:p>
            <a:pPr algn="ctr"/>
            <a:r>
              <a:rPr lang="en-GB" sz="1600" dirty="0"/>
              <a:t>Search the name in your app store to find the app</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157982" y="138309"/>
            <a:ext cx="2134923" cy="2051717"/>
            <a:chOff x="-1512328" y="652208"/>
            <a:chExt cx="5970977" cy="5845984"/>
          </a:xfrm>
        </p:grpSpPr>
        <p:sp>
          <p:nvSpPr>
            <p:cNvPr id="45" name="Oval 44">
              <a:hlinkClick r:id="rId7"/>
              <a:extLst>
                <a:ext uri="{FF2B5EF4-FFF2-40B4-BE49-F238E27FC236}">
                  <a16:creationId xmlns:a16="http://schemas.microsoft.com/office/drawing/2014/main" id="{C4FCAF8C-A318-4B43-BC21-B7B68F1C8A51}"/>
                </a:ext>
              </a:extLst>
            </p:cNvPr>
            <p:cNvSpPr/>
            <p:nvPr/>
          </p:nvSpPr>
          <p:spPr>
            <a:xfrm>
              <a:off x="-1512328" y="652208"/>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488849" y="1053280"/>
              <a:ext cx="5947498" cy="5174016"/>
            </a:xfrm>
            <a:prstGeom prst="rect">
              <a:avLst/>
            </a:prstGeom>
            <a:noFill/>
          </p:spPr>
          <p:txBody>
            <a:bodyPr wrap="square" rtlCol="0">
              <a:spAutoFit/>
            </a:bodyPr>
            <a:lstStyle/>
            <a:p>
              <a:pPr algn="ctr"/>
              <a:r>
                <a:rPr lang="en-GB" sz="2800" b="1" dirty="0">
                  <a:solidFill>
                    <a:schemeClr val="bg1"/>
                  </a:solidFill>
                </a:rPr>
                <a:t>Apps </a:t>
              </a:r>
            </a:p>
            <a:p>
              <a:pPr algn="ctr"/>
              <a:r>
                <a:rPr lang="en-GB" sz="2800" b="1" dirty="0">
                  <a:solidFill>
                    <a:schemeClr val="bg1"/>
                  </a:solidFill>
                </a:rPr>
                <a:t>for Parents &amp;</a:t>
              </a:r>
            </a:p>
            <a:p>
              <a:pPr algn="ctr"/>
              <a:r>
                <a:rPr lang="en-GB" sz="2800" b="1" dirty="0">
                  <a:solidFill>
                    <a:schemeClr val="bg1"/>
                  </a:solidFill>
                </a:rPr>
                <a:t>Families</a:t>
              </a:r>
              <a:endParaRPr lang="en-US" sz="2800" b="1" dirty="0">
                <a:solidFill>
                  <a:schemeClr val="bg1"/>
                </a:solidFill>
              </a:endParaRPr>
            </a:p>
          </p:txBody>
        </p:sp>
      </p:grpSp>
      <p:pic>
        <p:nvPicPr>
          <p:cNvPr id="29" name="Picture 28">
            <a:extLst>
              <a:ext uri="{FF2B5EF4-FFF2-40B4-BE49-F238E27FC236}">
                <a16:creationId xmlns:a16="http://schemas.microsoft.com/office/drawing/2014/main" id="{1E03CA49-492A-4B59-9000-B317C0832C6A}"/>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a:ext>
            </a:extLst>
          </a:blip>
          <a:srcRect l="10424" r="10854"/>
          <a:stretch/>
        </p:blipFill>
        <p:spPr>
          <a:xfrm>
            <a:off x="6645521" y="670250"/>
            <a:ext cx="1765661" cy="2242883"/>
          </a:xfrm>
          <a:prstGeom prst="rect">
            <a:avLst/>
          </a:prstGeom>
        </p:spPr>
      </p:pic>
      <p:pic>
        <p:nvPicPr>
          <p:cNvPr id="43" name="Picture 42">
            <a:hlinkClick r:id="rId8"/>
            <a:extLst>
              <a:ext uri="{FF2B5EF4-FFF2-40B4-BE49-F238E27FC236}">
                <a16:creationId xmlns:a16="http://schemas.microsoft.com/office/drawing/2014/main" id="{116CEF41-DFCC-4A21-9D82-397EE410CEDD}"/>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a:ext>
            </a:extLst>
          </a:blip>
          <a:srcRect l="10424" r="10854"/>
          <a:stretch/>
        </p:blipFill>
        <p:spPr>
          <a:xfrm rot="16200000">
            <a:off x="8417861" y="3037413"/>
            <a:ext cx="2293543" cy="2913440"/>
          </a:xfrm>
          <a:prstGeom prst="rect">
            <a:avLst/>
          </a:prstGeom>
        </p:spPr>
      </p:pic>
      <p:sp>
        <p:nvSpPr>
          <p:cNvPr id="48" name="TextBox 47">
            <a:extLst>
              <a:ext uri="{FF2B5EF4-FFF2-40B4-BE49-F238E27FC236}">
                <a16:creationId xmlns:a16="http://schemas.microsoft.com/office/drawing/2014/main" id="{95B6DB05-3F4F-44EA-9294-0ECD32644685}"/>
              </a:ext>
            </a:extLst>
          </p:cNvPr>
          <p:cNvSpPr txBox="1"/>
          <p:nvPr/>
        </p:nvSpPr>
        <p:spPr>
          <a:xfrm>
            <a:off x="8391484" y="5547127"/>
            <a:ext cx="2273819" cy="923330"/>
          </a:xfrm>
          <a:prstGeom prst="rect">
            <a:avLst/>
          </a:prstGeom>
          <a:noFill/>
        </p:spPr>
        <p:txBody>
          <a:bodyPr wrap="square" rtlCol="0">
            <a:spAutoFit/>
          </a:bodyPr>
          <a:lstStyle/>
          <a:p>
            <a:pPr algn="ctr"/>
            <a:r>
              <a:rPr lang="en-GB" dirty="0" err="1"/>
              <a:t>Ollee</a:t>
            </a:r>
            <a:endParaRPr lang="en-GB" dirty="0"/>
          </a:p>
          <a:p>
            <a:pPr algn="ctr"/>
            <a:r>
              <a:rPr lang="en-GB" sz="1200" dirty="0"/>
              <a:t>Currently only a web app </a:t>
            </a:r>
            <a:r>
              <a:rPr lang="en-GB" sz="1200" dirty="0" err="1"/>
              <a:t>Ollee</a:t>
            </a:r>
            <a:r>
              <a:rPr lang="en-GB" sz="1200" dirty="0"/>
              <a:t> is a ‘digital friend’ to help children reflect on how they feel.</a:t>
            </a:r>
          </a:p>
        </p:txBody>
      </p:sp>
      <p:pic>
        <p:nvPicPr>
          <p:cNvPr id="5" name="Picture 4">
            <a:extLst>
              <a:ext uri="{FF2B5EF4-FFF2-40B4-BE49-F238E27FC236}">
                <a16:creationId xmlns:a16="http://schemas.microsoft.com/office/drawing/2014/main" id="{83C0A448-A2B0-4D8B-8B13-34294291F1E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508021" y="2015674"/>
            <a:ext cx="1130802" cy="857610"/>
          </a:xfrm>
          <a:prstGeom prst="rect">
            <a:avLst/>
          </a:prstGeom>
        </p:spPr>
      </p:pic>
      <p:sp>
        <p:nvSpPr>
          <p:cNvPr id="49" name="TextBox 48">
            <a:extLst>
              <a:ext uri="{FF2B5EF4-FFF2-40B4-BE49-F238E27FC236}">
                <a16:creationId xmlns:a16="http://schemas.microsoft.com/office/drawing/2014/main" id="{88B8714B-DB5E-41E5-8BB9-D2A2AEEDE0F9}"/>
              </a:ext>
            </a:extLst>
          </p:cNvPr>
          <p:cNvSpPr txBox="1"/>
          <p:nvPr/>
        </p:nvSpPr>
        <p:spPr>
          <a:xfrm>
            <a:off x="2436746" y="2885696"/>
            <a:ext cx="2273819" cy="369332"/>
          </a:xfrm>
          <a:prstGeom prst="rect">
            <a:avLst/>
          </a:prstGeom>
          <a:noFill/>
        </p:spPr>
        <p:txBody>
          <a:bodyPr wrap="square" rtlCol="0">
            <a:spAutoFit/>
          </a:bodyPr>
          <a:lstStyle/>
          <a:p>
            <a:pPr algn="ctr"/>
            <a:r>
              <a:rPr lang="en-GB" dirty="0"/>
              <a:t>Mood Panda</a:t>
            </a:r>
          </a:p>
        </p:txBody>
      </p:sp>
      <p:sp>
        <p:nvSpPr>
          <p:cNvPr id="50" name="TextBox 49">
            <a:extLst>
              <a:ext uri="{FF2B5EF4-FFF2-40B4-BE49-F238E27FC236}">
                <a16:creationId xmlns:a16="http://schemas.microsoft.com/office/drawing/2014/main" id="{FF087D48-BFA2-4A33-A927-9294AE497361}"/>
              </a:ext>
            </a:extLst>
          </p:cNvPr>
          <p:cNvSpPr txBox="1"/>
          <p:nvPr/>
        </p:nvSpPr>
        <p:spPr>
          <a:xfrm>
            <a:off x="4375030" y="1138510"/>
            <a:ext cx="1263793" cy="830997"/>
          </a:xfrm>
          <a:prstGeom prst="rect">
            <a:avLst/>
          </a:prstGeom>
          <a:noFill/>
        </p:spPr>
        <p:txBody>
          <a:bodyPr wrap="square" rtlCol="0">
            <a:spAutoFit/>
          </a:bodyPr>
          <a:lstStyle/>
          <a:p>
            <a:pPr algn="ctr"/>
            <a:r>
              <a:rPr lang="en-GB" sz="1200" dirty="0"/>
              <a:t>A mood tracker and virtual community for adults.</a:t>
            </a:r>
          </a:p>
        </p:txBody>
      </p:sp>
      <p:sp>
        <p:nvSpPr>
          <p:cNvPr id="54" name="TextBox 53">
            <a:extLst>
              <a:ext uri="{FF2B5EF4-FFF2-40B4-BE49-F238E27FC236}">
                <a16:creationId xmlns:a16="http://schemas.microsoft.com/office/drawing/2014/main" id="{488B00D6-EB50-4A5F-A585-DE3B23B47F39}"/>
              </a:ext>
            </a:extLst>
          </p:cNvPr>
          <p:cNvSpPr txBox="1"/>
          <p:nvPr/>
        </p:nvSpPr>
        <p:spPr>
          <a:xfrm>
            <a:off x="6391441" y="2885696"/>
            <a:ext cx="2273819" cy="369332"/>
          </a:xfrm>
          <a:prstGeom prst="rect">
            <a:avLst/>
          </a:prstGeom>
          <a:noFill/>
        </p:spPr>
        <p:txBody>
          <a:bodyPr wrap="square" rtlCol="0">
            <a:spAutoFit/>
          </a:bodyPr>
          <a:lstStyle/>
          <a:p>
            <a:pPr algn="ctr"/>
            <a:r>
              <a:rPr lang="en-GB" dirty="0"/>
              <a:t>Chill Panda</a:t>
            </a:r>
          </a:p>
        </p:txBody>
      </p:sp>
      <p:sp>
        <p:nvSpPr>
          <p:cNvPr id="55" name="TextBox 54">
            <a:extLst>
              <a:ext uri="{FF2B5EF4-FFF2-40B4-BE49-F238E27FC236}">
                <a16:creationId xmlns:a16="http://schemas.microsoft.com/office/drawing/2014/main" id="{5B8F03D1-09EB-4DDF-BB61-5D75422807AE}"/>
              </a:ext>
            </a:extLst>
          </p:cNvPr>
          <p:cNvSpPr txBox="1"/>
          <p:nvPr/>
        </p:nvSpPr>
        <p:spPr>
          <a:xfrm>
            <a:off x="8419396" y="928078"/>
            <a:ext cx="2245907" cy="1938992"/>
          </a:xfrm>
          <a:prstGeom prst="rect">
            <a:avLst/>
          </a:prstGeom>
          <a:noFill/>
        </p:spPr>
        <p:txBody>
          <a:bodyPr wrap="square" rtlCol="0">
            <a:spAutoFit/>
          </a:bodyPr>
          <a:lstStyle/>
          <a:p>
            <a:pPr algn="ctr"/>
            <a:r>
              <a:rPr lang="en-GB" sz="1200" dirty="0"/>
              <a:t>Available on Apple devices or Nintendo Switch.</a:t>
            </a:r>
          </a:p>
          <a:p>
            <a:pPr algn="ctr"/>
            <a:endParaRPr lang="en-GB" sz="1200" dirty="0"/>
          </a:p>
          <a:p>
            <a:pPr algn="ctr"/>
            <a:r>
              <a:rPr lang="en-GB" sz="1200" dirty="0"/>
              <a:t>Play your way to a calmer day!</a:t>
            </a:r>
          </a:p>
          <a:p>
            <a:pPr algn="ctr"/>
            <a:endParaRPr lang="en-GB" sz="1200" dirty="0"/>
          </a:p>
          <a:p>
            <a:pPr algn="ctr"/>
            <a:r>
              <a:rPr lang="en-GB" sz="1200" dirty="0"/>
              <a:t>Uses heart rate and calming activities to promote wellbeing in children.</a:t>
            </a:r>
          </a:p>
          <a:p>
            <a:pPr algn="ctr"/>
            <a:endParaRPr lang="en-GB" sz="1200" dirty="0"/>
          </a:p>
          <a:p>
            <a:pPr algn="ctr"/>
            <a:endParaRPr lang="en-GB" sz="1200" dirty="0"/>
          </a:p>
        </p:txBody>
      </p:sp>
      <p:pic>
        <p:nvPicPr>
          <p:cNvPr id="11" name="Picture 10" descr="Graphical user interface, application&#10;&#10;Description automatically generated">
            <a:extLst>
              <a:ext uri="{FF2B5EF4-FFF2-40B4-BE49-F238E27FC236}">
                <a16:creationId xmlns:a16="http://schemas.microsoft.com/office/drawing/2014/main" id="{FFBB8DCA-70B7-4061-A72E-F0423DDB18C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816595">
            <a:off x="3886030" y="587885"/>
            <a:ext cx="1270078" cy="380798"/>
          </a:xfrm>
          <a:prstGeom prst="roundRect">
            <a:avLst/>
          </a:prstGeom>
        </p:spPr>
      </p:pic>
      <p:pic>
        <p:nvPicPr>
          <p:cNvPr id="33" name="Picture 32">
            <a:extLst>
              <a:ext uri="{FF2B5EF4-FFF2-40B4-BE49-F238E27FC236}">
                <a16:creationId xmlns:a16="http://schemas.microsoft.com/office/drawing/2014/main" id="{74391A89-D9C1-417C-886F-2EA47D65E0C0}"/>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a:ext>
            </a:extLst>
          </a:blip>
          <a:srcRect l="10424" r="10854"/>
          <a:stretch/>
        </p:blipFill>
        <p:spPr>
          <a:xfrm>
            <a:off x="265868" y="3347362"/>
            <a:ext cx="1765661" cy="2242883"/>
          </a:xfrm>
          <a:prstGeom prst="rect">
            <a:avLst/>
          </a:prstGeom>
        </p:spPr>
      </p:pic>
      <p:pic>
        <p:nvPicPr>
          <p:cNvPr id="17" name="Picture 16" descr="Graphical user interface, website&#10;&#10;Description automatically generated">
            <a:extLst>
              <a:ext uri="{FF2B5EF4-FFF2-40B4-BE49-F238E27FC236}">
                <a16:creationId xmlns:a16="http://schemas.microsoft.com/office/drawing/2014/main" id="{148CD90B-6F01-48FC-A677-A28365A9AD5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237"/>
          <a:stretch/>
        </p:blipFill>
        <p:spPr>
          <a:xfrm rot="810162">
            <a:off x="1553760" y="3356590"/>
            <a:ext cx="1295889" cy="344569"/>
          </a:xfrm>
          <a:prstGeom prst="roundRect">
            <a:avLst/>
          </a:prstGeom>
        </p:spPr>
      </p:pic>
      <p:sp>
        <p:nvSpPr>
          <p:cNvPr id="57" name="TextBox 56">
            <a:extLst>
              <a:ext uri="{FF2B5EF4-FFF2-40B4-BE49-F238E27FC236}">
                <a16:creationId xmlns:a16="http://schemas.microsoft.com/office/drawing/2014/main" id="{A85F669A-12D0-4285-8E81-EC0991159AD5}"/>
              </a:ext>
            </a:extLst>
          </p:cNvPr>
          <p:cNvSpPr txBox="1"/>
          <p:nvPr/>
        </p:nvSpPr>
        <p:spPr>
          <a:xfrm>
            <a:off x="2012601" y="3967882"/>
            <a:ext cx="1263793" cy="1384995"/>
          </a:xfrm>
          <a:prstGeom prst="rect">
            <a:avLst/>
          </a:prstGeom>
          <a:noFill/>
        </p:spPr>
        <p:txBody>
          <a:bodyPr wrap="square" rtlCol="0">
            <a:spAutoFit/>
          </a:bodyPr>
          <a:lstStyle/>
          <a:p>
            <a:pPr algn="ctr"/>
            <a:r>
              <a:rPr lang="en-GB" sz="1200" dirty="0"/>
              <a:t>An app designed for 10-18 year olds that is based on CBT principles and also provide a mood tracker and top tips.</a:t>
            </a:r>
          </a:p>
        </p:txBody>
      </p:sp>
      <p:pic>
        <p:nvPicPr>
          <p:cNvPr id="60" name="Picture 59" descr="Graphical user interface, application&#10;&#10;Description automatically generated">
            <a:extLst>
              <a:ext uri="{FF2B5EF4-FFF2-40B4-BE49-F238E27FC236}">
                <a16:creationId xmlns:a16="http://schemas.microsoft.com/office/drawing/2014/main" id="{ECB803F3-7F36-477C-AB57-30422E8264E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331248" y="3454640"/>
            <a:ext cx="1496413" cy="1837551"/>
          </a:xfrm>
          <a:prstGeom prst="rect">
            <a:avLst/>
          </a:prstGeom>
        </p:spPr>
      </p:pic>
      <p:pic>
        <p:nvPicPr>
          <p:cNvPr id="39" name="Picture 38">
            <a:extLst>
              <a:ext uri="{FF2B5EF4-FFF2-40B4-BE49-F238E27FC236}">
                <a16:creationId xmlns:a16="http://schemas.microsoft.com/office/drawing/2014/main" id="{8689E6BF-6C89-4EF8-A066-180239B4F709}"/>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a:ext>
            </a:extLst>
          </a:blip>
          <a:srcRect l="10424" r="10854"/>
          <a:stretch/>
        </p:blipFill>
        <p:spPr>
          <a:xfrm>
            <a:off x="4190591" y="3372691"/>
            <a:ext cx="1765661" cy="2242883"/>
          </a:xfrm>
          <a:prstGeom prst="rect">
            <a:avLst/>
          </a:prstGeom>
        </p:spPr>
      </p:pic>
      <p:pic>
        <p:nvPicPr>
          <p:cNvPr id="62" name="Picture 61" descr="Graphical user interface, application&#10;&#10;Description automatically generated">
            <a:extLst>
              <a:ext uri="{FF2B5EF4-FFF2-40B4-BE49-F238E27FC236}">
                <a16:creationId xmlns:a16="http://schemas.microsoft.com/office/drawing/2014/main" id="{F2C26D0B-4B8D-4B2B-A3F2-F0200491F10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rot="817132">
            <a:off x="5179924" y="3210587"/>
            <a:ext cx="1241271" cy="370442"/>
          </a:xfrm>
          <a:prstGeom prst="roundRect">
            <a:avLst/>
          </a:prstGeom>
        </p:spPr>
      </p:pic>
      <p:sp>
        <p:nvSpPr>
          <p:cNvPr id="63" name="TextBox 62">
            <a:extLst>
              <a:ext uri="{FF2B5EF4-FFF2-40B4-BE49-F238E27FC236}">
                <a16:creationId xmlns:a16="http://schemas.microsoft.com/office/drawing/2014/main" id="{EC3135C0-8E1C-40BE-BFA3-BF2E53BCB35B}"/>
              </a:ext>
            </a:extLst>
          </p:cNvPr>
          <p:cNvSpPr txBox="1"/>
          <p:nvPr/>
        </p:nvSpPr>
        <p:spPr>
          <a:xfrm>
            <a:off x="5936190" y="4095475"/>
            <a:ext cx="1263793" cy="1200329"/>
          </a:xfrm>
          <a:prstGeom prst="rect">
            <a:avLst/>
          </a:prstGeom>
          <a:noFill/>
        </p:spPr>
        <p:txBody>
          <a:bodyPr wrap="square" rtlCol="0">
            <a:spAutoFit/>
          </a:bodyPr>
          <a:lstStyle/>
          <a:p>
            <a:pPr algn="ctr"/>
            <a:r>
              <a:rPr lang="en-GB" sz="1200" dirty="0"/>
              <a:t>A science-based approach to improving happiness and wellbeing for adults.</a:t>
            </a:r>
          </a:p>
        </p:txBody>
      </p:sp>
      <p:sp>
        <p:nvSpPr>
          <p:cNvPr id="64" name="TextBox 63">
            <a:extLst>
              <a:ext uri="{FF2B5EF4-FFF2-40B4-BE49-F238E27FC236}">
                <a16:creationId xmlns:a16="http://schemas.microsoft.com/office/drawing/2014/main" id="{003B267F-8B3E-4D2B-B9EE-E7CAE3C671D2}"/>
              </a:ext>
            </a:extLst>
          </p:cNvPr>
          <p:cNvSpPr txBox="1"/>
          <p:nvPr/>
        </p:nvSpPr>
        <p:spPr>
          <a:xfrm>
            <a:off x="166377" y="5721069"/>
            <a:ext cx="5472446" cy="369332"/>
          </a:xfrm>
          <a:prstGeom prst="rect">
            <a:avLst/>
          </a:prstGeom>
          <a:noFill/>
        </p:spPr>
        <p:txBody>
          <a:bodyPr wrap="square" rtlCol="0">
            <a:spAutoFit/>
          </a:bodyPr>
          <a:lstStyle/>
          <a:p>
            <a:r>
              <a:rPr lang="en-GB" dirty="0"/>
              <a:t>Other Apps for family organisation and co-parenting:</a:t>
            </a:r>
          </a:p>
        </p:txBody>
      </p:sp>
      <p:pic>
        <p:nvPicPr>
          <p:cNvPr id="65" name="Picture 64">
            <a:extLst>
              <a:ext uri="{FF2B5EF4-FFF2-40B4-BE49-F238E27FC236}">
                <a16:creationId xmlns:a16="http://schemas.microsoft.com/office/drawing/2014/main" id="{D6FD9E66-8D56-41BF-952C-730E6571ED47}"/>
              </a:ext>
            </a:extLst>
          </p:cNvPr>
          <p:cNvPicPr/>
          <p:nvPr/>
        </p:nvPicPr>
        <p:blipFill rotWithShape="1">
          <a:blip r:embed="rId14" cstate="email">
            <a:extLst>
              <a:ext uri="{28A0092B-C50C-407E-A947-70E740481C1C}">
                <a14:useLocalDpi xmlns:a14="http://schemas.microsoft.com/office/drawing/2010/main"/>
              </a:ext>
            </a:extLst>
          </a:blip>
          <a:srcRect/>
          <a:stretch/>
        </p:blipFill>
        <p:spPr>
          <a:xfrm>
            <a:off x="157982" y="6090401"/>
            <a:ext cx="1709419" cy="700138"/>
          </a:xfrm>
          <a:prstGeom prst="roundRect">
            <a:avLst/>
          </a:prstGeom>
        </p:spPr>
      </p:pic>
      <p:pic>
        <p:nvPicPr>
          <p:cNvPr id="66" name="Picture 65">
            <a:extLst>
              <a:ext uri="{FF2B5EF4-FFF2-40B4-BE49-F238E27FC236}">
                <a16:creationId xmlns:a16="http://schemas.microsoft.com/office/drawing/2014/main" id="{494A9B6A-0365-4A23-B6CB-7AC59815A9C9}"/>
              </a:ext>
            </a:extLst>
          </p:cNvPr>
          <p:cNvPicPr/>
          <p:nvPr/>
        </p:nvPicPr>
        <p:blipFill rotWithShape="1">
          <a:blip r:embed="rId15">
            <a:extLst>
              <a:ext uri="{28A0092B-C50C-407E-A947-70E740481C1C}">
                <a14:useLocalDpi xmlns:a14="http://schemas.microsoft.com/office/drawing/2010/main"/>
              </a:ext>
            </a:extLst>
          </a:blip>
          <a:srcRect/>
          <a:stretch/>
        </p:blipFill>
        <p:spPr>
          <a:xfrm>
            <a:off x="2177010" y="6090401"/>
            <a:ext cx="1709419" cy="685938"/>
          </a:xfrm>
          <a:prstGeom prst="roundRect">
            <a:avLst/>
          </a:prstGeom>
        </p:spPr>
      </p:pic>
      <p:pic>
        <p:nvPicPr>
          <p:cNvPr id="67" name="Picture 66">
            <a:extLst>
              <a:ext uri="{FF2B5EF4-FFF2-40B4-BE49-F238E27FC236}">
                <a16:creationId xmlns:a16="http://schemas.microsoft.com/office/drawing/2014/main" id="{48BA429C-2F90-4184-88DD-DC562C412770}"/>
              </a:ext>
            </a:extLst>
          </p:cNvPr>
          <p:cNvPicPr/>
          <p:nvPr/>
        </p:nvPicPr>
        <p:blipFill rotWithShape="1">
          <a:blip r:embed="rId16">
            <a:extLst>
              <a:ext uri="{28A0092B-C50C-407E-A947-70E740481C1C}">
                <a14:useLocalDpi xmlns:a14="http://schemas.microsoft.com/office/drawing/2010/main"/>
              </a:ext>
            </a:extLst>
          </a:blip>
          <a:srcRect/>
          <a:stretch/>
        </p:blipFill>
        <p:spPr>
          <a:xfrm>
            <a:off x="4170001" y="6121173"/>
            <a:ext cx="1397148" cy="624394"/>
          </a:xfrm>
          <a:prstGeom prst="roundRect">
            <a:avLst/>
          </a:prstGeom>
        </p:spPr>
      </p:pic>
    </p:spTree>
    <p:extLst>
      <p:ext uri="{BB962C8B-B14F-4D97-AF65-F5344CB8AC3E}">
        <p14:creationId xmlns:p14="http://schemas.microsoft.com/office/powerpoint/2010/main" val="2109827249"/>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1037</TotalTime>
  <Words>8240</Words>
  <Application>Microsoft Office PowerPoint</Application>
  <PresentationFormat>Widescreen</PresentationFormat>
  <Paragraphs>678</Paragraphs>
  <Slides>93</Slides>
  <Notes>0</Notes>
  <HiddenSlides>0</HiddenSlides>
  <MMClips>8</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93</vt:i4>
      </vt:variant>
    </vt:vector>
  </HeadingPairs>
  <TitlesOfParts>
    <vt:vector size="110" baseType="lpstr">
      <vt:lpstr>&amp;quot</vt:lpstr>
      <vt:lpstr>Arial</vt:lpstr>
      <vt:lpstr>Calibri</vt:lpstr>
      <vt:lpstr>Calibri Light</vt:lpstr>
      <vt:lpstr>Century Gothic</vt:lpstr>
      <vt:lpstr>Comic Sans MS</vt:lpstr>
      <vt:lpstr>Frutiger W01</vt:lpstr>
      <vt:lpstr>Helvetica</vt:lpstr>
      <vt:lpstr>Impact</vt:lpstr>
      <vt:lpstr>Oxygen</vt:lpstr>
      <vt:lpstr>Raavi</vt:lpstr>
      <vt:lpstr>Ravvi</vt:lpstr>
      <vt:lpstr>Segoe UI</vt:lpstr>
      <vt:lpstr>Stencil</vt:lpstr>
      <vt:lpstr>Symbol</vt:lpstr>
      <vt:lpstr>Office Theme</vt:lpstr>
      <vt:lpstr>1_Office Theme</vt:lpstr>
      <vt:lpstr>PowerPoint Presentation</vt:lpstr>
      <vt:lpstr>SUMMARY SECTION</vt:lpstr>
      <vt:lpstr>PowerPoint Presentation</vt:lpstr>
      <vt:lpstr>PowerPoint Presentation</vt:lpstr>
      <vt:lpstr>PowerPoint Presentation</vt:lpstr>
      <vt:lpstr>PowerPoint Presentation</vt:lpstr>
      <vt:lpstr>PowerPoint Presentation</vt:lpstr>
      <vt:lpstr>8 Steps to Sound Sleep</vt:lpstr>
      <vt:lpstr>PowerPoint Presentation</vt:lpstr>
      <vt:lpstr>PowerPoint Presentation</vt:lpstr>
      <vt:lpstr>PowerPoint Presentation</vt:lpstr>
      <vt:lpstr>What is Maslow’s Hierarchy of Needs?  Maslow’s Hierarchy of Needs developed by Abraham Maslow argues that humans have different levels of needs. The needs are tiered as displayed in the image. At the base of the pyramid are basic human needs (food, water, clothing, etc.), and at the top is self-actualization (the finding of purpose).  Each intermediary level builds upon the level below it. In other words, in order for a child’s safety and security needs to be met, their basic human needs need to first have been met. Once basic human needs are met, then relationship needs should be met, then once relationship needs are met, then achievement needs can be met, and finally once all other needs are met, then the need for self-actualization can be met.</vt:lpstr>
      <vt:lpstr>PowerPoint Presentation</vt:lpstr>
      <vt:lpstr>PowerPoint Presentation</vt:lpstr>
      <vt:lpstr>PowerPoint Presentation</vt:lpstr>
      <vt:lpstr>Structure &amp; Routine</vt:lpstr>
      <vt:lpstr>Transitioning between Tasks</vt:lpstr>
      <vt:lpstr>PowerPoint Presentation</vt:lpstr>
      <vt:lpstr>PowerPoint Presentation</vt:lpstr>
      <vt:lpstr>PowerPoint Presentation</vt:lpstr>
      <vt:lpstr>Star Charts</vt:lpstr>
      <vt:lpstr>Some Ideas for Simple Rewards…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How to Deal With Unexpected Change  Acknowledge that change is the new normal Explore your feelings about the change Prepare for it Rely on your support system or create one Give yourself grace as you move forward </vt:lpstr>
      <vt:lpstr>How to Cope when Things Feel Out of Your Control  Imagine what a role model or admired friend would do in the same situation.   Write down your thoughts. Stress can make us think negative thoughts about ourselves.  Talk to others about how you're feeling. </vt:lpstr>
      <vt:lpstr>Helping your child to manage change through COVID-19</vt:lpstr>
      <vt:lpstr>PowerPoint Presentation</vt:lpstr>
      <vt:lpstr>PowerPoint Presentation</vt:lpstr>
      <vt:lpstr>Strategies for Home</vt:lpstr>
      <vt:lpstr>Strategies for School</vt:lpstr>
      <vt:lpstr>Key Contacts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not please </vt:lpstr>
      <vt:lpstr>Take up time</vt:lpstr>
      <vt:lpstr> Don’t lose face   </vt:lpstr>
      <vt:lpstr>Use conditioner</vt:lpstr>
      <vt:lpstr>Nice and nice</vt:lpstr>
      <vt:lpstr>Nice and nasty</vt:lpstr>
      <vt:lpstr>Never say no</vt:lpstr>
      <vt:lpstr>Ear shotting</vt:lpstr>
      <vt:lpstr>Don’t say don’t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Mia Ellis</dc:creator>
  <cp:lastModifiedBy>Barron, Debbie (The Lennox Centre)</cp:lastModifiedBy>
  <cp:revision>67</cp:revision>
  <dcterms:created xsi:type="dcterms:W3CDTF">2020-11-26T13:08:27Z</dcterms:created>
  <dcterms:modified xsi:type="dcterms:W3CDTF">2021-01-12T11:39:12Z</dcterms:modified>
</cp:coreProperties>
</file>