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452" r:id="rId5"/>
    <p:sldId id="450" r:id="rId6"/>
    <p:sldId id="400" r:id="rId7"/>
    <p:sldId id="401" r:id="rId8"/>
    <p:sldId id="454" r:id="rId9"/>
    <p:sldId id="396" r:id="rId10"/>
    <p:sldId id="408" r:id="rId11"/>
    <p:sldId id="410" r:id="rId12"/>
    <p:sldId id="432" r:id="rId13"/>
    <p:sldId id="411" r:id="rId14"/>
    <p:sldId id="445" r:id="rId15"/>
    <p:sldId id="416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FC6627-5729-5949-3BD6-8AF9BBA04833}" name="J LeFevre" initials="JL" userId="S::j.lefevre@pilgrimscross.co.uk::929df99f-6224-4e17-8a50-8bf81664a5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D49B89-0FBB-4FE2-BEF5-C2C9107B15CC}" v="2" dt="2022-10-13T07:14:06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83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48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09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54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57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48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16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3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2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08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03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D6CEA-BD51-4F57-9EF3-8D5B13F08089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10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WWP80rXP4c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m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WWP80rXP4c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092" y="3586742"/>
            <a:ext cx="2030824" cy="267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37" y="115454"/>
            <a:ext cx="1225178" cy="1287383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5537" b="88229"/>
          <a:stretch/>
        </p:blipFill>
        <p:spPr bwMode="auto">
          <a:xfrm>
            <a:off x="146139" y="115454"/>
            <a:ext cx="2818734" cy="74352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483" y="1336267"/>
            <a:ext cx="118458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WHOLE SCHOOL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WORSHIP </a:t>
            </a:r>
            <a:endParaRPr lang="en-US" sz="40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Sit 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quietly and respectfully please…thank you. 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00" y="3275259"/>
            <a:ext cx="3419482" cy="347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0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5214" y="264143"/>
            <a:ext cx="98230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Key Question this week is…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When do you need to be 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courageous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272" y="114948"/>
            <a:ext cx="957001" cy="1005589"/>
          </a:xfrm>
          <a:prstGeom prst="rect">
            <a:avLst/>
          </a:prstGeom>
        </p:spPr>
      </p:pic>
      <p:pic>
        <p:nvPicPr>
          <p:cNvPr id="1026" name="Picture 2" descr="Faderr Wooden Cross, Wall Mounted Wooden Crosses, Catholic Crucifix Jesus  Christ Crosses, Prayer Cross, DIY Cross Ornaments for Wall Decoration  Christian Party Supplies : Amazon.co.uk: Home &amp; Kitc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5" y="68562"/>
            <a:ext cx="980411" cy="9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8089" y="1907546"/>
            <a:ext cx="8427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Physical </a:t>
            </a: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Courage</a:t>
            </a:r>
            <a:r>
              <a:rPr lang="en-GB" sz="2800" dirty="0"/>
              <a:t> – </a:t>
            </a:r>
            <a:r>
              <a:rPr lang="en-GB" sz="2800" dirty="0" smtClean="0"/>
              <a:t>keep going, even when </a:t>
            </a:r>
            <a:r>
              <a:rPr lang="en-GB" sz="2800" dirty="0"/>
              <a:t>you </a:t>
            </a:r>
            <a:r>
              <a:rPr lang="en-GB" sz="2800" dirty="0" smtClean="0"/>
              <a:t>feel tired.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2791" y="2676978"/>
            <a:ext cx="7557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Social </a:t>
            </a: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Courage</a:t>
            </a:r>
            <a:r>
              <a:rPr lang="en-GB" sz="2800" dirty="0"/>
              <a:t> – be yourself and share your </a:t>
            </a:r>
            <a:r>
              <a:rPr lang="en-GB" sz="2800" dirty="0" smtClean="0"/>
              <a:t>ideas. 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28120" y="3508197"/>
            <a:ext cx="876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Moral </a:t>
            </a: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Courage</a:t>
            </a:r>
            <a:r>
              <a:rPr lang="en-GB" sz="2800" dirty="0"/>
              <a:t> – </a:t>
            </a:r>
            <a:r>
              <a:rPr lang="en-GB" sz="2800" dirty="0" smtClean="0"/>
              <a:t>trying to do </a:t>
            </a:r>
            <a:r>
              <a:rPr lang="en-GB" sz="2800" dirty="0"/>
              <a:t>the right </a:t>
            </a:r>
            <a:r>
              <a:rPr lang="en-GB" sz="2800" dirty="0" smtClean="0"/>
              <a:t>thing all of the time.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38337" y="4286663"/>
            <a:ext cx="834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Emotional </a:t>
            </a: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Courage</a:t>
            </a:r>
            <a:r>
              <a:rPr lang="en-GB" sz="2800" dirty="0"/>
              <a:t> – sharing and showing your </a:t>
            </a:r>
            <a:r>
              <a:rPr lang="en-GB" sz="2800" dirty="0" smtClean="0"/>
              <a:t>feelings.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39215" y="5140396"/>
            <a:ext cx="12180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Intellectual </a:t>
            </a: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Courage</a:t>
            </a:r>
            <a:r>
              <a:rPr lang="en-GB" sz="2800" dirty="0"/>
              <a:t> – </a:t>
            </a:r>
            <a:r>
              <a:rPr lang="en-GB" sz="2800" dirty="0" smtClean="0"/>
              <a:t>making mistakes, learning from them and trying </a:t>
            </a:r>
            <a:r>
              <a:rPr lang="en-GB" sz="2800" dirty="0"/>
              <a:t>new </a:t>
            </a:r>
            <a:r>
              <a:rPr lang="en-GB" sz="2800" dirty="0" smtClean="0"/>
              <a:t>things. 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85626" y="5951557"/>
            <a:ext cx="9647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Spiritual </a:t>
            </a: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Courage</a:t>
            </a:r>
            <a:r>
              <a:rPr lang="en-GB" sz="2800" dirty="0"/>
              <a:t> – connecting with others, nature and your </a:t>
            </a:r>
            <a:r>
              <a:rPr lang="en-GB" sz="2800" dirty="0" smtClean="0"/>
              <a:t>faith.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103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89" y="3093965"/>
            <a:ext cx="120673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solidFill>
                  <a:srgbClr val="242424"/>
                </a:solidFill>
                <a:latin typeface="Calibri" panose="020F0502020204030204" pitchFamily="34" charset="0"/>
              </a:rPr>
              <a:t>For the rest of this week – teachers and children</a:t>
            </a:r>
            <a:endParaRPr lang="en-GB" sz="3200" u="sng" dirty="0" smtClean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Showing 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courage </a:t>
            </a:r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through both our actions and our words.</a:t>
            </a:r>
          </a:p>
          <a:p>
            <a:pPr algn="ctr"/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Show 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courage </a:t>
            </a:r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by listening and respecting teacher’s decisions.</a:t>
            </a:r>
          </a:p>
          <a:p>
            <a:pPr algn="ctr"/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Be a 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courageous</a:t>
            </a:r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 role-model in class and throughout the rest of the school.</a:t>
            </a:r>
          </a:p>
          <a:p>
            <a:pPr algn="ctr"/>
            <a:r>
              <a:rPr lang="en-GB" sz="2800" dirty="0">
                <a:solidFill>
                  <a:srgbClr val="242424"/>
                </a:solidFill>
                <a:latin typeface="Calibri" panose="020F0502020204030204" pitchFamily="34" charset="0"/>
              </a:rPr>
              <a:t>W</a:t>
            </a:r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elcome others into my group of friends.</a:t>
            </a:r>
          </a:p>
          <a:p>
            <a:pPr algn="ctr"/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Have the 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courage </a:t>
            </a:r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to provide forgiveness and understanding to those who need it.</a:t>
            </a:r>
          </a:p>
          <a:p>
            <a:pPr algn="ctr"/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Being 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courageous</a:t>
            </a:r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 by learning to think before we speak. </a:t>
            </a:r>
          </a:p>
          <a:p>
            <a:pPr algn="ctr"/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Trying to show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love</a:t>
            </a:r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 and 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courage</a:t>
            </a:r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 to everyone </a:t>
            </a:r>
            <a:r>
              <a:rPr lang="en-GB" sz="2800" b="1" dirty="0" smtClean="0">
                <a:solidFill>
                  <a:srgbClr val="242424"/>
                </a:solidFill>
                <a:latin typeface="Calibri" panose="020F0502020204030204" pitchFamily="34" charset="0"/>
              </a:rPr>
              <a:t>all</a:t>
            </a:r>
            <a:r>
              <a:rPr lang="en-GB" sz="2800" dirty="0" smtClean="0">
                <a:solidFill>
                  <a:srgbClr val="242424"/>
                </a:solidFill>
                <a:latin typeface="Calibri" panose="020F0502020204030204" pitchFamily="34" charset="0"/>
              </a:rPr>
              <a:t> of the time. 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311727" y="143921"/>
            <a:ext cx="1154083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endParaRPr lang="en-GB" sz="3200" dirty="0" smtClean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endParaRPr lang="en-GB" sz="1400" dirty="0"/>
          </a:p>
        </p:txBody>
      </p:sp>
      <p:pic>
        <p:nvPicPr>
          <p:cNvPr id="5" name="Picture 2" descr="Faderr Wooden Cross, Wall Mounted Wooden Crosses, Catholic Crucifix Jesus  Christ Crosses, Prayer Cross, DIY Cross Ornaments for Wall Decoration  Christian Party Supplies : Amazon.co.uk: Home &amp; Kit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7887">
            <a:off x="292971" y="312204"/>
            <a:ext cx="1311040" cy="13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368" y="222680"/>
            <a:ext cx="1604730" cy="1686204"/>
          </a:xfrm>
          <a:prstGeom prst="rect">
            <a:avLst/>
          </a:prstGeom>
        </p:spPr>
      </p:pic>
      <p:pic>
        <p:nvPicPr>
          <p:cNvPr id="7" name="Picture 6" descr="http://www.ihd-wallpapers.com/wp-content/uploads/2014/09/Jesus_christ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40" y="637705"/>
            <a:ext cx="2234234" cy="208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485134" y="1252971"/>
            <a:ext cx="1841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</a:rPr>
              <a:t>W.W.J.D</a:t>
            </a:r>
          </a:p>
          <a:p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</a:rPr>
              <a:t>W.W.J.S</a:t>
            </a:r>
            <a:endParaRPr lang="en-GB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2" descr="John 15:13 - Bible verse - DailyVerses.n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479" y="153667"/>
            <a:ext cx="3525739" cy="22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3345" y="1410109"/>
            <a:ext cx="12399818" cy="52937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1"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Dear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God 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1" algn="ctr"/>
            <a:endParaRPr lang="en-US" sz="4400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1" algn="ctr"/>
            <a:r>
              <a:rPr lang="en-US" sz="4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Help us to have the </a:t>
            </a:r>
            <a:r>
              <a:rPr lang="en-US" sz="4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courage</a:t>
            </a:r>
            <a:r>
              <a:rPr lang="en-US" sz="4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to do what is right, knowing that you are there to love and protect us.</a:t>
            </a:r>
          </a:p>
          <a:p>
            <a:pPr lvl="1" algn="ctr"/>
            <a:endParaRPr lang="en-US" sz="4400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1" algn="ctr"/>
            <a:r>
              <a:rPr lang="en-US" sz="4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Amen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2" t="62126" r="8115" b="26497"/>
          <a:stretch/>
        </p:blipFill>
        <p:spPr bwMode="auto">
          <a:xfrm>
            <a:off x="101599" y="83128"/>
            <a:ext cx="2641602" cy="585142"/>
          </a:xfrm>
          <a:prstGeom prst="rect">
            <a:avLst/>
          </a:prstGeom>
          <a:noFill/>
        </p:spPr>
      </p:pic>
      <p:pic>
        <p:nvPicPr>
          <p:cNvPr id="7170" name="Picture 2" descr="21 Praying Hands Wallpapers - Wallpaperbo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43" y="1028514"/>
            <a:ext cx="2329288" cy="164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4 Ways to Let Your Hands Do the Praying | Guidepos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384" y="253592"/>
            <a:ext cx="2502028" cy="183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D praying hands wallpapers | Peak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8" y="668270"/>
            <a:ext cx="2655737" cy="199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22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386" y="5401576"/>
            <a:ext cx="11903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 smtClean="0">
                <a:solidFill>
                  <a:schemeClr val="accent2"/>
                </a:solidFill>
                <a:latin typeface="Montserrat"/>
              </a:rPr>
              <a:t>Courage</a:t>
            </a:r>
          </a:p>
          <a:p>
            <a:r>
              <a:rPr lang="en-GB" sz="2000" dirty="0" smtClean="0">
                <a:solidFill>
                  <a:srgbClr val="262626"/>
                </a:solidFill>
                <a:latin typeface="Montserrat"/>
              </a:rPr>
              <a:t>The </a:t>
            </a:r>
            <a:r>
              <a:rPr lang="en-GB" sz="2000" dirty="0">
                <a:solidFill>
                  <a:srgbClr val="262626"/>
                </a:solidFill>
                <a:latin typeface="Montserrat"/>
              </a:rPr>
              <a:t>Palestine Red Crescent Society uses a red crescent symbol. </a:t>
            </a:r>
          </a:p>
          <a:p>
            <a:r>
              <a:rPr lang="en-GB" sz="2000" dirty="0">
                <a:solidFill>
                  <a:srgbClr val="262626"/>
                </a:solidFill>
                <a:latin typeface="Montserrat"/>
              </a:rPr>
              <a:t>T</a:t>
            </a:r>
            <a:r>
              <a:rPr lang="en-GB" sz="2000" dirty="0" smtClean="0">
                <a:solidFill>
                  <a:srgbClr val="262626"/>
                </a:solidFill>
                <a:latin typeface="Montserrat"/>
              </a:rPr>
              <a:t>he Red </a:t>
            </a:r>
            <a:r>
              <a:rPr lang="en-GB" sz="2000" dirty="0">
                <a:solidFill>
                  <a:srgbClr val="262626"/>
                </a:solidFill>
                <a:latin typeface="Montserrat"/>
              </a:rPr>
              <a:t>C</a:t>
            </a:r>
            <a:r>
              <a:rPr lang="en-GB" sz="2000" dirty="0" smtClean="0">
                <a:solidFill>
                  <a:srgbClr val="262626"/>
                </a:solidFill>
                <a:latin typeface="Montserrat"/>
              </a:rPr>
              <a:t>ross</a:t>
            </a:r>
            <a:r>
              <a:rPr lang="en-GB" sz="2000" dirty="0">
                <a:solidFill>
                  <a:srgbClr val="262626"/>
                </a:solidFill>
                <a:latin typeface="Montserrat"/>
              </a:rPr>
              <a:t>, </a:t>
            </a:r>
            <a:r>
              <a:rPr lang="en-GB" sz="2000" dirty="0" smtClean="0">
                <a:solidFill>
                  <a:srgbClr val="262626"/>
                </a:solidFill>
                <a:latin typeface="Montserrat"/>
              </a:rPr>
              <a:t>Red </a:t>
            </a:r>
            <a:r>
              <a:rPr lang="en-GB" sz="2000" dirty="0">
                <a:solidFill>
                  <a:srgbClr val="262626"/>
                </a:solidFill>
                <a:latin typeface="Montserrat"/>
              </a:rPr>
              <a:t>C</a:t>
            </a:r>
            <a:r>
              <a:rPr lang="en-GB" sz="2000" dirty="0" smtClean="0">
                <a:solidFill>
                  <a:srgbClr val="262626"/>
                </a:solidFill>
                <a:latin typeface="Montserrat"/>
              </a:rPr>
              <a:t>rescent </a:t>
            </a:r>
            <a:r>
              <a:rPr lang="en-GB" sz="2000" dirty="0">
                <a:solidFill>
                  <a:srgbClr val="262626"/>
                </a:solidFill>
                <a:latin typeface="Montserrat"/>
              </a:rPr>
              <a:t>and </a:t>
            </a:r>
            <a:r>
              <a:rPr lang="en-GB" sz="2000" dirty="0" smtClean="0">
                <a:solidFill>
                  <a:srgbClr val="262626"/>
                </a:solidFill>
                <a:latin typeface="Montserrat"/>
              </a:rPr>
              <a:t>Red </a:t>
            </a:r>
            <a:r>
              <a:rPr lang="en-GB" sz="2000" dirty="0">
                <a:solidFill>
                  <a:srgbClr val="262626"/>
                </a:solidFill>
                <a:latin typeface="Montserrat"/>
              </a:rPr>
              <a:t>C</a:t>
            </a:r>
            <a:r>
              <a:rPr lang="en-GB" sz="2000" dirty="0" smtClean="0">
                <a:solidFill>
                  <a:srgbClr val="262626"/>
                </a:solidFill>
                <a:latin typeface="Montserrat"/>
              </a:rPr>
              <a:t>rystal </a:t>
            </a:r>
            <a:r>
              <a:rPr lang="en-GB" sz="2000" dirty="0">
                <a:solidFill>
                  <a:srgbClr val="262626"/>
                </a:solidFill>
                <a:latin typeface="Montserrat"/>
              </a:rPr>
              <a:t>are </a:t>
            </a:r>
            <a:r>
              <a:rPr lang="en-GB" sz="2000" dirty="0" smtClean="0">
                <a:solidFill>
                  <a:srgbClr val="262626"/>
                </a:solidFill>
                <a:latin typeface="Montserrat"/>
              </a:rPr>
              <a:t>all symbols </a:t>
            </a:r>
            <a:r>
              <a:rPr lang="en-GB" sz="2000" dirty="0">
                <a:solidFill>
                  <a:srgbClr val="262626"/>
                </a:solidFill>
                <a:latin typeface="Montserrat"/>
              </a:rPr>
              <a:t>of protection in armed conflict. </a:t>
            </a:r>
          </a:p>
          <a:p>
            <a:r>
              <a:rPr lang="en-GB" sz="2000" dirty="0">
                <a:solidFill>
                  <a:srgbClr val="262626"/>
                </a:solidFill>
                <a:latin typeface="Montserrat"/>
              </a:rPr>
              <a:t>These people aren’t part of a conflict – they’re simply there to help anyone who needs it. </a:t>
            </a:r>
            <a:endParaRPr lang="en-GB" sz="2000" b="0" i="0" dirty="0">
              <a:solidFill>
                <a:srgbClr val="262626"/>
              </a:solidFill>
              <a:effectLst/>
              <a:latin typeface="Montserrat"/>
            </a:endParaRPr>
          </a:p>
        </p:txBody>
      </p:sp>
      <p:pic>
        <p:nvPicPr>
          <p:cNvPr id="1028" name="Picture 4" descr="What's happening in Gaza? A desperate humanitarian cri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918" y="2781837"/>
            <a:ext cx="4967891" cy="279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verview - Palestine Red Crescent Soci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16" y="2909388"/>
            <a:ext cx="3761654" cy="215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7" y="156264"/>
            <a:ext cx="2569666" cy="320705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10" y="189088"/>
            <a:ext cx="5489843" cy="225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6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999" y="4489956"/>
            <a:ext cx="8306088" cy="1740692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We light these candles to remind us…</a:t>
            </a:r>
            <a:br>
              <a:rPr lang="en-GB" sz="3600" dirty="0"/>
            </a:br>
            <a:r>
              <a:rPr lang="en-GB" b="1" dirty="0"/>
              <a:t>of the Father who </a:t>
            </a:r>
            <a:r>
              <a:rPr lang="en-GB" b="1" dirty="0">
                <a:solidFill>
                  <a:srgbClr val="FF0000"/>
                </a:solidFill>
              </a:rPr>
              <a:t>Love</a:t>
            </a:r>
            <a:r>
              <a:rPr lang="en-GB" b="1" dirty="0"/>
              <a:t>s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/>
              <a:t>us, through the Son, who had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Courage </a:t>
            </a:r>
            <a:r>
              <a:rPr lang="en-GB" b="1" dirty="0"/>
              <a:t>for us and the Holy Spirit, who we </a:t>
            </a:r>
            <a:r>
              <a:rPr lang="en-GB" b="1" dirty="0">
                <a:solidFill>
                  <a:srgbClr val="0070C0"/>
                </a:solidFill>
              </a:rPr>
              <a:t>Trust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/>
              <a:t>in.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4900" b="1" dirty="0" smtClean="0"/>
              <a:t>Amen</a:t>
            </a:r>
            <a:r>
              <a:rPr lang="en-GB" sz="4900" b="1" dirty="0"/>
              <a:t>.</a:t>
            </a:r>
            <a:endParaRPr lang="en-GB" sz="4900" dirty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188" y="2766189"/>
            <a:ext cx="2425288" cy="319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5537" b="88229"/>
          <a:stretch/>
        </p:blipFill>
        <p:spPr bwMode="auto">
          <a:xfrm>
            <a:off x="146139" y="115454"/>
            <a:ext cx="2818734" cy="74352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242" y="487217"/>
            <a:ext cx="1683179" cy="176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0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507"/>
            <a:ext cx="10515600" cy="1325563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7030A0"/>
                </a:solidFill>
              </a:rPr>
              <a:t>School Vision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023" y="2335312"/>
            <a:ext cx="119799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4000" dirty="0" smtClean="0">
                <a:latin typeface="Arial" panose="020B0604020202020204" pitchFamily="34" charset="0"/>
              </a:rPr>
              <a:t>“</a:t>
            </a:r>
            <a:r>
              <a:rPr lang="en-GB" sz="4000" u="sng" dirty="0" smtClean="0">
                <a:latin typeface="Arial" panose="020B0604020202020204" pitchFamily="34" charset="0"/>
              </a:rPr>
              <a:t>At </a:t>
            </a:r>
            <a:r>
              <a:rPr lang="en-GB" sz="4000" dirty="0">
                <a:latin typeface="Arial" panose="020B0604020202020204" pitchFamily="34" charset="0"/>
              </a:rPr>
              <a:t>Pilgrims' Cross CE (A) Primary School</a:t>
            </a:r>
          </a:p>
          <a:p>
            <a:pPr algn="ctr" fontAlgn="t"/>
            <a:r>
              <a:rPr lang="en-GB" sz="4000" dirty="0">
                <a:latin typeface="Arial" panose="020B0604020202020204" pitchFamily="34" charset="0"/>
              </a:rPr>
              <a:t> </a:t>
            </a:r>
            <a:r>
              <a:rPr lang="en-GB" sz="4000" b="1" u="sng" dirty="0">
                <a:latin typeface="Arial" panose="020B0604020202020204" pitchFamily="34" charset="0"/>
              </a:rPr>
              <a:t>we </a:t>
            </a:r>
            <a:r>
              <a:rPr lang="en-GB" sz="4000" b="1" u="sng" dirty="0" smtClean="0">
                <a:latin typeface="Arial" panose="020B0604020202020204" pitchFamily="34" charset="0"/>
              </a:rPr>
              <a:t>are</a:t>
            </a:r>
            <a:r>
              <a:rPr lang="en-GB" sz="4000" dirty="0" smtClean="0">
                <a:latin typeface="Arial" panose="020B0604020202020204" pitchFamily="34" charset="0"/>
              </a:rPr>
              <a:t> 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</a:rPr>
              <a:t>LOVING,</a:t>
            </a:r>
            <a:r>
              <a:rPr lang="en-GB" sz="4000" dirty="0">
                <a:latin typeface="Arial" panose="020B0604020202020204" pitchFamily="34" charset="0"/>
              </a:rPr>
              <a:t> </a:t>
            </a:r>
            <a:r>
              <a:rPr lang="en-GB" sz="4000" b="1" dirty="0">
                <a:solidFill>
                  <a:schemeClr val="accent2"/>
                </a:solidFill>
                <a:latin typeface="Arial" panose="020B0604020202020204" pitchFamily="34" charset="0"/>
              </a:rPr>
              <a:t>COURAGEOUS</a:t>
            </a:r>
            <a:r>
              <a:rPr lang="en-GB" sz="4000" dirty="0">
                <a:latin typeface="Arial" panose="020B0604020202020204" pitchFamily="34" charset="0"/>
              </a:rPr>
              <a:t> and </a:t>
            </a:r>
          </a:p>
          <a:p>
            <a:pPr algn="ctr" fontAlgn="t"/>
            <a:r>
              <a:rPr lang="en-GB" sz="4000" b="1" dirty="0">
                <a:solidFill>
                  <a:schemeClr val="accent5"/>
                </a:solidFill>
                <a:latin typeface="Arial" panose="020B0604020202020204" pitchFamily="34" charset="0"/>
              </a:rPr>
              <a:t>TRUSTWORTHY </a:t>
            </a:r>
            <a:r>
              <a:rPr lang="en-GB" sz="4000" dirty="0">
                <a:latin typeface="Arial" panose="020B0604020202020204" pitchFamily="34" charset="0"/>
              </a:rPr>
              <a:t>so </a:t>
            </a:r>
            <a:r>
              <a:rPr lang="en-GB" sz="4000" dirty="0" smtClean="0">
                <a:latin typeface="Arial" panose="020B0604020202020204" pitchFamily="34" charset="0"/>
              </a:rPr>
              <a:t>that we can </a:t>
            </a:r>
            <a:r>
              <a:rPr lang="en-GB" sz="4000" dirty="0">
                <a:latin typeface="Arial" panose="020B0604020202020204" pitchFamily="34" charset="0"/>
              </a:rPr>
              <a:t>become TALENTED ROLE MODELS and</a:t>
            </a:r>
          </a:p>
          <a:p>
            <a:pPr algn="ctr" fontAlgn="t"/>
            <a:r>
              <a:rPr lang="en-GB" sz="4000" b="1" u="sng" dirty="0">
                <a:latin typeface="Arial" panose="020B0604020202020204" pitchFamily="34" charset="0"/>
              </a:rPr>
              <a:t>MAKE A POSITIVE DIFFERENCE</a:t>
            </a:r>
            <a:endParaRPr lang="en-GB" sz="4000" b="1" dirty="0">
              <a:latin typeface="Arial" panose="020B0604020202020204" pitchFamily="34" charset="0"/>
            </a:endParaRPr>
          </a:p>
          <a:p>
            <a:pPr algn="ctr" fontAlgn="t"/>
            <a:r>
              <a:rPr lang="en-GB" sz="4000" dirty="0">
                <a:latin typeface="Arial" panose="020B0604020202020204" pitchFamily="34" charset="0"/>
              </a:rPr>
              <a:t>in God's world."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4" t="16617" r="11630" b="72992"/>
          <a:stretch/>
        </p:blipFill>
        <p:spPr bwMode="auto">
          <a:xfrm>
            <a:off x="101211" y="120075"/>
            <a:ext cx="2550694" cy="64109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159" y="200521"/>
            <a:ext cx="2031641" cy="21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8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.telegraph.co.uk/multimedia/archive/02387/world-war-history-_238776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04" y="555974"/>
            <a:ext cx="9325113" cy="58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1255967">
            <a:off x="170143" y="2457766"/>
            <a:ext cx="2544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Sad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353834">
            <a:off x="9296144" y="3090162"/>
            <a:ext cx="2544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Why?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1255967">
            <a:off x="1093668" y="4478935"/>
            <a:ext cx="38613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Bravery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353834">
            <a:off x="9395165" y="684000"/>
            <a:ext cx="2544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Mud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353834">
            <a:off x="8301819" y="4147177"/>
            <a:ext cx="34331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cold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353834">
            <a:off x="7369175" y="1826306"/>
            <a:ext cx="2544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Help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1255967">
            <a:off x="176460" y="1016814"/>
            <a:ext cx="3637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Courage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1255967">
            <a:off x="72672" y="5565563"/>
            <a:ext cx="46358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Teamwork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353834">
            <a:off x="7707648" y="5461460"/>
            <a:ext cx="42490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Saving a friend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353834">
            <a:off x="5880656" y="484090"/>
            <a:ext cx="2544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Worry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1255967">
            <a:off x="-488334" y="3563943"/>
            <a:ext cx="38613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Scared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94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747" y="353759"/>
            <a:ext cx="118989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D5AA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Western Front</a:t>
            </a:r>
          </a:p>
          <a:p>
            <a:r>
              <a:rPr lang="en-GB" sz="2400" dirty="0">
                <a:solidFill>
                  <a:srgbClr val="3535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During WW1, much of the fighting took place in Western Europe. The countryside was blasted, bombed and fought over repeatedly. Previously beautiful landscapes turned to mud; bleak and barren scenes where little or nothing could grow.</a:t>
            </a:r>
            <a:endParaRPr lang="en-GB" sz="2400" b="0" i="0" dirty="0">
              <a:solidFill>
                <a:srgbClr val="35353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95" y="2010484"/>
            <a:ext cx="7852189" cy="473510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4" t="16617" r="11630" b="72992"/>
          <a:stretch/>
        </p:blipFill>
        <p:spPr bwMode="auto">
          <a:xfrm>
            <a:off x="9878258" y="136839"/>
            <a:ext cx="1762758" cy="433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250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930" y="125160"/>
            <a:ext cx="113450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0D5AA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Fields of Poppies</a:t>
            </a:r>
          </a:p>
          <a:p>
            <a:r>
              <a:rPr lang="en-GB" sz="2400" dirty="0">
                <a:solidFill>
                  <a:srgbClr val="3535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There was a notable and striking exception to the bleakness - the bright red Flanders poppies. These resilient flowers flourished in the middle of so much chaos and destruction, growing in the thousands upon thousands.</a:t>
            </a:r>
            <a:endParaRPr lang="en-GB" sz="2400" b="0" i="0" dirty="0">
              <a:solidFill>
                <a:srgbClr val="35353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2" name="Picture 4" descr="The Iconic Poppy!. A symbolic remembrance of the First… | by Freda Savahl |  ILLUMINATION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278" y="1694820"/>
            <a:ext cx="7794383" cy="50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4" t="16617" r="11630" b="72992"/>
          <a:stretch/>
        </p:blipFill>
        <p:spPr bwMode="auto">
          <a:xfrm>
            <a:off x="10282703" y="106755"/>
            <a:ext cx="1762758" cy="433840"/>
          </a:xfrm>
          <a:prstGeom prst="rect">
            <a:avLst/>
          </a:prstGeom>
          <a:noFill/>
        </p:spPr>
      </p:pic>
      <p:pic>
        <p:nvPicPr>
          <p:cNvPr id="6" name="Picture 2" descr="Doomed Doctor wrote 'In Flanders Fields,' the poem of World War I - World  War I Centenn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0" y="2698542"/>
            <a:ext cx="2877966" cy="203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4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29" y="627278"/>
            <a:ext cx="5346772" cy="543941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94" y="887747"/>
            <a:ext cx="5506606" cy="214913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291" y="3297346"/>
            <a:ext cx="2969140" cy="224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ohn 15:13 - Bible verse - DailyVerses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2" y="304578"/>
            <a:ext cx="11756465" cy="615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ihd-wallpapers.com/wp-content/uploads/2014/09/Jesus_christ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30" y="177566"/>
            <a:ext cx="1856506" cy="173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3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030ea9-4e3f-4707-afa4-436ac6319b5c">
      <Terms xmlns="http://schemas.microsoft.com/office/infopath/2007/PartnerControls"/>
    </lcf76f155ced4ddcb4097134ff3c332f>
    <TaxCatchAll xmlns="0740d00f-7169-4f9f-8e51-d7cfe47df07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9D9625A5E534187139E28AD0D3AF5" ma:contentTypeVersion="16" ma:contentTypeDescription="Create a new document." ma:contentTypeScope="" ma:versionID="00dfa3dc8ae98e10c61659e7a017824b">
  <xsd:schema xmlns:xsd="http://www.w3.org/2001/XMLSchema" xmlns:xs="http://www.w3.org/2001/XMLSchema" xmlns:p="http://schemas.microsoft.com/office/2006/metadata/properties" xmlns:ns2="0740d00f-7169-4f9f-8e51-d7cfe47df07a" xmlns:ns3="8c030ea9-4e3f-4707-afa4-436ac6319b5c" targetNamespace="http://schemas.microsoft.com/office/2006/metadata/properties" ma:root="true" ma:fieldsID="d1d0ca138d84681baf23a66458a2d646" ns2:_="" ns3:_="">
    <xsd:import namespace="0740d00f-7169-4f9f-8e51-d7cfe47df07a"/>
    <xsd:import namespace="8c030ea9-4e3f-4707-afa4-436ac6319b5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0d00f-7169-4f9f-8e51-d7cfe47df0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1d5fcf7-ac91-437f-8fd7-372124858a6e}" ma:internalName="TaxCatchAll" ma:showField="CatchAllData" ma:web="0740d00f-7169-4f9f-8e51-d7cfe47df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030ea9-4e3f-4707-afa4-436ac6319b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03c6a5f-2399-4602-b019-b475eac661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938AF5-A228-40F6-8E95-1E8F746E94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4C2B7F-81E3-4792-9C60-3EF2EDF40D48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0740d00f-7169-4f9f-8e51-d7cfe47df07a"/>
    <ds:schemaRef ds:uri="http://purl.org/dc/elements/1.1/"/>
    <ds:schemaRef ds:uri="http://schemas.microsoft.com/office/2006/metadata/properties"/>
    <ds:schemaRef ds:uri="8c030ea9-4e3f-4707-afa4-436ac6319b5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B0FAF5-378B-47DF-A830-B198B9D76686}">
  <ds:schemaRefs>
    <ds:schemaRef ds:uri="0740d00f-7169-4f9f-8e51-d7cfe47df07a"/>
    <ds:schemaRef ds:uri="8c030ea9-4e3f-4707-afa4-436ac6319b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451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Montserrat</vt:lpstr>
      <vt:lpstr>Office Theme</vt:lpstr>
      <vt:lpstr>PowerPoint Presentation</vt:lpstr>
      <vt:lpstr>PowerPoint Presentation</vt:lpstr>
      <vt:lpstr>  We light these candles to remind us… of the Father who Loves us, through the Son, who had Courage for us and the Holy Spirit, who we Trust in.  Amen.</vt:lpstr>
      <vt:lpstr>School 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Pilgrims' Cross 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CHarris</dc:creator>
  <cp:lastModifiedBy>ROSMOND</cp:lastModifiedBy>
  <cp:revision>67</cp:revision>
  <cp:lastPrinted>2023-11-06T18:25:59Z</cp:lastPrinted>
  <dcterms:created xsi:type="dcterms:W3CDTF">2019-04-28T16:44:40Z</dcterms:created>
  <dcterms:modified xsi:type="dcterms:W3CDTF">2023-11-12T12:32:35Z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0x0101001FA9D9625A5E534187139E28AD0D3AF5</vt:lpwstr>
  </property>
  <property fmtid="{D5CDD505-2E9C-101B-9397-08002B2CF9AE}" pid="3" name="MediaServiceImageTags">
    <vt:lpwstr/>
  </property>
</Properties>
</file>