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69" r:id="rId5"/>
    <p:sldId id="555" r:id="rId6"/>
    <p:sldId id="334" r:id="rId7"/>
    <p:sldId id="460" r:id="rId8"/>
    <p:sldId id="389" r:id="rId9"/>
    <p:sldId id="584" r:id="rId10"/>
    <p:sldId id="585" r:id="rId11"/>
    <p:sldId id="564" r:id="rId12"/>
    <p:sldId id="680" r:id="rId13"/>
    <p:sldId id="668" r:id="rId14"/>
    <p:sldId id="686" r:id="rId15"/>
    <p:sldId id="746" r:id="rId16"/>
    <p:sldId id="693" r:id="rId17"/>
    <p:sldId id="667" r:id="rId18"/>
    <p:sldId id="399" r:id="rId19"/>
    <p:sldId id="400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6FC6627-5729-5949-3BD6-8AF9BBA04833}" name="J LeFevre" initials="JL" userId="S::j.lefevre@pilgrimscross.co.uk::929df99f-6224-4e17-8a50-8bf81664a5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49B89-0FBB-4FE2-BEF5-C2C9107B15CC}" v="2" dt="2022-10-13T07:14:0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83"/>
  </p:normalViewPr>
  <p:slideViewPr>
    <p:cSldViewPr snapToGrid="0">
      <p:cViewPr varScale="1">
        <p:scale>
          <a:sx n="115" d="100"/>
          <a:sy n="115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6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9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7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48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8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2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8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6CEA-BD51-4F57-9EF3-8D5B13F08089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910A-4159-45B1-A04D-3CE58D22D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0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P80rXP4c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tmp"/><Relationship Id="rId12" Type="http://schemas.openxmlformats.org/officeDocument/2006/relationships/image" Target="../media/image34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tmp"/><Relationship Id="rId11" Type="http://schemas.openxmlformats.org/officeDocument/2006/relationships/image" Target="../media/image33.tmp"/><Relationship Id="rId5" Type="http://schemas.openxmlformats.org/officeDocument/2006/relationships/image" Target="../media/image27.tmp"/><Relationship Id="rId10" Type="http://schemas.openxmlformats.org/officeDocument/2006/relationships/image" Target="../media/image32.tmp"/><Relationship Id="rId4" Type="http://schemas.openxmlformats.org/officeDocument/2006/relationships/image" Target="../media/image26.png"/><Relationship Id="rId9" Type="http://schemas.openxmlformats.org/officeDocument/2006/relationships/image" Target="../media/image31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mp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WP80rXP4c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323" y="7937"/>
            <a:ext cx="11006011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Monday 3</a:t>
            </a:r>
            <a:r>
              <a:rPr lang="en-US" sz="3200" b="1" cap="none" spc="0" baseline="30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rd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June – </a:t>
            </a:r>
            <a:r>
              <a:rPr lang="en-US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WHOLE SCHOOL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WORSHIP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AutoShape 4" descr="data:image/jpg;base64,%20/9j/4AAQSkZJRgABAQEAYABgAAD/2wBDAAUDBAQEAwUEBAQFBQUGBwwIBwcHBw8LCwkMEQ8SEhEPERETFhwXExQaFRERGCEYGh0dHx8fExciJCIeJBweHx7/2wBDAQUFBQcGBw4ICA4eFBEUHh4eHh4eHh4eHh4eHh4eHh4eHh4eHh4eHh4eHh4eHh4eHh4eHh4eHh4eHh4eHh4eHh7/wAARCADhAO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tqKKK/Ej7gKKKKACiiigAooooAKKKKACiiigAooooAKKKKACiiigAooooAKKKKACiiigAooooAKKKKACiiigAooooAK6Pwl4Q1LxErTxOlraK20zyAnce4Ud8fUD3rnK998Gwx2vg/SkjUAfY43OO7MoZj+JJNe7kGW08fXaq/DFX9TgzDEyoU1ybs4yT4Vt5f7vXAZP9q14P/j3H61w/iLRb7QdQNlfoobG5HQ5SRfUH+nWu7+G/i7Wda8SSWuoTpJBLA0iII1XyyCMAEDJGCeue1TfG6JDpWmzlR5i3DRg+xUk/+givQxeAy/E5fLGYOLjy9766+r73/M5qOIxFPEKjWd7nllFFFfJHsHR+HvCN1rVjHdQalp0PmMVWKWQh8g46AVat/AepzX9/Z/bbBGsdnmuzMFwy7hjjsOuak+E9hHNr82q3G1bfToTIznoGIIH5DefwFbXgmeTxBp3jCaSRIWvlIDSnCxhkcLk+ijH5V9NgcDha9KlzU3zS5uu6jHfyvI8yvXqwlO0tFbptd/5HOw+Cb+bWhpcOo6dLIbY3HmJIzIFDBccDrzVfxD4R1PRdPXUJJrS6tSwQyWzltpPAzkDvxxnmui+F9h/Znju/sftEFz5dkf3sDZRstGeD+OKsXlqvhzwPBod/cW7Xt1fxyRxxMWG3zUYnkDjC9fU4qo5Zh6mFlVcHF+9re9nGyS87u4niqkaqipX26bp7v5GLF8O9Ze2UtdWEd20fmLaNId+PfjGe3pnvXISo8UrxSKUkRirqeqkHBBr1bUP+S06d/wBeZ/8AQZa858U/8jRq3/X9P/6MauTNcFQoQ5qSatJxet72Sd/Lc1wlepUdpvdJmbRRRXhHeFFFFABRRRQAUUUUAFFFFABRRRQAUUUUAFFFFABRRRQAV19j8Qtds9PgsYrfTTFBEsSlonLFVGBn5+vHpXIVreFdBu/EGqLZ23yRrhp5iMiNfX3J7Dv9ASOzBVsTCpy4ZtSlpp1Ma8KUo3qrRHRfBeymfxBPeKh8i3tjGXP95iMD8gT/APrra+N00Y03TbbP7xp2kA9lXB/9CFdWq6P4R8Pdreztxkk8tIx/9CYn/OK8Y8Va5ceINYkv5xsTGyGLORGg6D69yfU/SvqMeqeVZX9SbvOWr8tfy0su+55WH5sXivbJWijJooor4s9s9L8Maa03wyltLC8s4LzUnYytPLt2pu2kcAnlV/8AHjTfBmlvaad4q0Ga8svtEkKwrIJf3ZLxNg5xnA3DPHrXnj2V0tmt81nOLVjtWcxHyyc4wGxjqD+VTHR9U89bf+yb7zmQusf2Z9xUdSBjOORz7171PMknSaou8I8u71TTXbS7d7nBLDXUlz7u+3mvPod78PtJk8PeMJIb28spPM092V4ZcqP3iDBJA54qpqtzFq3w+0nVWdXvNInVJV3DeyAhTj3IEbfnXDrY3TW8062U7QwHE0giJWM+jHGB+NSTaZqENzFbzaddxzy/6qN4GDv/ALoIyfwqVmUo0HRhStDXrfVtWe3RrTvsN4ZOpzylrp+F7/emesy21rdeMLTxjHq1h/ZkVoVYmTDZw4+g+93OeMYryjW7mO81q/vIc+XPcyypkYO1nJH6GmW+mX1xevawafcy3SZ3xrCS6Y9RjI/GlfTdRS+Fi2n3YuyMrB5LeYRgnIXGTwD+VZY/HVMXBWp8qcm3u7ydl8ttisPQjRfxX0t8v66lWir02j6xCqtNpOoRBmCKXtnXLE4AGR1J6CkudI1a2haa50nUIYl5Z5LZ1UfUkYFea6NRbxf3HVzx7lKiiisigooooAKKKKACiiigAooooAKKKKACiiigAooooAK9y+HGlxaZ4UsyqjzrpBcStjklhkD8BgfhXhp6Gvobw5/yL2m/9ekX/oAr63hGlGWIqTa1S/P/AIY8jOJNU4ruzxrx14juPEGrOd5FlA5W2jB4x03n1J/Qceueer18fDPw+Bj7RqP/AH9X/wCJrlPiN4W03w7bWcljJcu0zsrea4PAA6YArjzLJ8fFTxWIafV6m2GxmHbjSpnF0UUV88eid+9nd3vwZsIbK1muZftTnZEhdsebJzgV2JBXx5pgIII0mXIP+/HXIrqF7pvwcsLmwuZLab7S6706482TiuteT/ivtLLsNz6VLjPc70P9DX6BgeTkp2vfloX7bux89X5ry7XmcZpX/Ih+Mf8Ar4f+YrtfFGnrc6poOoR4MlleKsnsjjH/AKEF/M1yEFrdWPgLxcb23ltvMuW2eahXdyACM9Rk9a62PUFj+Ib6XLgpcabFKgP99Hfp74Of+A08CoKnGnVW6h9/PUa/FIK7fM5R6X/KKZiNcTaf4e8ZahZN5N2NVdBKo+YD92B/6E351W0XXE1nxP4UWWG6F9bRzJcSzRBRITCc4PfkHsOtWZknm8M+MYbON5bgau7qiLubgxHp36H8qvtJeTav4Im1BWW7eOdpgy7SHNvzkdue1Ryzc4Wk1FOOltH++9dHt0HePK7rXX1+D8jl9cvvEX/CbW9pfSXi6c+sR+Qske1GCzDG045wMd67e2m1KTxxqVncCVtJFmhUPH+73nGcNj03ZGa4TXG16bx3bm+iv2sIdYQW7yQsI1BmGNrYx0A712niOWbVrTxFoUEsiXUEKSxCNtpZSudnHUEqwPs1LA1Hz1pc0m1LRPd2jJ8vpvYdeKtBWWq1t01WvqeJp9wY6YpaAcgEdKK+CWx74UUUUAFFFFABRRRQAUUUUAFFFFABRRRQAUUUUAFaEet61HGsces6kiKAqqt3IAAOgAzxWfRVwqSh8LsJxUt0aX9va9/0HNU/8DJP8ar3uoaheqq3t/d3QU5UTTM4U+2TxVWiqlWqSVnJ/eJQitUgooorIouPqmoSaQmktdMbFGLrDgYBJJznGepPfvU11rmsXV3b3k+oTNcWwxBIMKyD2wBWbRWvt6trcz6dX02+7p26Eezh2/p7mprHiDWtXtxb6lqMtxCDnYVVQT7hQM/jTZdd1eXVYdVkv5GvYV2RzbVyq88dMfxN+dZtFVLE1pS5pTbenV9Nvu6dgVKCVlFfcalj4g1qxvri9tNRliuLk7pmAUhz6lSMdz270p8Ra41xb3DalM0ts7vC7BSUL53Hkd8n6dqyqKFiq6VlN29X3v8Anr66i9lTvflX3GzeeKfEF4iJc6pLIsciyoCiDDqcqeB2IqNPEWtpqkmppqMovJI/LeXauSvHGMY7DtWVRTeLxDfM6kr+r/zBUaaVuVfcKzFmLN1JyeMUlFFc5oFFFFABRRRQAUUUUAFFFFABRRRQAUUUUAFFFFABRRRQAUUUUAFFFFABRRRQAUV0Phjwhq/iC2kubPyIYEYqJJ2IDt3AwCT9ayNVsLrS9RmsLxAk8LYYA5HIyCD6EEGuieFrQpRqyi1F7MzjVhKTgnqirRRXTeH/AATrWtab/aFv9mhhbPl+c5UyY7gAHjryf/r0sPhquIlyUotvyHUqwprmm7I5mipbq3mtbqW1uIzHNE5SRT2YHBqKsWmnZlp3Ciup0zwH4g1DSU1GFbZFkXfHFJIVkcdj0wM9sn8q5dlZWKspVgcEEcg1vWwtahGMqkWlLa/UzhVhNtRd7CUUUVzmgUUUUAFFFFABRRRQAUUUUAFFFFABRRRQAUUUUAFFFFABRRRQAVJbQy3NzFbQrulmdY4x6sxwP1NR10Hw6iWbxvpaMAQJGf8AFY2YfqBW2Gpe2rQp/wAzS+92Iqz5ISl2R7JaQ2fh3w6sWdtrYwEs2OSFGWb6nk/U14PrOoT6tqtzqVz/AK2d9xA6KOgUfQAD8K9f+K07w+CrpUJBleOMn23An+WPxrxSvqOK6/LUp4WOkYq/6L7kvxPLymneMqr3bLuiWEmqaxaadGSDcShCR1VerH8ACfwr3XV7y18PeHJrlY1WCzhCxRjgcYVF/PAry34QwrL4yVmHMNtJIv1yq/yY11fxonePw3awqSBLdjd7gKxx+eD+Fa5G1hMsrYtfFsvlt+LIx377FQovY8pu7ia7upbq4ffNM5kkb1YnJrU8F6SNa8S2ljIuYS3mTf7i8kfjwPxrGrv/AIJwq2s6hcEfNHbqg+jNk/8AoIr53K6CxWNp0563evnbV/fY9HFVPZUJSj0R3fjXWBoPhye8j2ibiK3BHG89OPbk49BXgzMzMWZizE5JJ5J9a9L+N87hdJtQfkYyyEe42gf+hH868zr0+KMVKrjXS6QS+9q7/T7jlyqko0Ofqwooor5s9MKKKKACiiigAooooAKKKKACiiigAooooAKKKKACiiigAooooAK1PCd+mmeJdPvpDtjimHmMeysCrH8ASay6K0pVJUpxqR3TT+4mcVKLi+p75410t9Z8MXljDgzMoeLnGXUhgPxxj8a8EYMrFWUqwJBUjBBHUEV6v8LPFQvrdNDvn/0qBP3Dk/61B2/3gPzHPY1Q+LvhyOMDxBZxhcsEu1A4JPCv+eAfqPevsM6oQzPCxzDD9FaS8v8AgX+7U8bA1JYWq8PU67f15nNfDa/TT/GNm8jBY5827E9t33f/AB4LXpXxN0mXVvC0gt0Lz2ri4RQOWwCGA/4CTx3IFeI17P8ADjxSNcsfsd22NRtkG8/89V6bx79M+596w4exNKtRqZfWdue9vu/PqjTMaU4TjiIdNzxgcjI6V2fwgv0tPFLWsjALeQlF/wB9fmH6Bv0qb4r+HI9Nvk1ayjCWt25EqAcJL1yPZuT9QfWuJhlkgmjmhkaOWNg6OvVWByCPxrxuWrlOOXOtYP71/wAFHbeOLoO3U9a+MOkyXuhQ6hCpd7FmZwP+ebAbj+BCn6ZryKvdPA/iOHxJpRZ1VLyEBbmLtk9GH+yef1HvXmvxJ8OpoOsLJaptsbvLxKOkbD7yfTkEexx2r2uIcHGvFZjQd4ytf8k/0fZnDl1Z028NU0a2/r8TlaKKK+RPYCiiigAooooAKKKKACiiigAooooAKKKKACiiigAooooAKKQugOCyg+5pPMj/AL6/nS5l3Cw6im+ZH/fX86PMj/vr+dHNHuOxa028k0/ULe+hJD28iyDHfB6fj0/GvfPFFul34c1K3k6PayD6HacH8DzXz7b3EcNxFMfLkCOrFGPDYOcH2NdjqPxK1K80+4s2tbGMTxNGXUtlQwxkc9ea+kyPNcNhKNanXlpLZfJ3+/Q8zHYWpWnCUFscYOgrY8F3ktj4s0yaIkFrlImHqrnaf0NYvmR/31/OrWk6gun6nbXyrDM1vIJFR2+UsOmcehwfwrwMNWVOrCfNazTv8zvqR5oONtz2z4j26XHgrUlf+CMSKfQqwP8ASvC663XviFqGr6TPpstvZQxzgKzoTuAyD3PfGK5DzI/76/nXscQZjhsbiI1KL0St26s48uw9ShTcZ9zqvhddy2vjSzjQnZch4ZB6jaWH6qK7z4v26S+D2mb70FxG6n3J2n9Grynw7rH9i6tFqUMcE0sQbYsjHAJGM8exP51seJ/HV9r+mf2fcQ2kMZkVyYycnHQcn/OK2wGa4alllXDVJe9K9l6pW/HUivhak8VCrFaK1zmaKb5kf99fzo8yP++v5185zR7np2HUU3zI/wC+v506hNPYQUUUUwCiiigAooooAKKKKACiiigAooooAKKKKAPa/hVcRz+C7VVChoXkjcAd9xI/HBFdVXlXwY1QQ6ldaRI2FuV86IH++v3h9SuD/wABr1Wv1bIsSsRgKbW6Vn8tPy1Pk8fTdOvLz1+8KKKK9c4wooooAKKKKACiiigAooooAKKKKAAkAZPAr5y1O4S71O7uo1CpPPJIoAwAGYkD9a9q+I2qjSvCl0yttmuB9ni9csOT+C7j+FeG18HxfiVKpTorpdv57fke/k9NqMp9wooor449kKKKKACiiigAooooAKKKKACiiigAooooAnsLqexvYby1fZNA4dD7j19vWvf/AA9qtvrWkQajbH5ZF+Zc8o3dT7g/418810ngPxPJ4d1EiXdJYTkCeMclT2dR6jv6j6CvoOH82WBrOFR+5Lfyff8Az/4B52YYT28OaPxI9xoqO1uIbq2jubaVJYZFDI6nIYHvUlfpiaauj5hqwUUUUwCiiigAooooAKKKKACiivO/ih4uWGKXQtMlzOw23Uqn/VjugP8AePf0HHXpx4/HUsFRdWp8l3fY2w9CVeahE5f4leIF1zXfLtpN1laZjiIPDt/E/wBOAB7DPeuWoor8mxWJnia0q1Td/wBfgfXUqcaUFCOyCiiiuc0CiiigAooooAKKKKACiiigAooooAKKKKACiiigDo/Bni298OzeXg3Ng7ZkgJ+6e7Iex9uh/WvYtC1nTtbtBc6dcLKoxvXo6H0Ydq+eqnsbu6sbpbqyuJLedejxtg/T3Ht0r6DKeIK2BSpz96HbqvT/AC/I8/F5fCv70dJH0dRXlug/E65iVYtasxcAf8trfCv+Kng/gR9K9H0bUrXVtNh1CyZnglztLKVPBIPB9wa+8wOa4XHaUZa9uv8AXoeBXwlWh8a07luiiivROYKKKKACmTSxwxNNNIkcaDLO7YCj1JNcb4t+IFto97Pp1rYy3F3CQrs5CxqSAfqevoPrXmviDxFq+uyZ1C6LRA5WCMbY1/4D3+pyfevncw4kwuFbhD3prp0T83/lc9HD5bVq2lLRHY+NviF5ivp/h+RlU5WS8xgn2j9P978uxrzmkor4HHZhXx1T2lZ+i6L0PoKGHhQjywQUUUVxG4UUUUAFFFFABRRRQAUUUUAFFFFABRRRQAUUUUAFFFFABRRRQAV0eh+M9c0bTY9Ps3tjBGWKCSLJGSSecjuT+dc5RW1DEVcPLnpScX5EVKcKitNXR2H/AAsfxL/esv8Avwf8aP8AhY/iX+9Zf9+D/jXH0V2f2vjv+fsvvMfqdD+RHYf8LH8S/wB6y/78H/Gj/hY/iX+9Zf8Afg/41x9FH9r47/n7L7w+p0P5EWdTvrjUtQnvrpg08zbnIGB6cD6Cq1FFefKTlJyk7tnQkkrIKKKKkYUUUUAFFFFABRRRQAUUUUAFFFFABRRRQAUUUUAFFFFABRRRQAUUUUAFFFFABRRRQAUUUUAFFFFABRRRQAUUUUAFFFFABRRRQAUUUUAFFFFABRRRQAUUUUAFFFFABRRRQAUUUUAFFFFABRRRQAUUUUAFFFFABRRRQAUUUUAFFFFABRRRQAUUUUAFFFFAH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43562" r="69344" b="45210"/>
          <a:stretch/>
        </p:blipFill>
        <p:spPr bwMode="auto">
          <a:xfrm>
            <a:off x="101068" y="160338"/>
            <a:ext cx="1802510" cy="5643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2729" y="877077"/>
            <a:ext cx="1210654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WHOLE SCHOOL </a:t>
            </a:r>
            <a:r>
              <a:rPr lang="en-US" sz="4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WORSHIP </a:t>
            </a:r>
          </a:p>
          <a:p>
            <a:pPr lvl="0" algn="ctr"/>
            <a:r>
              <a:rPr lang="en-US" sz="4400" b="1" u="sng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Showing </a:t>
            </a:r>
            <a:r>
              <a:rPr lang="en-US" sz="4400" b="1" u="sng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TRUST </a:t>
            </a:r>
            <a:r>
              <a:rPr lang="en-US" sz="4400" b="1" u="sng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in one another</a:t>
            </a:r>
            <a:endParaRPr lang="en-US" sz="4000" b="1" u="sng" dirty="0" smtClean="0">
              <a:ln w="13462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lvl="0" algn="ctr"/>
            <a:endParaRPr lang="en-US" sz="3200" b="1" dirty="0" smtClean="0">
              <a:ln w="13462">
                <a:solidFill>
                  <a:prstClr val="white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shall walk into the hall quietly and respectfully.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wait patiently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listen carefully.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speak honestly.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When an arm is raised we shall complete our conversations. 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sing joyfully. 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pray lovingly.</a:t>
            </a:r>
          </a:p>
          <a:p>
            <a:pPr lvl="0" algn="ctr"/>
            <a:r>
              <a:rPr lang="en-US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We lead out sensibly. </a:t>
            </a:r>
          </a:p>
        </p:txBody>
      </p:sp>
      <p:pic>
        <p:nvPicPr>
          <p:cNvPr id="9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679" y="160338"/>
            <a:ext cx="1113655" cy="146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004" y="0"/>
            <a:ext cx="1146047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we DON’T want to see or hear!</a:t>
            </a:r>
            <a:endParaRPr lang="en-US" sz="7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Rude and unkind words that hurt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Deliberately leaving people out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Only having my way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Broken friendships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Being uncaring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Being negative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Gossiping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Physical </a:t>
            </a:r>
            <a:r>
              <a:rPr lang="en-US" sz="400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behaviour</a:t>
            </a:r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that hurts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Disrespecting adults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7" y="2776050"/>
            <a:ext cx="1779918" cy="1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8011" y="66194"/>
            <a:ext cx="1132549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we </a:t>
            </a:r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</a:t>
            </a:r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want to see and hear!</a:t>
            </a:r>
            <a:endParaRPr lang="en-US" sz="72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Kind words, kind words, kind words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Forgiveness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Understanding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Loving friendships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Goodness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Positivity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Celebration of Self and others</a:t>
            </a:r>
          </a:p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Mutual Respect</a:t>
            </a: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Looking out for others needs</a:t>
            </a:r>
          </a:p>
        </p:txBody>
      </p:sp>
      <p:pic>
        <p:nvPicPr>
          <p:cNvPr id="4" name="Picture 2" descr="Mini Green Smiley Face Stick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8" y="1752933"/>
            <a:ext cx="2697943" cy="26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44068" y="828128"/>
            <a:ext cx="6708478" cy="5235096"/>
          </a:xfrm>
          <a:prstGeom prst="rect">
            <a:avLst/>
          </a:prstGeom>
        </p:spPr>
      </p:pic>
      <p:pic>
        <p:nvPicPr>
          <p:cNvPr id="3" name="Picture 2" descr="Mini Green Smiley Face Sti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053" y="91436"/>
            <a:ext cx="2697943" cy="26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79" y="3040688"/>
            <a:ext cx="5696955" cy="34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247512" y="160122"/>
            <a:ext cx="9178809" cy="2955891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925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</a:t>
            </a:r>
            <a:r>
              <a:rPr kumimoji="0" lang="en-GB" sz="2925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Playtime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Charter for </a:t>
            </a:r>
            <a:r>
              <a:rPr kumimoji="0" lang="en-GB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 </a:t>
            </a:r>
            <a:r>
              <a:rPr kumimoji="0" lang="en-GB" sz="4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endParaRPr kumimoji="0" lang="en-GB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3" y="160122"/>
            <a:ext cx="1412939" cy="1471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1055" y="1936773"/>
            <a:ext cx="10060190" cy="459933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Look after each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other.</a:t>
            </a:r>
            <a:endParaRPr kumimoji="0" lang="en-US" sz="4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Speak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kindly. </a:t>
            </a:r>
            <a:endParaRPr kumimoji="0" lang="en-US" sz="4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Include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others. </a:t>
            </a:r>
            <a:endParaRPr kumimoji="0" lang="en-US" sz="4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“Walk and talk” if you feel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angry. </a:t>
            </a:r>
            <a:endParaRPr kumimoji="0" lang="en-US" sz="4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Hands and feet for kindness and safe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games.</a:t>
            </a:r>
            <a:endParaRPr kumimoji="0" lang="en-US" sz="4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Tell the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>
                    <a:lumMod val="50000"/>
                  </a:prst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truth.</a:t>
            </a:r>
            <a:endParaRPr kumimoji="0" lang="en-US" sz="4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>
                  <a:lumMod val="50000"/>
                </a:prst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Listen to each other to </a:t>
            </a:r>
            <a:r>
              <a:rPr kumimoji="0" lang="en-US" sz="42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unders</a:t>
            </a:r>
            <a:r>
              <a:rPr kumimoji="0" lang="en-US" sz="4200" b="1" i="0" u="none" strike="noStrike" kern="1200" cap="none" spc="0" normalizeH="0" baseline="0" noProof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tand. </a:t>
            </a:r>
            <a:endParaRPr kumimoji="0" lang="en-US" sz="42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ctive Herefordshire &amp; Worcestershire - Worcester Walk and Tal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t="12379" r="13293" b="9485"/>
          <a:stretch/>
        </p:blipFill>
        <p:spPr bwMode="auto">
          <a:xfrm>
            <a:off x="1305316" y="3610509"/>
            <a:ext cx="738219" cy="7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12" y="1881582"/>
            <a:ext cx="1628673" cy="1126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387" y="3364823"/>
            <a:ext cx="1148858" cy="11488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25" y="5632411"/>
            <a:ext cx="1358018" cy="903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1940" y="5706009"/>
            <a:ext cx="1081540" cy="885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927" t="9468" r="35332" b="15804"/>
          <a:stretch/>
        </p:blipFill>
        <p:spPr>
          <a:xfrm>
            <a:off x="8778977" y="2053282"/>
            <a:ext cx="1427807" cy="11272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8066" y="797271"/>
            <a:ext cx="22177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other shabby" panose="02000503000000020003" pitchFamily="2" charset="0"/>
                <a:ea typeface="+mn-ea"/>
                <a:cs typeface="+mn-cs"/>
              </a:rPr>
              <a:t>Love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other shabby" panose="02000503000000020003" pitchFamily="2" charset="0"/>
                <a:ea typeface="+mn-ea"/>
                <a:cs typeface="+mn-cs"/>
              </a:rPr>
              <a:t>Courage</a:t>
            </a: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other shabby" panose="02000503000000020003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nother shabby" panose="02000503000000020003" pitchFamily="2" charset="0"/>
                <a:ea typeface="+mn-ea"/>
                <a:cs typeface="+mn-cs"/>
              </a:rPr>
              <a:t>Trust</a:t>
            </a: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81" y="242244"/>
            <a:ext cx="2359793" cy="13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8" y="213217"/>
            <a:ext cx="4781701" cy="37144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What we want for </a:t>
            </a:r>
            <a:r>
              <a:rPr lang="en-GB" b="1" dirty="0" smtClean="0"/>
              <a:t>ALL</a:t>
            </a:r>
            <a:r>
              <a:rPr lang="en-GB" dirty="0" smtClean="0"/>
              <a:t> Pilgrims’ Cross children.</a:t>
            </a:r>
            <a:endParaRPr lang="en-GB" dirty="0"/>
          </a:p>
        </p:txBody>
      </p:sp>
      <p:pic>
        <p:nvPicPr>
          <p:cNvPr id="1026" name="Picture 2" descr="File:Red circle (thin).sv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45" y="459298"/>
            <a:ext cx="4205836" cy="42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773" y="2208080"/>
            <a:ext cx="4162093" cy="4162093"/>
          </a:xfrm>
          <a:prstGeom prst="rect">
            <a:avLst/>
          </a:prstGeom>
        </p:spPr>
      </p:pic>
      <p:pic>
        <p:nvPicPr>
          <p:cNvPr id="1034" name="Picture 10" descr="Blue Circle Outline png | Circle outline, Circle, Circle draw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75" y="1571065"/>
            <a:ext cx="7472552" cy="53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48" y="268771"/>
            <a:ext cx="924054" cy="38105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25" y="6017639"/>
            <a:ext cx="1559695" cy="35253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350" y="5987799"/>
            <a:ext cx="1246904" cy="38237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10" y="2129194"/>
            <a:ext cx="2247962" cy="23620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835" y="2486995"/>
            <a:ext cx="2497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Spirituality </a:t>
            </a:r>
            <a:endParaRPr lang="en-US" sz="20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en-US" sz="200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- </a:t>
            </a:r>
            <a:r>
              <a:rPr lang="en-US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the union and</a:t>
            </a:r>
          </a:p>
          <a:p>
            <a:pPr algn="ctr"/>
            <a:r>
              <a:rPr lang="en-US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transformational part 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71521" y="3063999"/>
            <a:ext cx="3604568" cy="726605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712720" y="2815671"/>
            <a:ext cx="12576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love of reading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1374" y="3085351"/>
            <a:ext cx="71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Reflective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0349" y="3293134"/>
            <a:ext cx="11422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Always curious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31462" y="3529934"/>
            <a:ext cx="7592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Spiritual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48935" y="3828226"/>
            <a:ext cx="5958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Caring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7635" y="3893635"/>
            <a:ext cx="10352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Open-minded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16918" y="4037713"/>
            <a:ext cx="10186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team player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49370" y="4073617"/>
            <a:ext cx="99841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role model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6673" y="4260459"/>
            <a:ext cx="151934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Have a </a:t>
            </a: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 of Learning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89796" y="3355031"/>
            <a:ext cx="91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risk-taker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30011" y="771686"/>
            <a:ext cx="881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Happy</a:t>
            </a:r>
            <a:endParaRPr lang="en-GB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15404" y="1526407"/>
            <a:ext cx="17613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Feel good about themselves and others</a:t>
            </a:r>
            <a:endParaRPr lang="en-GB" sz="1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10980" y="2674772"/>
            <a:ext cx="1145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Positive</a:t>
            </a:r>
            <a:endParaRPr lang="en-GB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37696" y="2689208"/>
            <a:ext cx="1155021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loving</a:t>
            </a:r>
          </a:p>
          <a:p>
            <a:pPr algn="ctr"/>
            <a:r>
              <a:rPr lang="en-GB" sz="12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Relationships</a:t>
            </a:r>
            <a:endParaRPr lang="en-GB" sz="12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0845" y="1655262"/>
            <a:ext cx="16257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Understanding</a:t>
            </a:r>
            <a:endParaRPr lang="en-GB" sz="1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55381" y="4743492"/>
            <a:ext cx="719798" cy="35023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Brave</a:t>
            </a:r>
            <a:endParaRPr lang="en-GB" sz="16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77652" y="5152324"/>
            <a:ext cx="1085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Forgiving</a:t>
            </a:r>
            <a:endParaRPr lang="en-GB" sz="1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73177" y="4513361"/>
            <a:ext cx="937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</a:t>
            </a:r>
            <a:endParaRPr lang="en-GB" sz="1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0530" y="3247279"/>
            <a:ext cx="65180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Kind</a:t>
            </a:r>
            <a:endParaRPr lang="en-GB" sz="1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79669" y="4268545"/>
            <a:ext cx="79122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Eager</a:t>
            </a:r>
            <a:endParaRPr lang="en-GB" sz="1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25879" y="5093726"/>
            <a:ext cx="121966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Respectful</a:t>
            </a:r>
            <a:endParaRPr lang="en-GB" sz="1600" b="1" dirty="0"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902218" y="3725861"/>
            <a:ext cx="91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Aspirational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46632" y="3062629"/>
            <a:ext cx="7179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Resilient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93281" y="3624546"/>
            <a:ext cx="73259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Integrity</a:t>
            </a:r>
            <a:endParaRPr lang="en-GB" sz="9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" name="Picture 3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11" y="213217"/>
            <a:ext cx="1398789" cy="1357848"/>
          </a:xfrm>
          <a:prstGeom prst="rect">
            <a:avLst/>
          </a:prstGeom>
        </p:spPr>
      </p:pic>
      <p:pic>
        <p:nvPicPr>
          <p:cNvPr id="41" name="Picture 40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77" y="1183317"/>
            <a:ext cx="1583298" cy="1275992"/>
          </a:xfrm>
          <a:prstGeom prst="rect">
            <a:avLst/>
          </a:prstGeom>
        </p:spPr>
      </p:pic>
      <p:pic>
        <p:nvPicPr>
          <p:cNvPr id="42" name="Picture 4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79" y="5073711"/>
            <a:ext cx="1474401" cy="1453136"/>
          </a:xfrm>
          <a:prstGeom prst="rect">
            <a:avLst/>
          </a:prstGeom>
        </p:spPr>
      </p:pic>
      <p:pic>
        <p:nvPicPr>
          <p:cNvPr id="43" name="Picture 4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224" y="5203943"/>
            <a:ext cx="1337010" cy="135696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747269" y="5243255"/>
            <a:ext cx="849402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Strong</a:t>
            </a:r>
            <a:endParaRPr lang="en-GB" sz="1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9753" y="434110"/>
            <a:ext cx="12228021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Dear God </a:t>
            </a:r>
          </a:p>
          <a:p>
            <a:pPr algn="ctr"/>
            <a:endParaRPr lang="en-US" sz="44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Help us to </a:t>
            </a:r>
            <a:r>
              <a:rPr 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40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rust</a:t>
            </a:r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one another, knowing that our friends, family and adults in school are always there for us. </a:t>
            </a:r>
            <a:endParaRPr lang="en-US" sz="5400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Amen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2" t="62126" r="8115" b="26497"/>
          <a:stretch/>
        </p:blipFill>
        <p:spPr bwMode="auto">
          <a:xfrm>
            <a:off x="101598" y="83128"/>
            <a:ext cx="2974109" cy="701964"/>
          </a:xfrm>
          <a:prstGeom prst="rect">
            <a:avLst/>
          </a:prstGeom>
          <a:noFill/>
        </p:spPr>
      </p:pic>
      <p:sp>
        <p:nvSpPr>
          <p:cNvPr id="5" name="AutoShape 2" descr="Best 20+ Praying Hands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8" y="3988360"/>
            <a:ext cx="2246239" cy="160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841" y="5590860"/>
            <a:ext cx="2072640" cy="1165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99" y="221250"/>
            <a:ext cx="1262875" cy="132699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9" y="3551075"/>
            <a:ext cx="5259205" cy="30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90121" y="1847796"/>
            <a:ext cx="30283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 One. </a:t>
            </a:r>
            <a:endParaRPr lang="en-US" sz="66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26" name="Picture 2" descr="Free Music Symbols Pictures, Download Free Music Symbols Pictures png  images, Free ClipArts on Clipart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06" y="3568530"/>
            <a:ext cx="2954224" cy="29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07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7030A0"/>
                </a:solidFill>
              </a:rPr>
              <a:t>School Vision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223" y="1548243"/>
            <a:ext cx="11827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“At Pilgrims' </a:t>
            </a:r>
            <a:r>
              <a:rPr lang="en-GB" sz="4000" dirty="0" smtClean="0">
                <a:latin typeface="Arial" panose="020B0604020202020204" pitchFamily="34" charset="0"/>
              </a:rPr>
              <a:t>Cross CE (A) Primary </a:t>
            </a:r>
            <a:r>
              <a:rPr lang="en-GB" sz="4000" dirty="0">
                <a:latin typeface="Arial" panose="020B0604020202020204" pitchFamily="34" charset="0"/>
              </a:rPr>
              <a:t>School</a:t>
            </a:r>
          </a:p>
          <a:p>
            <a:pPr algn="ctr" fontAlgn="t"/>
            <a:r>
              <a:rPr lang="en-GB" sz="4000" dirty="0">
                <a:latin typeface="Arial" panose="020B0604020202020204" pitchFamily="34" charset="0"/>
              </a:rPr>
              <a:t> 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ctr" fontAlgn="t"/>
            <a:r>
              <a:rPr lang="en-GB" sz="4000" b="1" u="sng" dirty="0" smtClean="0">
                <a:latin typeface="Arial" panose="020B0604020202020204" pitchFamily="34" charset="0"/>
              </a:rPr>
              <a:t>we are</a:t>
            </a:r>
            <a:r>
              <a:rPr lang="en-GB" sz="4000" dirty="0" smtClean="0">
                <a:latin typeface="Arial" panose="020B0604020202020204" pitchFamily="34" charset="0"/>
              </a:rPr>
              <a:t>… </a:t>
            </a:r>
            <a:r>
              <a:rPr lang="en-GB" sz="4000" dirty="0">
                <a:solidFill>
                  <a:srgbClr val="FF0000"/>
                </a:solidFill>
                <a:latin typeface="Arial" panose="020B0604020202020204" pitchFamily="34" charset="0"/>
              </a:rPr>
              <a:t>LOVING</a:t>
            </a:r>
            <a:r>
              <a:rPr lang="en-GB" sz="4000" dirty="0">
                <a:latin typeface="Arial" panose="020B0604020202020204" pitchFamily="34" charset="0"/>
              </a:rPr>
              <a:t>, </a:t>
            </a:r>
            <a:r>
              <a:rPr lang="en-GB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COURAGEOUS</a:t>
            </a:r>
            <a:r>
              <a:rPr lang="en-GB" sz="4000" dirty="0">
                <a:latin typeface="Arial" panose="020B0604020202020204" pitchFamily="34" charset="0"/>
              </a:rPr>
              <a:t> and </a:t>
            </a:r>
          </a:p>
          <a:p>
            <a:pPr algn="ctr" fontAlgn="t"/>
            <a:r>
              <a:rPr lang="en-GB" sz="40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TRUSTWORTHY</a:t>
            </a:r>
            <a:r>
              <a:rPr lang="en-GB" sz="4000" dirty="0">
                <a:latin typeface="Arial" panose="020B0604020202020204" pitchFamily="34" charset="0"/>
              </a:rPr>
              <a:t> </a:t>
            </a:r>
            <a:endParaRPr lang="en-GB" sz="4000" dirty="0" smtClean="0">
              <a:latin typeface="Arial" panose="020B0604020202020204" pitchFamily="34" charset="0"/>
            </a:endParaRPr>
          </a:p>
          <a:p>
            <a:pPr algn="ctr" fontAlgn="t"/>
            <a:endParaRPr lang="en-GB" sz="4000" dirty="0" smtClean="0">
              <a:latin typeface="Arial" panose="020B0604020202020204" pitchFamily="34" charset="0"/>
            </a:endParaRPr>
          </a:p>
          <a:p>
            <a:pPr algn="ctr" fontAlgn="t"/>
            <a:r>
              <a:rPr lang="en-GB" sz="4000" dirty="0" smtClean="0">
                <a:latin typeface="Arial" panose="020B0604020202020204" pitchFamily="34" charset="0"/>
              </a:rPr>
              <a:t>so that we can </a:t>
            </a:r>
            <a:r>
              <a:rPr lang="en-GB" sz="4000" dirty="0">
                <a:latin typeface="Arial" panose="020B0604020202020204" pitchFamily="34" charset="0"/>
              </a:rPr>
              <a:t>become </a:t>
            </a:r>
            <a:r>
              <a:rPr lang="en-GB" sz="4000" dirty="0" smtClean="0">
                <a:latin typeface="Arial" panose="020B0604020202020204" pitchFamily="34" charset="0"/>
              </a:rPr>
              <a:t>talented role-models</a:t>
            </a:r>
            <a:r>
              <a:rPr lang="en-GB" sz="4000" dirty="0">
                <a:latin typeface="Arial" panose="020B0604020202020204" pitchFamily="34" charset="0"/>
              </a:rPr>
              <a:t> </a:t>
            </a:r>
            <a:r>
              <a:rPr lang="en-GB" sz="4000" dirty="0" smtClean="0">
                <a:latin typeface="Arial" panose="020B0604020202020204" pitchFamily="34" charset="0"/>
              </a:rPr>
              <a:t>and make a positive difference</a:t>
            </a:r>
            <a:r>
              <a:rPr lang="en-GB" sz="4000" dirty="0">
                <a:latin typeface="Arial" panose="020B0604020202020204" pitchFamily="34" charset="0"/>
              </a:rPr>
              <a:t> </a:t>
            </a:r>
            <a:r>
              <a:rPr lang="en-GB" sz="4000" dirty="0" smtClean="0">
                <a:latin typeface="Arial" panose="020B0604020202020204" pitchFamily="34" charset="0"/>
              </a:rPr>
              <a:t>in </a:t>
            </a:r>
            <a:r>
              <a:rPr lang="en-GB" sz="4000" dirty="0">
                <a:latin typeface="Arial" panose="020B0604020202020204" pitchFamily="34" charset="0"/>
              </a:rPr>
              <a:t>God's world."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4" t="16617" r="11630" b="72992"/>
          <a:stretch/>
        </p:blipFill>
        <p:spPr bwMode="auto">
          <a:xfrm>
            <a:off x="101211" y="120075"/>
            <a:ext cx="2550694" cy="64109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499" y="221250"/>
            <a:ext cx="1262875" cy="13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519" y="5117308"/>
            <a:ext cx="7848016" cy="174069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We light these candles to remind us</a:t>
            </a:r>
            <a:r>
              <a:rPr lang="en-GB" sz="3600" dirty="0" smtClean="0"/>
              <a:t>…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b="1" dirty="0"/>
              <a:t>of the Father who </a:t>
            </a:r>
            <a:r>
              <a:rPr lang="en-GB" b="1" dirty="0">
                <a:solidFill>
                  <a:srgbClr val="FF0000"/>
                </a:solidFill>
              </a:rPr>
              <a:t>Love</a:t>
            </a:r>
            <a:r>
              <a:rPr lang="en-GB" b="1" dirty="0"/>
              <a:t>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/>
              <a:t>us, through the Son,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who </a:t>
            </a:r>
            <a:r>
              <a:rPr lang="en-GB" b="1" dirty="0"/>
              <a:t>had </a:t>
            </a:r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/>
              <a:t>for us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and </a:t>
            </a:r>
            <a:r>
              <a:rPr lang="en-GB" b="1" dirty="0"/>
              <a:t>the Holy Spirit,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who </a:t>
            </a:r>
            <a:r>
              <a:rPr lang="en-GB" b="1" dirty="0"/>
              <a:t>we </a:t>
            </a:r>
            <a:r>
              <a:rPr lang="en-GB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/>
              <a:t>in.</a:t>
            </a:r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92" y="348673"/>
            <a:ext cx="3280741" cy="43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5537" b="88229"/>
          <a:stretch/>
        </p:blipFill>
        <p:spPr bwMode="auto">
          <a:xfrm>
            <a:off x="146139" y="115455"/>
            <a:ext cx="1691898" cy="46643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5781" y="4981137"/>
            <a:ext cx="2246239" cy="160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360217"/>
            <a:ext cx="11268362" cy="616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15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3436" y="6211669"/>
            <a:ext cx="36561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Say what you see! </a:t>
            </a:r>
            <a:endParaRPr lang="en-GB" sz="3600" dirty="0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2" t="62126" r="8115" b="26497"/>
          <a:stretch/>
        </p:blipFill>
        <p:spPr bwMode="auto">
          <a:xfrm>
            <a:off x="66539" y="106628"/>
            <a:ext cx="1853701" cy="526328"/>
          </a:xfrm>
          <a:prstGeom prst="rect">
            <a:avLst/>
          </a:prstGeom>
          <a:noFill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38" y="106628"/>
            <a:ext cx="8784971" cy="62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38" y="106628"/>
            <a:ext cx="8784971" cy="62467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22887">
            <a:off x="6817497" y="5067737"/>
            <a:ext cx="3740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6000" b="1" dirty="0" smtClean="0">
                <a:solidFill>
                  <a:schemeClr val="accent4"/>
                </a:solidFill>
              </a:rPr>
              <a:t>group</a:t>
            </a:r>
            <a:endParaRPr lang="en-GB" sz="6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25" y="2265107"/>
            <a:ext cx="28979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6600" b="1" dirty="0" smtClean="0">
                <a:solidFill>
                  <a:schemeClr val="bg1"/>
                </a:solidFill>
              </a:rPr>
              <a:t>wonder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663733">
            <a:off x="1550772" y="459307"/>
            <a:ext cx="3808590" cy="954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5400" b="1" dirty="0" smtClean="0">
                <a:solidFill>
                  <a:schemeClr val="bg1"/>
                </a:solidFill>
              </a:rPr>
              <a:t>In church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20925562">
            <a:off x="34548" y="3559333"/>
            <a:ext cx="36533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5400" b="1" dirty="0" smtClean="0">
                <a:solidFill>
                  <a:srgbClr val="FFC000"/>
                </a:solidFill>
              </a:rPr>
              <a:t>teaching</a:t>
            </a:r>
            <a:endParaRPr lang="en-GB" sz="5400" b="1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35872">
            <a:off x="222217" y="1008458"/>
            <a:ext cx="31560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6600" b="1" dirty="0" smtClean="0">
                <a:solidFill>
                  <a:srgbClr val="FFFF00"/>
                </a:solidFill>
              </a:rPr>
              <a:t>listening</a:t>
            </a:r>
            <a:endParaRPr lang="en-GB" sz="66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86217">
            <a:off x="7351664" y="4063263"/>
            <a:ext cx="32858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6000" b="1" dirty="0" smtClean="0">
                <a:solidFill>
                  <a:schemeClr val="bg1"/>
                </a:solidFill>
              </a:rPr>
              <a:t>questions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721258">
            <a:off x="8754249" y="286245"/>
            <a:ext cx="21451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7200" b="1" dirty="0" smtClean="0">
                <a:solidFill>
                  <a:schemeClr val="accent6"/>
                </a:solidFill>
              </a:rPr>
              <a:t>truth</a:t>
            </a:r>
            <a:endParaRPr lang="en-GB" sz="7200" b="1" dirty="0">
              <a:solidFill>
                <a:schemeClr val="accent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0925562">
            <a:off x="1927537" y="4286039"/>
            <a:ext cx="3632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5400" b="1" dirty="0" smtClean="0">
                <a:solidFill>
                  <a:schemeClr val="accent1"/>
                </a:solidFill>
              </a:rPr>
              <a:t>attention</a:t>
            </a:r>
            <a:endParaRPr lang="en-GB" sz="5400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341494">
            <a:off x="8415052" y="2531998"/>
            <a:ext cx="32956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6600" b="1" dirty="0" smtClean="0">
                <a:solidFill>
                  <a:schemeClr val="bg1"/>
                </a:solidFill>
              </a:rPr>
              <a:t>wonder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21364535">
            <a:off x="3642261" y="3354927"/>
            <a:ext cx="22680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5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Temple</a:t>
            </a:r>
            <a:endParaRPr lang="en-GB" sz="5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405862">
            <a:off x="8033977" y="1250050"/>
            <a:ext cx="28073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5400" b="1" dirty="0" smtClean="0">
                <a:solidFill>
                  <a:srgbClr val="FFFF00"/>
                </a:solidFill>
              </a:rPr>
              <a:t>company</a:t>
            </a:r>
            <a:endParaRPr lang="en-GB" sz="5400" b="1" dirty="0">
              <a:solidFill>
                <a:srgbClr val="FFFF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1441077">
            <a:off x="3012841" y="5259717"/>
            <a:ext cx="1253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boy</a:t>
            </a:r>
            <a:endParaRPr lang="en-GB" sz="5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48544" y="-87034"/>
            <a:ext cx="27438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7200" b="1" dirty="0" smtClean="0">
                <a:solidFill>
                  <a:schemeClr val="accent1"/>
                </a:solidFill>
              </a:rPr>
              <a:t>Priests</a:t>
            </a:r>
            <a:endParaRPr lang="en-GB" sz="72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20994311">
            <a:off x="4621960" y="4868805"/>
            <a:ext cx="2019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en-GB" sz="4000" b="1" dirty="0" smtClean="0">
                <a:solidFill>
                  <a:srgbClr val="92D050"/>
                </a:solidFill>
              </a:rPr>
              <a:t>message</a:t>
            </a:r>
            <a:endParaRPr lang="en-GB" sz="4000" b="1" dirty="0">
              <a:solidFill>
                <a:srgbClr val="92D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21426891">
            <a:off x="6092860" y="501690"/>
            <a:ext cx="36904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GB" sz="4400" b="1" dirty="0" smtClean="0">
                <a:solidFill>
                  <a:srgbClr val="C00000"/>
                </a:solidFill>
              </a:rPr>
              <a:t>Jesus</a:t>
            </a:r>
            <a:endParaRPr lang="en-GB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to Read the Bible - United Methodist Ins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522" y="330712"/>
            <a:ext cx="1870494" cy="14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819538" y="1825327"/>
            <a:ext cx="33724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Luke 2: 41-52 </a:t>
            </a:r>
            <a:endParaRPr lang="en-GB" sz="4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966"/>
            <a:ext cx="8819538" cy="51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703"/>
            <a:ext cx="120158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key question this week is…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Who do you 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rust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and why?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endParaRPr lang="en-US" sz="4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Faderr Wooden Cross, Wall Mounted Wooden Crosses, Catholic Crucifix Jesus  Christ Crosses, Prayer Cross, DIY Cross Ornaments for Wall Decoration  Christian Party Supplies : Amazon.co.uk: Home &amp;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9" y="172703"/>
            <a:ext cx="980411" cy="9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10" y="2417234"/>
            <a:ext cx="3599835" cy="216523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2" y="2252265"/>
            <a:ext cx="7547083" cy="43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6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111" y="1133356"/>
            <a:ext cx="7395999" cy="5724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British Values 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Democracy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Rule of Law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Individual Liberty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Mutual respect</a:t>
            </a:r>
          </a:p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</a:rPr>
              <a:t>Tolerance</a:t>
            </a:r>
          </a:p>
        </p:txBody>
      </p:sp>
      <p:pic>
        <p:nvPicPr>
          <p:cNvPr id="1026" name="Picture 2" descr="Union Jack (Union Flag) | Britain Visitor - Travel Guide To Brit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307" y="195058"/>
            <a:ext cx="1773605" cy="10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030ea9-4e3f-4707-afa4-436ac6319b5c">
      <Terms xmlns="http://schemas.microsoft.com/office/infopath/2007/PartnerControls"/>
    </lcf76f155ced4ddcb4097134ff3c332f>
    <TaxCatchAll xmlns="0740d00f-7169-4f9f-8e51-d7cfe47df0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9D9625A5E534187139E28AD0D3AF5" ma:contentTypeVersion="16" ma:contentTypeDescription="Create a new document." ma:contentTypeScope="" ma:versionID="00dfa3dc8ae98e10c61659e7a017824b">
  <xsd:schema xmlns:xsd="http://www.w3.org/2001/XMLSchema" xmlns:xs="http://www.w3.org/2001/XMLSchema" xmlns:p="http://schemas.microsoft.com/office/2006/metadata/properties" xmlns:ns2="0740d00f-7169-4f9f-8e51-d7cfe47df07a" xmlns:ns3="8c030ea9-4e3f-4707-afa4-436ac6319b5c" targetNamespace="http://schemas.microsoft.com/office/2006/metadata/properties" ma:root="true" ma:fieldsID="d1d0ca138d84681baf23a66458a2d646" ns2:_="" ns3:_="">
    <xsd:import namespace="0740d00f-7169-4f9f-8e51-d7cfe47df07a"/>
    <xsd:import namespace="8c030ea9-4e3f-4707-afa4-436ac6319b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0d00f-7169-4f9f-8e51-d7cfe47df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d5fcf7-ac91-437f-8fd7-372124858a6e}" ma:internalName="TaxCatchAll" ma:showField="CatchAllData" ma:web="0740d00f-7169-4f9f-8e51-d7cfe47df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030ea9-4e3f-4707-afa4-436ac6319b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03c6a5f-2399-4602-b019-b475eac661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4C2B7F-81E3-4792-9C60-3EF2EDF40D48}">
  <ds:schemaRefs>
    <ds:schemaRef ds:uri="http://purl.org/dc/dcmitype/"/>
    <ds:schemaRef ds:uri="0740d00f-7169-4f9f-8e51-d7cfe47df07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c030ea9-4e3f-4707-afa4-436ac6319b5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938AF5-A228-40F6-8E95-1E8F746E94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0FAF5-378B-47DF-A830-B198B9D76686}">
  <ds:schemaRefs>
    <ds:schemaRef ds:uri="0740d00f-7169-4f9f-8e51-d7cfe47df07a"/>
    <ds:schemaRef ds:uri="8c030ea9-4e3f-4707-afa4-436ac6319b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415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another shabby</vt:lpstr>
      <vt:lpstr>Arial</vt:lpstr>
      <vt:lpstr>Berlin Sans FB Demi</vt:lpstr>
      <vt:lpstr>Calibri</vt:lpstr>
      <vt:lpstr>Calibri Light</vt:lpstr>
      <vt:lpstr>Cambria</vt:lpstr>
      <vt:lpstr>Office Theme</vt:lpstr>
      <vt:lpstr>PowerPoint Presentation</vt:lpstr>
      <vt:lpstr>School Vision</vt:lpstr>
      <vt:lpstr>  We light these candles to remind us…  of the Father who Loves us, through the Son,  who had Courage for us  and the Holy Spirit,  who we Trust in.  Amen.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Pilgrims' Cross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CHarris</dc:creator>
  <cp:lastModifiedBy>ROSMOND</cp:lastModifiedBy>
  <cp:revision>190</cp:revision>
  <cp:lastPrinted>2024-05-02T16:25:16Z</cp:lastPrinted>
  <dcterms:created xsi:type="dcterms:W3CDTF">2019-04-28T16:44:40Z</dcterms:created>
  <dcterms:modified xsi:type="dcterms:W3CDTF">2024-06-05T13:35:04Z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0x0101001FA9D9625A5E534187139E28AD0D3AF5</vt:lpwstr>
  </property>
  <property fmtid="{D5CDD505-2E9C-101B-9397-08002B2CF9AE}" pid="3" name="MediaServiceImageTags">
    <vt:lpwstr/>
  </property>
</Properties>
</file>